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19FF63-DFD8-2A42-9D4D-1B2F5722D521}" type="doc">
      <dgm:prSet loTypeId="urn:microsoft.com/office/officeart/2005/8/layout/process1" loCatId="" qsTypeId="urn:microsoft.com/office/officeart/2005/8/quickstyle/3d1" qsCatId="3D" csTypeId="urn:microsoft.com/office/officeart/2005/8/colors/accent6_2" csCatId="accent6" phldr="1"/>
      <dgm:spPr/>
      <dgm:t>
        <a:bodyPr/>
        <a:lstStyle/>
        <a:p>
          <a:endParaRPr lang="en-US"/>
        </a:p>
      </dgm:t>
    </dgm:pt>
    <dgm:pt modelId="{AF7ED03F-B6BB-3245-AB16-A3F0F8164067}">
      <dgm:prSet phldrT="[Text]"/>
      <dgm:spPr>
        <a:solidFill>
          <a:schemeClr val="accent1">
            <a:lumMod val="75000"/>
          </a:schemeClr>
        </a:solidFill>
      </dgm:spPr>
      <dgm:t>
        <a:bodyPr/>
        <a:lstStyle/>
        <a:p>
          <a:r>
            <a:rPr lang="en-US" b="1" cap="none" spc="50" dirty="0">
              <a:ln w="0">
                <a:solidFill>
                  <a:schemeClr val="bg1">
                    <a:lumMod val="85000"/>
                  </a:schemeClr>
                </a:solidFill>
              </a:ln>
              <a:solidFill>
                <a:schemeClr val="bg1"/>
              </a:solidFill>
              <a:effectLst>
                <a:innerShdw blurRad="63500" dist="50800" dir="13500000">
                  <a:srgbClr val="000000">
                    <a:alpha val="50000"/>
                  </a:srgbClr>
                </a:innerShdw>
              </a:effectLst>
            </a:rPr>
            <a:t>Analysis	</a:t>
          </a:r>
        </a:p>
      </dgm:t>
    </dgm:pt>
    <dgm:pt modelId="{D9D0F98B-533D-6F43-865A-3624F233CBE1}" type="sibTrans" cxnId="{8BA24DDD-549E-A240-9375-59BCFB7C2D88}">
      <dgm:prSet/>
      <dgm:spPr>
        <a:solidFill>
          <a:schemeClr val="accent3">
            <a:lumMod val="60000"/>
            <a:lumOff val="40000"/>
          </a:schemeClr>
        </a:solidFill>
      </dgm:spPr>
      <dgm:t>
        <a:bodyPr/>
        <a:lstStyle/>
        <a:p>
          <a:endParaRPr lang="en-US">
            <a:ln>
              <a:solidFill>
                <a:schemeClr val="bg1">
                  <a:lumMod val="85000"/>
                </a:schemeClr>
              </a:solidFill>
            </a:ln>
            <a:solidFill>
              <a:schemeClr val="bg1"/>
            </a:solidFill>
          </a:endParaRPr>
        </a:p>
      </dgm:t>
    </dgm:pt>
    <dgm:pt modelId="{D8EF7819-052F-3F46-B414-FDC830C2E9D1}" type="parTrans" cxnId="{8BA24DDD-549E-A240-9375-59BCFB7C2D88}">
      <dgm:prSet/>
      <dgm:spPr/>
      <dgm:t>
        <a:bodyPr/>
        <a:lstStyle/>
        <a:p>
          <a:endParaRPr lang="en-US">
            <a:ln>
              <a:solidFill>
                <a:schemeClr val="bg1">
                  <a:lumMod val="85000"/>
                </a:schemeClr>
              </a:solidFill>
            </a:ln>
            <a:solidFill>
              <a:schemeClr val="bg1"/>
            </a:solidFill>
          </a:endParaRPr>
        </a:p>
      </dgm:t>
    </dgm:pt>
    <dgm:pt modelId="{64C193C4-95EA-DA4D-82D5-16925A41E90B}">
      <dgm:prSet phldrT="[Text]"/>
      <dgm:spPr>
        <a:solidFill>
          <a:schemeClr val="accent1">
            <a:lumMod val="75000"/>
          </a:schemeClr>
        </a:solidFill>
      </dgm:spPr>
      <dgm:t>
        <a:bodyPr/>
        <a:lstStyle/>
        <a:p>
          <a:r>
            <a:rPr lang="en-US" b="1" cap="none" spc="50" dirty="0">
              <a:ln w="0">
                <a:solidFill>
                  <a:schemeClr val="bg1">
                    <a:lumMod val="85000"/>
                  </a:schemeClr>
                </a:solidFill>
              </a:ln>
              <a:solidFill>
                <a:schemeClr val="bg1"/>
              </a:solidFill>
              <a:effectLst>
                <a:innerShdw blurRad="63500" dist="50800" dir="13500000">
                  <a:srgbClr val="000000">
                    <a:alpha val="50000"/>
                  </a:srgbClr>
                </a:innerShdw>
              </a:effectLst>
            </a:rPr>
            <a:t>Cloud Berry</a:t>
          </a:r>
        </a:p>
      </dgm:t>
    </dgm:pt>
    <dgm:pt modelId="{670AAEE9-24A4-4647-8B21-BF8235683CD9}" type="sibTrans" cxnId="{C5768E04-67CC-BD49-BDF7-4BC40A8A8E95}">
      <dgm:prSet/>
      <dgm:spPr>
        <a:solidFill>
          <a:schemeClr val="accent3">
            <a:lumMod val="60000"/>
            <a:lumOff val="40000"/>
          </a:schemeClr>
        </a:solidFill>
      </dgm:spPr>
      <dgm:t>
        <a:bodyPr/>
        <a:lstStyle/>
        <a:p>
          <a:endParaRPr lang="en-US">
            <a:ln>
              <a:solidFill>
                <a:schemeClr val="bg1">
                  <a:lumMod val="85000"/>
                </a:schemeClr>
              </a:solidFill>
            </a:ln>
            <a:solidFill>
              <a:schemeClr val="bg1"/>
            </a:solidFill>
          </a:endParaRPr>
        </a:p>
      </dgm:t>
    </dgm:pt>
    <dgm:pt modelId="{950048D4-0297-864E-BDCD-2C90CDD1CFD4}" type="parTrans" cxnId="{C5768E04-67CC-BD49-BDF7-4BC40A8A8E95}">
      <dgm:prSet/>
      <dgm:spPr/>
      <dgm:t>
        <a:bodyPr/>
        <a:lstStyle/>
        <a:p>
          <a:endParaRPr lang="en-US">
            <a:ln>
              <a:solidFill>
                <a:schemeClr val="bg1">
                  <a:lumMod val="85000"/>
                </a:schemeClr>
              </a:solidFill>
            </a:ln>
            <a:solidFill>
              <a:schemeClr val="bg1"/>
            </a:solidFill>
          </a:endParaRPr>
        </a:p>
      </dgm:t>
    </dgm:pt>
    <dgm:pt modelId="{A16E6AF4-7F5B-154C-A7AD-4A3561059FFA}">
      <dgm:prSet phldrT="[Text]"/>
      <dgm:spPr>
        <a:solidFill>
          <a:schemeClr val="accent1">
            <a:lumMod val="75000"/>
          </a:schemeClr>
        </a:solidFill>
      </dgm:spPr>
      <dgm:t>
        <a:bodyPr/>
        <a:lstStyle/>
        <a:p>
          <a:r>
            <a:rPr lang="en-US" b="1" cap="none" spc="50" dirty="0">
              <a:ln w="0">
                <a:solidFill>
                  <a:schemeClr val="bg1">
                    <a:lumMod val="85000"/>
                  </a:schemeClr>
                </a:solidFill>
              </a:ln>
              <a:solidFill>
                <a:schemeClr val="bg1"/>
              </a:solidFill>
              <a:effectLst>
                <a:innerShdw blurRad="63500" dist="50800" dir="13500000">
                  <a:srgbClr val="000000">
                    <a:alpha val="50000"/>
                  </a:srgbClr>
                </a:innerShdw>
              </a:effectLst>
            </a:rPr>
            <a:t>Data Logs</a:t>
          </a:r>
        </a:p>
      </dgm:t>
    </dgm:pt>
    <dgm:pt modelId="{EE23F574-5D89-304E-BBC1-626DC727F488}" type="sibTrans" cxnId="{15E03B07-3810-494F-9672-8571253614BE}">
      <dgm:prSet/>
      <dgm:spPr>
        <a:solidFill>
          <a:schemeClr val="accent3">
            <a:lumMod val="60000"/>
            <a:lumOff val="40000"/>
          </a:schemeClr>
        </a:solidFill>
      </dgm:spPr>
      <dgm:t>
        <a:bodyPr/>
        <a:lstStyle/>
        <a:p>
          <a:endParaRPr lang="en-US">
            <a:ln>
              <a:solidFill>
                <a:schemeClr val="bg1">
                  <a:lumMod val="85000"/>
                </a:schemeClr>
              </a:solidFill>
            </a:ln>
            <a:solidFill>
              <a:schemeClr val="bg1"/>
            </a:solidFill>
          </a:endParaRPr>
        </a:p>
      </dgm:t>
    </dgm:pt>
    <dgm:pt modelId="{110C4D82-D3D6-D14D-9284-A922FF16191B}" type="parTrans" cxnId="{15E03B07-3810-494F-9672-8571253614BE}">
      <dgm:prSet/>
      <dgm:spPr/>
      <dgm:t>
        <a:bodyPr/>
        <a:lstStyle/>
        <a:p>
          <a:endParaRPr lang="en-US">
            <a:ln>
              <a:solidFill>
                <a:schemeClr val="bg1">
                  <a:lumMod val="85000"/>
                </a:schemeClr>
              </a:solidFill>
            </a:ln>
            <a:solidFill>
              <a:schemeClr val="bg1"/>
            </a:solidFill>
          </a:endParaRPr>
        </a:p>
      </dgm:t>
    </dgm:pt>
    <dgm:pt modelId="{71F5AD64-2DBD-B243-B5D5-94CEF3592220}">
      <dgm:prSet/>
      <dgm:spPr>
        <a:solidFill>
          <a:schemeClr val="accent1">
            <a:lumMod val="75000"/>
          </a:schemeClr>
        </a:solidFill>
      </dgm:spPr>
      <dgm:t>
        <a:bodyPr/>
        <a:lstStyle/>
        <a:p>
          <a:r>
            <a:rPr lang="en-US" b="1" cap="none" spc="50" dirty="0">
              <a:ln w="0">
                <a:solidFill>
                  <a:schemeClr val="bg1">
                    <a:lumMod val="85000"/>
                  </a:schemeClr>
                </a:solidFill>
              </a:ln>
              <a:solidFill>
                <a:schemeClr val="bg1"/>
              </a:solidFill>
              <a:effectLst>
                <a:innerShdw blurRad="63500" dist="50800" dir="13500000">
                  <a:srgbClr val="000000">
                    <a:alpha val="50000"/>
                  </a:srgbClr>
                </a:innerShdw>
              </a:effectLst>
            </a:rPr>
            <a:t>Reports</a:t>
          </a:r>
          <a:r>
            <a:rPr lang="en-US" dirty="0">
              <a:ln>
                <a:solidFill>
                  <a:schemeClr val="bg1">
                    <a:lumMod val="85000"/>
                  </a:schemeClr>
                </a:solidFill>
              </a:ln>
              <a:solidFill>
                <a:schemeClr val="bg1"/>
              </a:solidFill>
            </a:rPr>
            <a:t> </a:t>
          </a:r>
          <a:r>
            <a:rPr lang="en-US" b="1" cap="none" spc="50" dirty="0">
              <a:ln w="0">
                <a:solidFill>
                  <a:schemeClr val="bg1">
                    <a:lumMod val="85000"/>
                  </a:schemeClr>
                </a:solidFill>
              </a:ln>
              <a:solidFill>
                <a:schemeClr val="bg1"/>
              </a:solidFill>
              <a:effectLst>
                <a:innerShdw blurRad="63500" dist="50800" dir="13500000">
                  <a:srgbClr val="000000">
                    <a:alpha val="50000"/>
                  </a:srgbClr>
                </a:innerShdw>
              </a:effectLst>
            </a:rPr>
            <a:t>Generated</a:t>
          </a:r>
          <a:endParaRPr lang="en-US" dirty="0">
            <a:ln w="0">
              <a:solidFill>
                <a:schemeClr val="bg1">
                  <a:lumMod val="85000"/>
                </a:schemeClr>
              </a:solidFill>
            </a:ln>
            <a:solidFill>
              <a:schemeClr val="bg1"/>
            </a:solidFill>
          </a:endParaRPr>
        </a:p>
      </dgm:t>
    </dgm:pt>
    <dgm:pt modelId="{307F2E81-6C53-3442-857F-632C06FCDA7E}" type="parTrans" cxnId="{C3C2A352-4B8E-6544-9FA8-390771DD471A}">
      <dgm:prSet/>
      <dgm:spPr/>
      <dgm:t>
        <a:bodyPr/>
        <a:lstStyle/>
        <a:p>
          <a:endParaRPr lang="en-US">
            <a:ln>
              <a:solidFill>
                <a:schemeClr val="bg1">
                  <a:lumMod val="85000"/>
                </a:schemeClr>
              </a:solidFill>
            </a:ln>
            <a:solidFill>
              <a:schemeClr val="bg1"/>
            </a:solidFill>
          </a:endParaRPr>
        </a:p>
      </dgm:t>
    </dgm:pt>
    <dgm:pt modelId="{228C5EAA-5023-C548-8003-403BA985961F}" type="sibTrans" cxnId="{C3C2A352-4B8E-6544-9FA8-390771DD471A}">
      <dgm:prSet/>
      <dgm:spPr/>
      <dgm:t>
        <a:bodyPr/>
        <a:lstStyle/>
        <a:p>
          <a:endParaRPr lang="en-US">
            <a:ln>
              <a:solidFill>
                <a:schemeClr val="bg1">
                  <a:lumMod val="85000"/>
                </a:schemeClr>
              </a:solidFill>
            </a:ln>
            <a:solidFill>
              <a:schemeClr val="bg1"/>
            </a:solidFill>
          </a:endParaRPr>
        </a:p>
      </dgm:t>
    </dgm:pt>
    <dgm:pt modelId="{852AF035-D183-3043-A343-013BE330AA54}" type="pres">
      <dgm:prSet presAssocID="{5519FF63-DFD8-2A42-9D4D-1B2F5722D521}" presName="Name0" presStyleCnt="0">
        <dgm:presLayoutVars>
          <dgm:dir/>
          <dgm:resizeHandles val="exact"/>
        </dgm:presLayoutVars>
      </dgm:prSet>
      <dgm:spPr/>
    </dgm:pt>
    <dgm:pt modelId="{5ACF666B-D806-AE40-851F-8FD78233B546}" type="pres">
      <dgm:prSet presAssocID="{A16E6AF4-7F5B-154C-A7AD-4A3561059FFA}" presName="node" presStyleLbl="node1" presStyleIdx="0" presStyleCnt="4">
        <dgm:presLayoutVars>
          <dgm:bulletEnabled val="1"/>
        </dgm:presLayoutVars>
      </dgm:prSet>
      <dgm:spPr/>
    </dgm:pt>
    <dgm:pt modelId="{4313A86F-E5CE-0845-9670-28EC023F4C87}" type="pres">
      <dgm:prSet presAssocID="{EE23F574-5D89-304E-BBC1-626DC727F488}" presName="sibTrans" presStyleLbl="sibTrans2D1" presStyleIdx="0" presStyleCnt="3"/>
      <dgm:spPr/>
    </dgm:pt>
    <dgm:pt modelId="{150AD51C-27EA-2345-9FE2-B46B11E90A5B}" type="pres">
      <dgm:prSet presAssocID="{EE23F574-5D89-304E-BBC1-626DC727F488}" presName="connectorText" presStyleLbl="sibTrans2D1" presStyleIdx="0" presStyleCnt="3"/>
      <dgm:spPr/>
    </dgm:pt>
    <dgm:pt modelId="{A2963CA1-A3F8-7243-9B14-15EFF5DDEA0E}" type="pres">
      <dgm:prSet presAssocID="{64C193C4-95EA-DA4D-82D5-16925A41E90B}" presName="node" presStyleLbl="node1" presStyleIdx="1" presStyleCnt="4">
        <dgm:presLayoutVars>
          <dgm:bulletEnabled val="1"/>
        </dgm:presLayoutVars>
      </dgm:prSet>
      <dgm:spPr/>
    </dgm:pt>
    <dgm:pt modelId="{39E7B900-0DA9-CE40-8604-DB31599CFEB0}" type="pres">
      <dgm:prSet presAssocID="{670AAEE9-24A4-4647-8B21-BF8235683CD9}" presName="sibTrans" presStyleLbl="sibTrans2D1" presStyleIdx="1" presStyleCnt="3"/>
      <dgm:spPr/>
    </dgm:pt>
    <dgm:pt modelId="{C59C26B3-A97B-D841-AA89-975514162A25}" type="pres">
      <dgm:prSet presAssocID="{670AAEE9-24A4-4647-8B21-BF8235683CD9}" presName="connectorText" presStyleLbl="sibTrans2D1" presStyleIdx="1" presStyleCnt="3"/>
      <dgm:spPr/>
    </dgm:pt>
    <dgm:pt modelId="{024828DF-9500-D843-8352-D3E81F5FBB14}" type="pres">
      <dgm:prSet presAssocID="{AF7ED03F-B6BB-3245-AB16-A3F0F8164067}" presName="node" presStyleLbl="node1" presStyleIdx="2" presStyleCnt="4">
        <dgm:presLayoutVars>
          <dgm:bulletEnabled val="1"/>
        </dgm:presLayoutVars>
      </dgm:prSet>
      <dgm:spPr/>
    </dgm:pt>
    <dgm:pt modelId="{DA076D75-0381-BC4E-A578-2A244E226923}" type="pres">
      <dgm:prSet presAssocID="{D9D0F98B-533D-6F43-865A-3624F233CBE1}" presName="sibTrans" presStyleLbl="sibTrans2D1" presStyleIdx="2" presStyleCnt="3"/>
      <dgm:spPr/>
    </dgm:pt>
    <dgm:pt modelId="{0E1D91AB-F314-144B-B530-B70C08455293}" type="pres">
      <dgm:prSet presAssocID="{D9D0F98B-533D-6F43-865A-3624F233CBE1}" presName="connectorText" presStyleLbl="sibTrans2D1" presStyleIdx="2" presStyleCnt="3"/>
      <dgm:spPr/>
    </dgm:pt>
    <dgm:pt modelId="{60AA3221-45FA-5B43-A9D3-A0DB6C1F4EED}" type="pres">
      <dgm:prSet presAssocID="{71F5AD64-2DBD-B243-B5D5-94CEF3592220}" presName="node" presStyleLbl="node1" presStyleIdx="3" presStyleCnt="4">
        <dgm:presLayoutVars>
          <dgm:bulletEnabled val="1"/>
        </dgm:presLayoutVars>
      </dgm:prSet>
      <dgm:spPr/>
    </dgm:pt>
  </dgm:ptLst>
  <dgm:cxnLst>
    <dgm:cxn modelId="{C5768E04-67CC-BD49-BDF7-4BC40A8A8E95}" srcId="{5519FF63-DFD8-2A42-9D4D-1B2F5722D521}" destId="{64C193C4-95EA-DA4D-82D5-16925A41E90B}" srcOrd="1" destOrd="0" parTransId="{950048D4-0297-864E-BDCD-2C90CDD1CFD4}" sibTransId="{670AAEE9-24A4-4647-8B21-BF8235683CD9}"/>
    <dgm:cxn modelId="{15E03B07-3810-494F-9672-8571253614BE}" srcId="{5519FF63-DFD8-2A42-9D4D-1B2F5722D521}" destId="{A16E6AF4-7F5B-154C-A7AD-4A3561059FFA}" srcOrd="0" destOrd="0" parTransId="{110C4D82-D3D6-D14D-9284-A922FF16191B}" sibTransId="{EE23F574-5D89-304E-BBC1-626DC727F488}"/>
    <dgm:cxn modelId="{3600A009-CDE9-634A-B40F-2FBCFA4D49F5}" type="presOf" srcId="{D9D0F98B-533D-6F43-865A-3624F233CBE1}" destId="{DA076D75-0381-BC4E-A578-2A244E226923}" srcOrd="0" destOrd="0" presId="urn:microsoft.com/office/officeart/2005/8/layout/process1"/>
    <dgm:cxn modelId="{C44BF70D-A5BF-184F-AD8A-760CB304B107}" type="presOf" srcId="{64C193C4-95EA-DA4D-82D5-16925A41E90B}" destId="{A2963CA1-A3F8-7243-9B14-15EFF5DDEA0E}" srcOrd="0" destOrd="0" presId="urn:microsoft.com/office/officeart/2005/8/layout/process1"/>
    <dgm:cxn modelId="{93FE1722-B9FB-0D46-BEFE-E7094744C28A}" type="presOf" srcId="{71F5AD64-2DBD-B243-B5D5-94CEF3592220}" destId="{60AA3221-45FA-5B43-A9D3-A0DB6C1F4EED}" srcOrd="0" destOrd="0" presId="urn:microsoft.com/office/officeart/2005/8/layout/process1"/>
    <dgm:cxn modelId="{4C0E2322-9586-EE47-BB24-180287F7FFA0}" type="presOf" srcId="{EE23F574-5D89-304E-BBC1-626DC727F488}" destId="{4313A86F-E5CE-0845-9670-28EC023F4C87}" srcOrd="0" destOrd="0" presId="urn:microsoft.com/office/officeart/2005/8/layout/process1"/>
    <dgm:cxn modelId="{F9D86232-BFFB-024F-8D51-9951B4F23686}" type="presOf" srcId="{AF7ED03F-B6BB-3245-AB16-A3F0F8164067}" destId="{024828DF-9500-D843-8352-D3E81F5FBB14}" srcOrd="0" destOrd="0" presId="urn:microsoft.com/office/officeart/2005/8/layout/process1"/>
    <dgm:cxn modelId="{C05A493F-C091-9640-8E20-C17046B59F16}" type="presOf" srcId="{D9D0F98B-533D-6F43-865A-3624F233CBE1}" destId="{0E1D91AB-F314-144B-B530-B70C08455293}" srcOrd="1" destOrd="0" presId="urn:microsoft.com/office/officeart/2005/8/layout/process1"/>
    <dgm:cxn modelId="{9EFED041-1D8F-CF4D-8D11-34CACAB42952}" type="presOf" srcId="{EE23F574-5D89-304E-BBC1-626DC727F488}" destId="{150AD51C-27EA-2345-9FE2-B46B11E90A5B}" srcOrd="1" destOrd="0" presId="urn:microsoft.com/office/officeart/2005/8/layout/process1"/>
    <dgm:cxn modelId="{C3C2A352-4B8E-6544-9FA8-390771DD471A}" srcId="{5519FF63-DFD8-2A42-9D4D-1B2F5722D521}" destId="{71F5AD64-2DBD-B243-B5D5-94CEF3592220}" srcOrd="3" destOrd="0" parTransId="{307F2E81-6C53-3442-857F-632C06FCDA7E}" sibTransId="{228C5EAA-5023-C548-8003-403BA985961F}"/>
    <dgm:cxn modelId="{A10BE6AB-0C4A-5144-A7F4-C66BD7C4631B}" type="presOf" srcId="{670AAEE9-24A4-4647-8B21-BF8235683CD9}" destId="{39E7B900-0DA9-CE40-8604-DB31599CFEB0}" srcOrd="0" destOrd="0" presId="urn:microsoft.com/office/officeart/2005/8/layout/process1"/>
    <dgm:cxn modelId="{B6DFD7D0-C61A-CD4F-8921-317DCDE45088}" type="presOf" srcId="{A16E6AF4-7F5B-154C-A7AD-4A3561059FFA}" destId="{5ACF666B-D806-AE40-851F-8FD78233B546}" srcOrd="0" destOrd="0" presId="urn:microsoft.com/office/officeart/2005/8/layout/process1"/>
    <dgm:cxn modelId="{00E57ED3-17E0-3A4C-868E-FA165CE8042B}" type="presOf" srcId="{5519FF63-DFD8-2A42-9D4D-1B2F5722D521}" destId="{852AF035-D183-3043-A343-013BE330AA54}" srcOrd="0" destOrd="0" presId="urn:microsoft.com/office/officeart/2005/8/layout/process1"/>
    <dgm:cxn modelId="{8BA24DDD-549E-A240-9375-59BCFB7C2D88}" srcId="{5519FF63-DFD8-2A42-9D4D-1B2F5722D521}" destId="{AF7ED03F-B6BB-3245-AB16-A3F0F8164067}" srcOrd="2" destOrd="0" parTransId="{D8EF7819-052F-3F46-B414-FDC830C2E9D1}" sibTransId="{D9D0F98B-533D-6F43-865A-3624F233CBE1}"/>
    <dgm:cxn modelId="{7C911AF7-ADEE-9740-B908-BABB45893B05}" type="presOf" srcId="{670AAEE9-24A4-4647-8B21-BF8235683CD9}" destId="{C59C26B3-A97B-D841-AA89-975514162A25}" srcOrd="1" destOrd="0" presId="urn:microsoft.com/office/officeart/2005/8/layout/process1"/>
    <dgm:cxn modelId="{4E3E7977-89AC-8B41-AECB-6668EF380044}" type="presParOf" srcId="{852AF035-D183-3043-A343-013BE330AA54}" destId="{5ACF666B-D806-AE40-851F-8FD78233B546}" srcOrd="0" destOrd="0" presId="urn:microsoft.com/office/officeart/2005/8/layout/process1"/>
    <dgm:cxn modelId="{1E08DB83-7EB8-5D4B-B47A-BB753292FEAF}" type="presParOf" srcId="{852AF035-D183-3043-A343-013BE330AA54}" destId="{4313A86F-E5CE-0845-9670-28EC023F4C87}" srcOrd="1" destOrd="0" presId="urn:microsoft.com/office/officeart/2005/8/layout/process1"/>
    <dgm:cxn modelId="{B8FEB28F-09D4-AD43-814A-7E07B8F9483A}" type="presParOf" srcId="{4313A86F-E5CE-0845-9670-28EC023F4C87}" destId="{150AD51C-27EA-2345-9FE2-B46B11E90A5B}" srcOrd="0" destOrd="0" presId="urn:microsoft.com/office/officeart/2005/8/layout/process1"/>
    <dgm:cxn modelId="{CF62C988-0321-D048-AD08-DAEAA47CE974}" type="presParOf" srcId="{852AF035-D183-3043-A343-013BE330AA54}" destId="{A2963CA1-A3F8-7243-9B14-15EFF5DDEA0E}" srcOrd="2" destOrd="0" presId="urn:microsoft.com/office/officeart/2005/8/layout/process1"/>
    <dgm:cxn modelId="{4567BA97-A0CD-5B4E-A068-CCC5B956C1E9}" type="presParOf" srcId="{852AF035-D183-3043-A343-013BE330AA54}" destId="{39E7B900-0DA9-CE40-8604-DB31599CFEB0}" srcOrd="3" destOrd="0" presId="urn:microsoft.com/office/officeart/2005/8/layout/process1"/>
    <dgm:cxn modelId="{F9956334-FA9A-724F-800F-26AF41911AA7}" type="presParOf" srcId="{39E7B900-0DA9-CE40-8604-DB31599CFEB0}" destId="{C59C26B3-A97B-D841-AA89-975514162A25}" srcOrd="0" destOrd="0" presId="urn:microsoft.com/office/officeart/2005/8/layout/process1"/>
    <dgm:cxn modelId="{2EBA0297-896F-5548-A047-46F3E880BF88}" type="presParOf" srcId="{852AF035-D183-3043-A343-013BE330AA54}" destId="{024828DF-9500-D843-8352-D3E81F5FBB14}" srcOrd="4" destOrd="0" presId="urn:microsoft.com/office/officeart/2005/8/layout/process1"/>
    <dgm:cxn modelId="{AE2C6DDB-07AF-644A-9AB5-BE11DE6F81B5}" type="presParOf" srcId="{852AF035-D183-3043-A343-013BE330AA54}" destId="{DA076D75-0381-BC4E-A578-2A244E226923}" srcOrd="5" destOrd="0" presId="urn:microsoft.com/office/officeart/2005/8/layout/process1"/>
    <dgm:cxn modelId="{7B0A6E39-3269-B04E-B179-5640EB957487}" type="presParOf" srcId="{DA076D75-0381-BC4E-A578-2A244E226923}" destId="{0E1D91AB-F314-144B-B530-B70C08455293}" srcOrd="0" destOrd="0" presId="urn:microsoft.com/office/officeart/2005/8/layout/process1"/>
    <dgm:cxn modelId="{8E5745AA-B679-334C-AF64-798BC3ED98A3}" type="presParOf" srcId="{852AF035-D183-3043-A343-013BE330AA54}" destId="{60AA3221-45FA-5B43-A9D3-A0DB6C1F4EED}"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CF666B-D806-AE40-851F-8FD78233B546}">
      <dsp:nvSpPr>
        <dsp:cNvPr id="0" name=""/>
        <dsp:cNvSpPr/>
      </dsp:nvSpPr>
      <dsp:spPr>
        <a:xfrm>
          <a:off x="3676" y="788013"/>
          <a:ext cx="1607385" cy="964431"/>
        </a:xfrm>
        <a:prstGeom prst="roundRect">
          <a:avLst>
            <a:gd name="adj" fmla="val 10000"/>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cap="none" spc="50" dirty="0">
              <a:ln w="0">
                <a:solidFill>
                  <a:schemeClr val="bg1">
                    <a:lumMod val="85000"/>
                  </a:schemeClr>
                </a:solidFill>
              </a:ln>
              <a:solidFill>
                <a:schemeClr val="bg1"/>
              </a:solidFill>
              <a:effectLst>
                <a:innerShdw blurRad="63500" dist="50800" dir="13500000">
                  <a:srgbClr val="000000">
                    <a:alpha val="50000"/>
                  </a:srgbClr>
                </a:innerShdw>
              </a:effectLst>
            </a:rPr>
            <a:t>Data Logs</a:t>
          </a:r>
        </a:p>
      </dsp:txBody>
      <dsp:txXfrm>
        <a:off x="31923" y="816260"/>
        <a:ext cx="1550891" cy="907937"/>
      </dsp:txXfrm>
    </dsp:sp>
    <dsp:sp modelId="{4313A86F-E5CE-0845-9670-28EC023F4C87}">
      <dsp:nvSpPr>
        <dsp:cNvPr id="0" name=""/>
        <dsp:cNvSpPr/>
      </dsp:nvSpPr>
      <dsp:spPr>
        <a:xfrm>
          <a:off x="1771800" y="1070913"/>
          <a:ext cx="340765" cy="398631"/>
        </a:xfrm>
        <a:prstGeom prst="rightArrow">
          <a:avLst>
            <a:gd name="adj1" fmla="val 60000"/>
            <a:gd name="adj2" fmla="val 50000"/>
          </a:avLst>
        </a:prstGeom>
        <a:solidFill>
          <a:schemeClr val="accent3">
            <a:lumMod val="60000"/>
            <a:lumOff val="40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n>
              <a:solidFill>
                <a:schemeClr val="bg1">
                  <a:lumMod val="85000"/>
                </a:schemeClr>
              </a:solidFill>
            </a:ln>
            <a:solidFill>
              <a:schemeClr val="bg1"/>
            </a:solidFill>
          </a:endParaRPr>
        </a:p>
      </dsp:txBody>
      <dsp:txXfrm>
        <a:off x="1771800" y="1150639"/>
        <a:ext cx="238536" cy="239179"/>
      </dsp:txXfrm>
    </dsp:sp>
    <dsp:sp modelId="{A2963CA1-A3F8-7243-9B14-15EFF5DDEA0E}">
      <dsp:nvSpPr>
        <dsp:cNvPr id="0" name=""/>
        <dsp:cNvSpPr/>
      </dsp:nvSpPr>
      <dsp:spPr>
        <a:xfrm>
          <a:off x="2254015" y="788013"/>
          <a:ext cx="1607385" cy="964431"/>
        </a:xfrm>
        <a:prstGeom prst="roundRect">
          <a:avLst>
            <a:gd name="adj" fmla="val 10000"/>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cap="none" spc="50" dirty="0">
              <a:ln w="0">
                <a:solidFill>
                  <a:schemeClr val="bg1">
                    <a:lumMod val="85000"/>
                  </a:schemeClr>
                </a:solidFill>
              </a:ln>
              <a:solidFill>
                <a:schemeClr val="bg1"/>
              </a:solidFill>
              <a:effectLst>
                <a:innerShdw blurRad="63500" dist="50800" dir="13500000">
                  <a:srgbClr val="000000">
                    <a:alpha val="50000"/>
                  </a:srgbClr>
                </a:innerShdw>
              </a:effectLst>
            </a:rPr>
            <a:t>Cloud Berry</a:t>
          </a:r>
        </a:p>
      </dsp:txBody>
      <dsp:txXfrm>
        <a:off x="2282262" y="816260"/>
        <a:ext cx="1550891" cy="907937"/>
      </dsp:txXfrm>
    </dsp:sp>
    <dsp:sp modelId="{39E7B900-0DA9-CE40-8604-DB31599CFEB0}">
      <dsp:nvSpPr>
        <dsp:cNvPr id="0" name=""/>
        <dsp:cNvSpPr/>
      </dsp:nvSpPr>
      <dsp:spPr>
        <a:xfrm>
          <a:off x="4022139" y="1070913"/>
          <a:ext cx="340765" cy="398631"/>
        </a:xfrm>
        <a:prstGeom prst="rightArrow">
          <a:avLst>
            <a:gd name="adj1" fmla="val 60000"/>
            <a:gd name="adj2" fmla="val 50000"/>
          </a:avLst>
        </a:prstGeom>
        <a:solidFill>
          <a:schemeClr val="accent3">
            <a:lumMod val="60000"/>
            <a:lumOff val="40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n>
              <a:solidFill>
                <a:schemeClr val="bg1">
                  <a:lumMod val="85000"/>
                </a:schemeClr>
              </a:solidFill>
            </a:ln>
            <a:solidFill>
              <a:schemeClr val="bg1"/>
            </a:solidFill>
          </a:endParaRPr>
        </a:p>
      </dsp:txBody>
      <dsp:txXfrm>
        <a:off x="4022139" y="1150639"/>
        <a:ext cx="238536" cy="239179"/>
      </dsp:txXfrm>
    </dsp:sp>
    <dsp:sp modelId="{024828DF-9500-D843-8352-D3E81F5FBB14}">
      <dsp:nvSpPr>
        <dsp:cNvPr id="0" name=""/>
        <dsp:cNvSpPr/>
      </dsp:nvSpPr>
      <dsp:spPr>
        <a:xfrm>
          <a:off x="4504355" y="788013"/>
          <a:ext cx="1607385" cy="964431"/>
        </a:xfrm>
        <a:prstGeom prst="roundRect">
          <a:avLst>
            <a:gd name="adj" fmla="val 10000"/>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cap="none" spc="50" dirty="0">
              <a:ln w="0">
                <a:solidFill>
                  <a:schemeClr val="bg1">
                    <a:lumMod val="85000"/>
                  </a:schemeClr>
                </a:solidFill>
              </a:ln>
              <a:solidFill>
                <a:schemeClr val="bg1"/>
              </a:solidFill>
              <a:effectLst>
                <a:innerShdw blurRad="63500" dist="50800" dir="13500000">
                  <a:srgbClr val="000000">
                    <a:alpha val="50000"/>
                  </a:srgbClr>
                </a:innerShdw>
              </a:effectLst>
            </a:rPr>
            <a:t>Analysis	</a:t>
          </a:r>
        </a:p>
      </dsp:txBody>
      <dsp:txXfrm>
        <a:off x="4532602" y="816260"/>
        <a:ext cx="1550891" cy="907937"/>
      </dsp:txXfrm>
    </dsp:sp>
    <dsp:sp modelId="{DA076D75-0381-BC4E-A578-2A244E226923}">
      <dsp:nvSpPr>
        <dsp:cNvPr id="0" name=""/>
        <dsp:cNvSpPr/>
      </dsp:nvSpPr>
      <dsp:spPr>
        <a:xfrm>
          <a:off x="6272478" y="1070913"/>
          <a:ext cx="340765" cy="398631"/>
        </a:xfrm>
        <a:prstGeom prst="rightArrow">
          <a:avLst>
            <a:gd name="adj1" fmla="val 60000"/>
            <a:gd name="adj2" fmla="val 50000"/>
          </a:avLst>
        </a:prstGeom>
        <a:solidFill>
          <a:schemeClr val="accent3">
            <a:lumMod val="60000"/>
            <a:lumOff val="40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n>
              <a:solidFill>
                <a:schemeClr val="bg1">
                  <a:lumMod val="85000"/>
                </a:schemeClr>
              </a:solidFill>
            </a:ln>
            <a:solidFill>
              <a:schemeClr val="bg1"/>
            </a:solidFill>
          </a:endParaRPr>
        </a:p>
      </dsp:txBody>
      <dsp:txXfrm>
        <a:off x="6272478" y="1150639"/>
        <a:ext cx="238536" cy="239179"/>
      </dsp:txXfrm>
    </dsp:sp>
    <dsp:sp modelId="{60AA3221-45FA-5B43-A9D3-A0DB6C1F4EED}">
      <dsp:nvSpPr>
        <dsp:cNvPr id="0" name=""/>
        <dsp:cNvSpPr/>
      </dsp:nvSpPr>
      <dsp:spPr>
        <a:xfrm>
          <a:off x="6754694" y="788013"/>
          <a:ext cx="1607385" cy="964431"/>
        </a:xfrm>
        <a:prstGeom prst="roundRect">
          <a:avLst>
            <a:gd name="adj" fmla="val 10000"/>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cap="none" spc="50" dirty="0">
              <a:ln w="0">
                <a:solidFill>
                  <a:schemeClr val="bg1">
                    <a:lumMod val="85000"/>
                  </a:schemeClr>
                </a:solidFill>
              </a:ln>
              <a:solidFill>
                <a:schemeClr val="bg1"/>
              </a:solidFill>
              <a:effectLst>
                <a:innerShdw blurRad="63500" dist="50800" dir="13500000">
                  <a:srgbClr val="000000">
                    <a:alpha val="50000"/>
                  </a:srgbClr>
                </a:innerShdw>
              </a:effectLst>
            </a:rPr>
            <a:t>Reports</a:t>
          </a:r>
          <a:r>
            <a:rPr lang="en-US" sz="2300" kern="1200" dirty="0">
              <a:ln>
                <a:solidFill>
                  <a:schemeClr val="bg1">
                    <a:lumMod val="85000"/>
                  </a:schemeClr>
                </a:solidFill>
              </a:ln>
              <a:solidFill>
                <a:schemeClr val="bg1"/>
              </a:solidFill>
            </a:rPr>
            <a:t> </a:t>
          </a:r>
          <a:r>
            <a:rPr lang="en-US" sz="2300" b="1" kern="1200" cap="none" spc="50" dirty="0">
              <a:ln w="0">
                <a:solidFill>
                  <a:schemeClr val="bg1">
                    <a:lumMod val="85000"/>
                  </a:schemeClr>
                </a:solidFill>
              </a:ln>
              <a:solidFill>
                <a:schemeClr val="bg1"/>
              </a:solidFill>
              <a:effectLst>
                <a:innerShdw blurRad="63500" dist="50800" dir="13500000">
                  <a:srgbClr val="000000">
                    <a:alpha val="50000"/>
                  </a:srgbClr>
                </a:innerShdw>
              </a:effectLst>
            </a:rPr>
            <a:t>Generated</a:t>
          </a:r>
          <a:endParaRPr lang="en-US" sz="2300" kern="1200" dirty="0">
            <a:ln w="0">
              <a:solidFill>
                <a:schemeClr val="bg1">
                  <a:lumMod val="85000"/>
                </a:schemeClr>
              </a:solidFill>
            </a:ln>
            <a:solidFill>
              <a:schemeClr val="bg1"/>
            </a:solidFill>
          </a:endParaRPr>
        </a:p>
      </dsp:txBody>
      <dsp:txXfrm>
        <a:off x="6782941" y="816260"/>
        <a:ext cx="1550891" cy="9079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7D42B-005F-4119-8D83-E7AA9BCB5B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2B76E2-1C7A-47D9-A731-D8BC60E889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89E89F-3ACA-4B57-9B42-B0EA28E32DCA}"/>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5" name="Footer Placeholder 4">
            <a:extLst>
              <a:ext uri="{FF2B5EF4-FFF2-40B4-BE49-F238E27FC236}">
                <a16:creationId xmlns:a16="http://schemas.microsoft.com/office/drawing/2014/main" id="{CA3A1354-8C7C-4B17-B257-F8D071C503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1769C-1F38-4A2D-A943-95A06AC9E6FA}"/>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230986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213C-72F9-4470-ACBA-6ABE8437AD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C0A26D-962A-45C5-855F-749E7B83778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824B4-3FC8-4B48-893B-431150C010BE}"/>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5" name="Footer Placeholder 4">
            <a:extLst>
              <a:ext uri="{FF2B5EF4-FFF2-40B4-BE49-F238E27FC236}">
                <a16:creationId xmlns:a16="http://schemas.microsoft.com/office/drawing/2014/main" id="{A1A8BE5D-0CD5-40DB-9DCE-C37F41F7B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FE11F-34DA-45C6-99B7-D11416886A3C}"/>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2436756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0FAF97-DCF7-4E63-934D-DA30E5006A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95E64F-B354-4E60-8841-1108DDB0267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C897F9-19A8-4BE1-9942-E48AECF943BF}"/>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5" name="Footer Placeholder 4">
            <a:extLst>
              <a:ext uri="{FF2B5EF4-FFF2-40B4-BE49-F238E27FC236}">
                <a16:creationId xmlns:a16="http://schemas.microsoft.com/office/drawing/2014/main" id="{7B8008E4-75E0-418D-BDA1-9AE219A2A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D7C52B-D53D-49D0-BCE2-4F58D940288A}"/>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329006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75A2E-8A6E-46FE-BF59-BF4703C477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899FE6-E6B2-4437-AEC7-8AD23CA859B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2FC1C2-7AE1-4401-8188-340079D18D33}"/>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5" name="Footer Placeholder 4">
            <a:extLst>
              <a:ext uri="{FF2B5EF4-FFF2-40B4-BE49-F238E27FC236}">
                <a16:creationId xmlns:a16="http://schemas.microsoft.com/office/drawing/2014/main" id="{F8646576-3FE4-4750-BFFC-17FA4D3BC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0589E-6305-4F21-A5EF-38020E3BB2A4}"/>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3281800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4F82-303D-4177-ADEF-FB7D47E2A9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2C3F61-EF6B-4E80-B272-1C0876DB3C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6691AB-F0E8-4EA1-A516-EF3073AFC834}"/>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5" name="Footer Placeholder 4">
            <a:extLst>
              <a:ext uri="{FF2B5EF4-FFF2-40B4-BE49-F238E27FC236}">
                <a16:creationId xmlns:a16="http://schemas.microsoft.com/office/drawing/2014/main" id="{23FB0A79-63B5-4289-90D5-870BE18CD3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2D9261-6990-4BE5-B363-0E7980DA2C1C}"/>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321926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242E-D8FE-4923-8F00-1534BEF318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6C4043-E878-4157-80FB-EBF1333BE8D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D0B594-C7DE-45A2-8C77-63F16CB1465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02A922-E625-43E9-9E86-FBD3A70C4FFF}"/>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6" name="Footer Placeholder 5">
            <a:extLst>
              <a:ext uri="{FF2B5EF4-FFF2-40B4-BE49-F238E27FC236}">
                <a16:creationId xmlns:a16="http://schemas.microsoft.com/office/drawing/2014/main" id="{986501A1-D1AB-4802-A3DD-4E99A790E5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EBEF2C-7FEF-4477-B919-B4ADE70F6F6F}"/>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457831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D596D-3CCC-41E6-BF3F-467DBE58F0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BEA48-AEA0-4001-B26E-8C45146C62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EF5BB39-06A6-455E-9372-BD0F55EE7C1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93AB86-6333-4C77-9728-B960A6DE6D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E86D4BB-188A-43BB-844A-8719945BC06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3E9B99-F7E8-4CEF-9CC2-12153BCDF14A}"/>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8" name="Footer Placeholder 7">
            <a:extLst>
              <a:ext uri="{FF2B5EF4-FFF2-40B4-BE49-F238E27FC236}">
                <a16:creationId xmlns:a16="http://schemas.microsoft.com/office/drawing/2014/main" id="{3A23B50A-1B2A-4989-AE4D-ACA3126AAE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293934-F5DA-4AAC-8EA9-1C6931DB7A38}"/>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2751733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21CE4-4A23-4D68-9C8A-8CE10A52A8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70EE5D-05C3-49C0-A798-7F9590AD1E8E}"/>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4" name="Footer Placeholder 3">
            <a:extLst>
              <a:ext uri="{FF2B5EF4-FFF2-40B4-BE49-F238E27FC236}">
                <a16:creationId xmlns:a16="http://schemas.microsoft.com/office/drawing/2014/main" id="{24465F7C-E290-407F-AEE6-231941D2A7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9077ED-7FE1-40F1-8CAD-876E090391CE}"/>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4055417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B65F34-6052-4D0E-8F4A-C717C997B3A9}"/>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3" name="Footer Placeholder 2">
            <a:extLst>
              <a:ext uri="{FF2B5EF4-FFF2-40B4-BE49-F238E27FC236}">
                <a16:creationId xmlns:a16="http://schemas.microsoft.com/office/drawing/2014/main" id="{B7EDDFC8-A47A-4B0C-836F-DFB8AC8814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D544DA-28EF-4846-9BA6-8A77377912D6}"/>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1015318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7716C-8E8D-4C85-B887-4822745DF6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FC4218-804E-4EE4-8EF4-C985D691F4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8954BB-FD87-4B3A-A892-720C28A9C6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1A45AC-21CE-4251-B1D9-2D49010A1B09}"/>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6" name="Footer Placeholder 5">
            <a:extLst>
              <a:ext uri="{FF2B5EF4-FFF2-40B4-BE49-F238E27FC236}">
                <a16:creationId xmlns:a16="http://schemas.microsoft.com/office/drawing/2014/main" id="{8C810379-1C0B-401F-927E-4054FDEE5C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FB7EEC-CB4A-4AF8-9668-0810E3A52517}"/>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2294299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4CFA8-3E99-4E3F-A95C-65A1316A43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2B3FEC-65BC-4A78-851F-1C0DDDE65A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DA542F-327B-47C7-BA9F-A9FA51B122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158FDA-1DF1-4882-AA89-218B00A5CBD6}"/>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6" name="Footer Placeholder 5">
            <a:extLst>
              <a:ext uri="{FF2B5EF4-FFF2-40B4-BE49-F238E27FC236}">
                <a16:creationId xmlns:a16="http://schemas.microsoft.com/office/drawing/2014/main" id="{9E9597CA-C7BA-4548-A316-BE7B321A7D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031E4C-084C-40E8-A7D6-7AC3A8744E70}"/>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60404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4733A2-2440-4BD2-A374-2FB17CBAD4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D92F1E-7C18-4688-83C8-3442021FA8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0C0837-4A56-4CF5-A4AE-98A1249468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FEA20-A9A7-40EC-A7EF-D3B133832153}" type="datetimeFigureOut">
              <a:rPr lang="en-US" smtClean="0"/>
              <a:t>11/28/2017</a:t>
            </a:fld>
            <a:endParaRPr lang="en-US"/>
          </a:p>
        </p:txBody>
      </p:sp>
      <p:sp>
        <p:nvSpPr>
          <p:cNvPr id="5" name="Footer Placeholder 4">
            <a:extLst>
              <a:ext uri="{FF2B5EF4-FFF2-40B4-BE49-F238E27FC236}">
                <a16:creationId xmlns:a16="http://schemas.microsoft.com/office/drawing/2014/main" id="{62DE005D-6CF4-4E84-A0C2-D8BFB9206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B27C24-816B-43E2-9700-BB676BCA57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134D6-82DC-4BE0-9A4F-32D1F9876373}" type="slidenum">
              <a:rPr lang="en-US" smtClean="0"/>
              <a:t>‹#›</a:t>
            </a:fld>
            <a:endParaRPr lang="en-US"/>
          </a:p>
        </p:txBody>
      </p:sp>
    </p:spTree>
    <p:extLst>
      <p:ext uri="{BB962C8B-B14F-4D97-AF65-F5344CB8AC3E}">
        <p14:creationId xmlns:p14="http://schemas.microsoft.com/office/powerpoint/2010/main" val="3004459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pn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8058-A3C3-45B1-A976-A3616053F164}"/>
              </a:ext>
            </a:extLst>
          </p:cNvPr>
          <p:cNvSpPr>
            <a:spLocks noGrp="1"/>
          </p:cNvSpPr>
          <p:nvPr>
            <p:ph type="ctrTitle"/>
          </p:nvPr>
        </p:nvSpPr>
        <p:spPr>
          <a:xfrm rot="21202820">
            <a:off x="3054360" y="2225861"/>
            <a:ext cx="8617536" cy="608688"/>
          </a:xfrm>
          <a:solidFill>
            <a:schemeClr val="bg1">
              <a:lumMod val="65000"/>
              <a:alpha val="0"/>
            </a:schemeClr>
          </a:solidFill>
        </p:spPr>
        <p:txBody>
          <a:bodyPr>
            <a:normAutofit fontScale="90000"/>
          </a:bodyPr>
          <a:lstStyle/>
          <a:p>
            <a:pPr algn="l"/>
            <a:r>
              <a:rPr lang="en-US" sz="4400" b="1" dirty="0">
                <a:solidFill>
                  <a:schemeClr val="bg1"/>
                </a:solidFill>
              </a:rPr>
              <a:t> </a:t>
            </a:r>
            <a:r>
              <a:rPr lang="en-US" sz="3100" dirty="0">
                <a:solidFill>
                  <a:schemeClr val="bg1">
                    <a:lumMod val="95000"/>
                  </a:schemeClr>
                </a:solidFill>
                <a:latin typeface="Book Antiqua" panose="02040602050305030304" pitchFamily="18" charset="0"/>
                <a:cs typeface="Arial" panose="020B0604020202020204" pitchFamily="34" charset="0"/>
              </a:rPr>
              <a:t>CALL LOG ANALYSIS IN SAN FRANCISCO</a:t>
            </a:r>
          </a:p>
        </p:txBody>
      </p:sp>
      <p:sp>
        <p:nvSpPr>
          <p:cNvPr id="3" name="Subtitle 2">
            <a:extLst>
              <a:ext uri="{FF2B5EF4-FFF2-40B4-BE49-F238E27FC236}">
                <a16:creationId xmlns:a16="http://schemas.microsoft.com/office/drawing/2014/main" id="{82C028FA-F323-498F-8F3F-A4FAD4977CD6}"/>
              </a:ext>
            </a:extLst>
          </p:cNvPr>
          <p:cNvSpPr>
            <a:spLocks noGrp="1"/>
          </p:cNvSpPr>
          <p:nvPr>
            <p:ph type="subTitle" idx="1"/>
          </p:nvPr>
        </p:nvSpPr>
        <p:spPr>
          <a:xfrm>
            <a:off x="0" y="5437681"/>
            <a:ext cx="12192000" cy="1420319"/>
          </a:xfrm>
          <a:solidFill>
            <a:schemeClr val="tx1">
              <a:alpha val="50000"/>
            </a:schemeClr>
          </a:solidFill>
        </p:spPr>
        <p:txBody>
          <a:bodyPr>
            <a:normAutofit fontScale="85000" lnSpcReduction="20000"/>
          </a:bodyPr>
          <a:lstStyle/>
          <a:p>
            <a:pPr algn="l"/>
            <a:r>
              <a:rPr lang="en-US" dirty="0">
                <a:solidFill>
                  <a:schemeClr val="bg1">
                    <a:lumMod val="95000"/>
                  </a:schemeClr>
                </a:solidFill>
              </a:rPr>
              <a:t>GUIDED BY								BY</a:t>
            </a:r>
            <a:endParaRPr lang="en-US" b="1" dirty="0">
              <a:solidFill>
                <a:schemeClr val="bg1">
                  <a:lumMod val="95000"/>
                </a:schemeClr>
              </a:solidFill>
            </a:endParaRPr>
          </a:p>
          <a:p>
            <a:pPr algn="l"/>
            <a:r>
              <a:rPr lang="en-US" b="1" dirty="0">
                <a:solidFill>
                  <a:schemeClr val="bg1">
                    <a:lumMod val="95000"/>
                  </a:schemeClr>
                </a:solidFill>
              </a:rPr>
              <a:t>DR. JONGWOOK WOO							</a:t>
            </a:r>
            <a:r>
              <a:rPr lang="en-US" dirty="0">
                <a:solidFill>
                  <a:schemeClr val="bg1">
                    <a:lumMod val="95000"/>
                  </a:schemeClr>
                </a:solidFill>
              </a:rPr>
              <a:t>        </a:t>
            </a:r>
            <a:r>
              <a:rPr lang="en-US" b="1" dirty="0">
                <a:solidFill>
                  <a:schemeClr val="bg1">
                    <a:lumMod val="95000"/>
                  </a:schemeClr>
                </a:solidFill>
              </a:rPr>
              <a:t>SHANMATHI ARUL MURUGAN	</a:t>
            </a:r>
          </a:p>
          <a:p>
            <a:pPr algn="l"/>
            <a:r>
              <a:rPr lang="en-US" b="1" dirty="0">
                <a:solidFill>
                  <a:schemeClr val="bg1">
                    <a:lumMod val="95000"/>
                  </a:schemeClr>
                </a:solidFill>
              </a:rPr>
              <a:t>										           ASHWIN.P.KARTHIK</a:t>
            </a:r>
          </a:p>
          <a:p>
            <a:pPr algn="l"/>
            <a:r>
              <a:rPr lang="en-US" b="1" dirty="0">
                <a:solidFill>
                  <a:schemeClr val="bg1">
                    <a:lumMod val="95000"/>
                  </a:schemeClr>
                </a:solidFill>
              </a:rPr>
              <a:t>										       KAUSHIK SRIDHARAN</a:t>
            </a:r>
          </a:p>
          <a:p>
            <a:pPr algn="r"/>
            <a:endParaRPr lang="en-US" dirty="0"/>
          </a:p>
          <a:p>
            <a:pPr algn="r"/>
            <a:endParaRPr lang="en-US" dirty="0"/>
          </a:p>
        </p:txBody>
      </p:sp>
    </p:spTree>
    <p:extLst>
      <p:ext uri="{BB962C8B-B14F-4D97-AF65-F5344CB8AC3E}">
        <p14:creationId xmlns:p14="http://schemas.microsoft.com/office/powerpoint/2010/main" val="32641936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8E20E-7000-4C59-AE2F-0839D33F4753}"/>
              </a:ext>
            </a:extLst>
          </p:cNvPr>
          <p:cNvSpPr>
            <a:spLocks noGrp="1"/>
          </p:cNvSpPr>
          <p:nvPr>
            <p:ph type="title"/>
          </p:nvPr>
        </p:nvSpPr>
        <p:spPr>
          <a:xfrm>
            <a:off x="838200" y="396240"/>
            <a:ext cx="10515600" cy="1188720"/>
          </a:xfrm>
          <a:prstGeom prst="ellipse">
            <a:avLst/>
          </a:prstGeom>
        </p:spPr>
        <p:txBody>
          <a:bodyPr vert="horz" lIns="91440" tIns="45720" rIns="91440" bIns="45720" rtlCol="0">
            <a:noAutofit/>
          </a:bodyPr>
          <a:lstStyle/>
          <a:p>
            <a:pPr algn="ctr"/>
            <a:r>
              <a:rPr lang="en-US" altLang="en-US" dirty="0">
                <a:solidFill>
                  <a:schemeClr val="bg1">
                    <a:lumMod val="95000"/>
                  </a:schemeClr>
                </a:solidFill>
                <a:latin typeface="Castellar" panose="020A0402060406010301" pitchFamily="18" charset="0"/>
              </a:rPr>
              <a:t>Queries Executed</a:t>
            </a:r>
            <a:br>
              <a:rPr lang="en-US" altLang="en-US" kern="1200" dirty="0">
                <a:latin typeface="Castellar" panose="020A0402060406010301" pitchFamily="18" charset="0"/>
              </a:rPr>
            </a:br>
            <a:endParaRPr lang="en-US" kern="1200" dirty="0">
              <a:latin typeface="Castellar" panose="020A0402060406010301" pitchFamily="18" charset="0"/>
            </a:endParaRPr>
          </a:p>
        </p:txBody>
      </p:sp>
      <p:pic>
        <p:nvPicPr>
          <p:cNvPr id="20" name="Picture 19">
            <a:extLst>
              <a:ext uri="{FF2B5EF4-FFF2-40B4-BE49-F238E27FC236}">
                <a16:creationId xmlns:a16="http://schemas.microsoft.com/office/drawing/2014/main" id="{32EC1965-01BB-4499-A44A-10AE9F08DDB2}"/>
              </a:ext>
            </a:extLst>
          </p:cNvPr>
          <p:cNvPicPr/>
          <p:nvPr/>
        </p:nvPicPr>
        <p:blipFill>
          <a:blip r:embed="rId3"/>
          <a:stretch>
            <a:fillRect/>
          </a:stretch>
        </p:blipFill>
        <p:spPr>
          <a:xfrm>
            <a:off x="363415" y="1055078"/>
            <a:ext cx="11465170" cy="5591907"/>
          </a:xfrm>
          <a:prstGeom prst="rect">
            <a:avLst/>
          </a:prstGeom>
        </p:spPr>
      </p:pic>
    </p:spTree>
    <p:extLst>
      <p:ext uri="{BB962C8B-B14F-4D97-AF65-F5344CB8AC3E}">
        <p14:creationId xmlns:p14="http://schemas.microsoft.com/office/powerpoint/2010/main" val="21980944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7793-86FF-4A25-88DD-AB2ECDA2363F}"/>
              </a:ext>
            </a:extLst>
          </p:cNvPr>
          <p:cNvSpPr>
            <a:spLocks noGrp="1"/>
          </p:cNvSpPr>
          <p:nvPr>
            <p:ph type="title"/>
          </p:nvPr>
        </p:nvSpPr>
        <p:spPr>
          <a:xfrm>
            <a:off x="133350" y="92074"/>
            <a:ext cx="11468100" cy="1177925"/>
          </a:xfrm>
        </p:spPr>
        <p:txBody>
          <a:bodyPr vert="horz" lIns="91440" tIns="45720" rIns="91440" bIns="45720" rtlCol="0">
            <a:normAutofit/>
          </a:bodyPr>
          <a:lstStyle/>
          <a:p>
            <a:pPr algn="ctr"/>
            <a:r>
              <a:rPr lang="en-US" sz="3200" kern="1200" dirty="0">
                <a:solidFill>
                  <a:schemeClr val="bg1">
                    <a:lumMod val="95000"/>
                  </a:schemeClr>
                </a:solidFill>
                <a:latin typeface="Castellar" panose="020A0402060406010301" pitchFamily="18" charset="0"/>
              </a:rPr>
              <a:t>Calls received by the fire department on a specific date</a:t>
            </a:r>
          </a:p>
        </p:txBody>
      </p:sp>
      <p:sp>
        <p:nvSpPr>
          <p:cNvPr id="15" name="Content Placeholder 14"/>
          <p:cNvSpPr>
            <a:spLocks noGrp="1"/>
          </p:cNvSpPr>
          <p:nvPr>
            <p:ph idx="1"/>
          </p:nvPr>
        </p:nvSpPr>
        <p:spPr>
          <a:xfrm>
            <a:off x="8620124" y="1270000"/>
            <a:ext cx="3438526" cy="5435600"/>
          </a:xfrm>
        </p:spPr>
        <p:txBody>
          <a:bodyPr>
            <a:normAutofit/>
          </a:bodyPr>
          <a:lstStyle/>
          <a:p>
            <a:pPr marL="0" indent="0" algn="just">
              <a:lnSpc>
                <a:spcPct val="150000"/>
              </a:lnSpc>
              <a:buNone/>
            </a:pPr>
            <a:r>
              <a:rPr lang="en-US" sz="2000" dirty="0">
                <a:solidFill>
                  <a:schemeClr val="bg1">
                    <a:lumMod val="95000"/>
                  </a:schemeClr>
                </a:solidFill>
                <a:latin typeface="Eras Medium ITC" panose="020B0602030504020804" pitchFamily="34" charset="0"/>
              </a:rPr>
              <a:t>Maximum Number of calls:</a:t>
            </a:r>
          </a:p>
          <a:p>
            <a:pPr algn="just">
              <a:lnSpc>
                <a:spcPct val="100000"/>
              </a:lnSpc>
              <a:buFont typeface="Eras Medium ITC" panose="020B0602030504020804" pitchFamily="34" charset="0"/>
              <a:buChar char="~"/>
            </a:pPr>
            <a:r>
              <a:rPr lang="en-US" sz="2000" dirty="0">
                <a:solidFill>
                  <a:schemeClr val="bg1">
                    <a:lumMod val="95000"/>
                  </a:schemeClr>
                </a:solidFill>
                <a:latin typeface="Eras Medium ITC" panose="020B0602030504020804" pitchFamily="34" charset="0"/>
              </a:rPr>
              <a:t>Year 2003</a:t>
            </a:r>
          </a:p>
          <a:p>
            <a:pPr algn="just">
              <a:lnSpc>
                <a:spcPct val="100000"/>
              </a:lnSpc>
              <a:buFont typeface="Eras Medium ITC" panose="020B0602030504020804" pitchFamily="34" charset="0"/>
              <a:buChar char="~"/>
            </a:pPr>
            <a:r>
              <a:rPr lang="en-US" sz="2000" dirty="0">
                <a:solidFill>
                  <a:schemeClr val="bg1">
                    <a:lumMod val="95000"/>
                  </a:schemeClr>
                </a:solidFill>
                <a:latin typeface="Eras Medium ITC" panose="020B0602030504020804" pitchFamily="34" charset="0"/>
              </a:rPr>
              <a:t>Year 2001</a:t>
            </a:r>
          </a:p>
          <a:p>
            <a:pPr algn="just">
              <a:lnSpc>
                <a:spcPct val="100000"/>
              </a:lnSpc>
              <a:buFont typeface="Eras Medium ITC" panose="020B0602030504020804" pitchFamily="34" charset="0"/>
              <a:buChar char="~"/>
            </a:pPr>
            <a:endParaRPr lang="en-US" sz="2000" dirty="0">
              <a:solidFill>
                <a:schemeClr val="bg1">
                  <a:lumMod val="95000"/>
                </a:schemeClr>
              </a:solidFill>
              <a:latin typeface="Eras Medium ITC" panose="020B0602030504020804" pitchFamily="34" charset="0"/>
            </a:endParaRPr>
          </a:p>
          <a:p>
            <a:pPr marL="0" indent="0" algn="just">
              <a:lnSpc>
                <a:spcPct val="150000"/>
              </a:lnSpc>
              <a:buNone/>
            </a:pPr>
            <a:r>
              <a:rPr lang="en-US" sz="2000" dirty="0">
                <a:solidFill>
                  <a:schemeClr val="bg1">
                    <a:lumMod val="95000"/>
                  </a:schemeClr>
                </a:solidFill>
                <a:latin typeface="Eras Medium ITC" panose="020B0602030504020804" pitchFamily="34" charset="0"/>
              </a:rPr>
              <a:t>From the Line Chart, we see that the Fire Department of San Francisco has received about 240,457 calls in the year 2003 and 220,328 calls in the year 2001.</a:t>
            </a:r>
          </a:p>
        </p:txBody>
      </p:sp>
      <p:pic>
        <p:nvPicPr>
          <p:cNvPr id="6" name="Picture 5" descr="A screenshot of a map&#10;&#10;Description generated with very high confidence">
            <a:extLst>
              <a:ext uri="{FF2B5EF4-FFF2-40B4-BE49-F238E27FC236}">
                <a16:creationId xmlns:a16="http://schemas.microsoft.com/office/drawing/2014/main" id="{1F4A44E9-39EB-4AA8-A93D-9D3C893399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1269999"/>
            <a:ext cx="8391524" cy="5435601"/>
          </a:xfrm>
          <a:prstGeom prst="rect">
            <a:avLst/>
          </a:prstGeom>
        </p:spPr>
      </p:pic>
    </p:spTree>
    <p:extLst>
      <p:ext uri="{BB962C8B-B14F-4D97-AF65-F5344CB8AC3E}">
        <p14:creationId xmlns:p14="http://schemas.microsoft.com/office/powerpoint/2010/main" val="222061270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EE1FC7B4-E4A7-4452-B413-1A623E3A723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13">
            <a:extLst>
              <a:ext uri="{FF2B5EF4-FFF2-40B4-BE49-F238E27FC236}">
                <a16:creationId xmlns:a16="http://schemas.microsoft.com/office/drawing/2014/main" id="{E0709AF0-24F0-4486-B189-BE6386BDB19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11">
            <a:extLst>
              <a:ext uri="{FF2B5EF4-FFF2-40B4-BE49-F238E27FC236}">
                <a16:creationId xmlns:a16="http://schemas.microsoft.com/office/drawing/2014/main" id="{FBE3B62F-5853-4A3C-B050-6186351A71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7AC0E7-33D4-4586-85E5-2EBE31A3A14E}"/>
              </a:ext>
            </a:extLst>
          </p:cNvPr>
          <p:cNvSpPr>
            <a:spLocks noGrp="1"/>
          </p:cNvSpPr>
          <p:nvPr>
            <p:ph type="title"/>
          </p:nvPr>
        </p:nvSpPr>
        <p:spPr>
          <a:xfrm>
            <a:off x="271462" y="114878"/>
            <a:ext cx="11649075" cy="1325563"/>
          </a:xfrm>
        </p:spPr>
        <p:txBody>
          <a:bodyPr vert="horz" lIns="91440" tIns="45720" rIns="91440" bIns="45720" rtlCol="0">
            <a:normAutofit fontScale="90000"/>
          </a:bodyPr>
          <a:lstStyle/>
          <a:p>
            <a:pPr algn="ctr"/>
            <a:r>
              <a:rPr lang="en-US" sz="3200" kern="1200" dirty="0">
                <a:latin typeface="Castellar" panose="020A0402060406010301" pitchFamily="18" charset="0"/>
              </a:rPr>
              <a:t>Number of incidents that happened in a particular zip code</a:t>
            </a:r>
            <a:br>
              <a:rPr lang="en-US" sz="2800" kern="1200" dirty="0">
                <a:latin typeface="+mj-lt"/>
                <a:ea typeface="+mj-ea"/>
                <a:cs typeface="+mj-cs"/>
              </a:rPr>
            </a:br>
            <a:endParaRPr lang="en-US" sz="2800" kern="1200" dirty="0">
              <a:latin typeface="+mj-lt"/>
              <a:ea typeface="+mj-ea"/>
              <a:cs typeface="+mj-cs"/>
            </a:endParaRPr>
          </a:p>
        </p:txBody>
      </p:sp>
      <p:sp>
        <p:nvSpPr>
          <p:cNvPr id="41" name="Content Placeholder 30"/>
          <p:cNvSpPr>
            <a:spLocks noGrp="1"/>
          </p:cNvSpPr>
          <p:nvPr>
            <p:ph idx="1"/>
          </p:nvPr>
        </p:nvSpPr>
        <p:spPr>
          <a:xfrm>
            <a:off x="117232" y="1229782"/>
            <a:ext cx="3101786" cy="5424660"/>
          </a:xfrm>
        </p:spPr>
        <p:txBody>
          <a:bodyPr>
            <a:normAutofit fontScale="92500" lnSpcReduction="20000"/>
          </a:bodyPr>
          <a:lstStyle/>
          <a:p>
            <a:pPr marL="0" indent="0" algn="just">
              <a:lnSpc>
                <a:spcPct val="120000"/>
              </a:lnSpc>
              <a:buNone/>
            </a:pPr>
            <a:r>
              <a:rPr lang="en-US" sz="2200" dirty="0">
                <a:latin typeface="Eras Medium ITC" panose="020B0602030504020804" pitchFamily="34" charset="0"/>
              </a:rPr>
              <a:t>Zip codes with majority Incidents:</a:t>
            </a:r>
          </a:p>
          <a:p>
            <a:pPr algn="just">
              <a:lnSpc>
                <a:spcPct val="170000"/>
              </a:lnSpc>
              <a:buFont typeface="Eras Medium ITC" panose="020B0602030504020804" pitchFamily="34" charset="0"/>
              <a:buChar char="~"/>
            </a:pPr>
            <a:r>
              <a:rPr lang="en-US" sz="2200" dirty="0">
                <a:latin typeface="Eras Medium ITC" panose="020B0602030504020804" pitchFamily="34" charset="0"/>
              </a:rPr>
              <a:t>94102</a:t>
            </a:r>
          </a:p>
          <a:p>
            <a:pPr algn="just">
              <a:lnSpc>
                <a:spcPct val="100000"/>
              </a:lnSpc>
              <a:buFont typeface="Eras Medium ITC" panose="020B0602030504020804" pitchFamily="34" charset="0"/>
              <a:buChar char="~"/>
            </a:pPr>
            <a:r>
              <a:rPr lang="en-US" sz="2200" dirty="0">
                <a:latin typeface="Eras Medium ITC" panose="020B0602030504020804" pitchFamily="34" charset="0"/>
              </a:rPr>
              <a:t>94103</a:t>
            </a:r>
          </a:p>
          <a:p>
            <a:pPr marL="0" indent="0" algn="just">
              <a:lnSpc>
                <a:spcPct val="150000"/>
              </a:lnSpc>
              <a:buNone/>
            </a:pPr>
            <a:endParaRPr lang="en-US" sz="2200" dirty="0">
              <a:latin typeface="Eras Medium ITC" panose="020B0602030504020804" pitchFamily="34" charset="0"/>
            </a:endParaRPr>
          </a:p>
          <a:p>
            <a:pPr marL="0" indent="0" algn="just">
              <a:lnSpc>
                <a:spcPct val="150000"/>
              </a:lnSpc>
              <a:buNone/>
            </a:pPr>
            <a:r>
              <a:rPr lang="en-US" sz="2200" dirty="0">
                <a:latin typeface="Eras Medium ITC" panose="020B0602030504020804" pitchFamily="34" charset="0"/>
              </a:rPr>
              <a:t>The analysis shows that the majority of incidents occurred in two neighboring zip codes accounting to 121,625 incidents in 94102 and 113,947 in 94103.</a:t>
            </a:r>
          </a:p>
          <a:p>
            <a:pPr marL="0" indent="0" algn="just">
              <a:buNone/>
            </a:pPr>
            <a:endParaRPr lang="en-US" sz="2000" dirty="0">
              <a:latin typeface="Eras Medium ITC" panose="020B0602030504020804" pitchFamily="34" charset="0"/>
            </a:endParaRPr>
          </a:p>
        </p:txBody>
      </p:sp>
      <p:pic>
        <p:nvPicPr>
          <p:cNvPr id="6" name="Picture 5" descr="A close up of a map&#10;&#10;Description generated with very high confidence">
            <a:extLst>
              <a:ext uri="{FF2B5EF4-FFF2-40B4-BE49-F238E27FC236}">
                <a16:creationId xmlns:a16="http://schemas.microsoft.com/office/drawing/2014/main" id="{79338A88-A78B-43D6-B5C7-F8903BD6B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1229782"/>
            <a:ext cx="8636576" cy="5424660"/>
          </a:xfrm>
          <a:prstGeom prst="rect">
            <a:avLst/>
          </a:prstGeom>
        </p:spPr>
      </p:pic>
    </p:spTree>
    <p:extLst>
      <p:ext uri="{BB962C8B-B14F-4D97-AF65-F5344CB8AC3E}">
        <p14:creationId xmlns:p14="http://schemas.microsoft.com/office/powerpoint/2010/main" val="5714593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D7EB-808B-42F4-B745-2EFA8715E196}"/>
              </a:ext>
            </a:extLst>
          </p:cNvPr>
          <p:cNvSpPr>
            <a:spLocks noGrp="1"/>
          </p:cNvSpPr>
          <p:nvPr>
            <p:ph type="title"/>
          </p:nvPr>
        </p:nvSpPr>
        <p:spPr>
          <a:xfrm>
            <a:off x="486389" y="123825"/>
            <a:ext cx="11219221" cy="970934"/>
          </a:xfrm>
        </p:spPr>
        <p:txBody>
          <a:bodyPr vert="horz" lIns="91440" tIns="45720" rIns="91440" bIns="45720" rtlCol="0">
            <a:normAutofit/>
          </a:bodyPr>
          <a:lstStyle/>
          <a:p>
            <a:pPr algn="ctr"/>
            <a:r>
              <a:rPr lang="en-US" sz="3200" kern="1200" dirty="0">
                <a:solidFill>
                  <a:schemeClr val="bg1">
                    <a:lumMod val="95000"/>
                  </a:schemeClr>
                </a:solidFill>
                <a:latin typeface="Castellar" panose="020A0402060406010301" pitchFamily="18" charset="0"/>
              </a:rPr>
              <a:t>The trend of each incident over the years</a:t>
            </a:r>
          </a:p>
        </p:txBody>
      </p:sp>
      <p:sp>
        <p:nvSpPr>
          <p:cNvPr id="22" name="Content Placeholder 21"/>
          <p:cNvSpPr>
            <a:spLocks noGrp="1"/>
          </p:cNvSpPr>
          <p:nvPr>
            <p:ph idx="1"/>
          </p:nvPr>
        </p:nvSpPr>
        <p:spPr>
          <a:xfrm>
            <a:off x="6834554" y="1209674"/>
            <a:ext cx="5119321" cy="5524501"/>
          </a:xfrm>
        </p:spPr>
        <p:txBody>
          <a:bodyPr>
            <a:normAutofit/>
          </a:bodyPr>
          <a:lstStyle/>
          <a:p>
            <a:pPr marL="0" indent="0">
              <a:lnSpc>
                <a:spcPct val="150000"/>
              </a:lnSpc>
              <a:buNone/>
            </a:pPr>
            <a:r>
              <a:rPr lang="en-US" sz="2000" dirty="0">
                <a:solidFill>
                  <a:schemeClr val="bg1">
                    <a:lumMod val="95000"/>
                  </a:schemeClr>
                </a:solidFill>
                <a:latin typeface="Eras Medium ITC" panose="020B0602030504020804" pitchFamily="34" charset="0"/>
              </a:rPr>
              <a:t>Leading reported Incidents:</a:t>
            </a:r>
          </a:p>
          <a:p>
            <a:pPr>
              <a:lnSpc>
                <a:spcPct val="150000"/>
              </a:lnSpc>
              <a:buFont typeface="Eras Medium ITC" panose="020B0602030504020804" pitchFamily="34" charset="0"/>
              <a:buChar char="~"/>
            </a:pPr>
            <a:r>
              <a:rPr lang="en-US" sz="2000" dirty="0">
                <a:solidFill>
                  <a:schemeClr val="bg1">
                    <a:lumMod val="95000"/>
                  </a:schemeClr>
                </a:solidFill>
                <a:latin typeface="Eras Medium ITC" panose="020B0602030504020804" pitchFamily="34" charset="0"/>
              </a:rPr>
              <a:t>Medical Incident</a:t>
            </a:r>
          </a:p>
          <a:p>
            <a:pPr>
              <a:buFont typeface="Eras Medium ITC" panose="020B0602030504020804" pitchFamily="34" charset="0"/>
              <a:buChar char="~"/>
            </a:pPr>
            <a:r>
              <a:rPr lang="en-US" sz="2000" dirty="0">
                <a:solidFill>
                  <a:schemeClr val="bg1">
                    <a:lumMod val="95000"/>
                  </a:schemeClr>
                </a:solidFill>
                <a:latin typeface="Eras Medium ITC" panose="020B0602030504020804" pitchFamily="34" charset="0"/>
              </a:rPr>
              <a:t>Structure Fire</a:t>
            </a:r>
          </a:p>
          <a:p>
            <a:pPr>
              <a:buFont typeface="Eras Medium ITC" panose="020B0602030504020804" pitchFamily="34" charset="0"/>
              <a:buChar char="~"/>
            </a:pPr>
            <a:r>
              <a:rPr lang="en-US" sz="2000" dirty="0">
                <a:solidFill>
                  <a:schemeClr val="bg1">
                    <a:lumMod val="95000"/>
                  </a:schemeClr>
                </a:solidFill>
                <a:latin typeface="Eras Medium ITC" panose="020B0602030504020804" pitchFamily="34" charset="0"/>
              </a:rPr>
              <a:t>Alarms</a:t>
            </a:r>
          </a:p>
          <a:p>
            <a:pPr marL="0" indent="0">
              <a:buNone/>
            </a:pPr>
            <a:endParaRPr lang="en-US" sz="2000" dirty="0">
              <a:solidFill>
                <a:schemeClr val="bg1">
                  <a:lumMod val="95000"/>
                </a:schemeClr>
              </a:solidFill>
              <a:latin typeface="Eras Medium ITC" panose="020B0602030504020804" pitchFamily="34" charset="0"/>
            </a:endParaRPr>
          </a:p>
          <a:p>
            <a:pPr marL="0" indent="0" algn="just">
              <a:lnSpc>
                <a:spcPct val="150000"/>
              </a:lnSpc>
              <a:buNone/>
            </a:pPr>
            <a:r>
              <a:rPr lang="en-US" sz="2000" dirty="0">
                <a:solidFill>
                  <a:schemeClr val="bg1">
                    <a:lumMod val="95000"/>
                  </a:schemeClr>
                </a:solidFill>
                <a:latin typeface="Eras Medium ITC" panose="020B0602030504020804" pitchFamily="34" charset="0"/>
              </a:rPr>
              <a:t>The Packed Bubbles chart clearly states that from the year 2000 to 2004 the fire department received calls majorly for three issues, Medical Incidents leading the list.</a:t>
            </a:r>
          </a:p>
          <a:p>
            <a:pPr marL="0" indent="0">
              <a:lnSpc>
                <a:spcPct val="150000"/>
              </a:lnSpc>
              <a:buNone/>
            </a:pPr>
            <a:endParaRPr lang="en-US" sz="2000" dirty="0">
              <a:solidFill>
                <a:schemeClr val="bg1">
                  <a:lumMod val="95000"/>
                </a:schemeClr>
              </a:solidFill>
              <a:latin typeface="Eras Medium ITC" panose="020B0602030504020804" pitchFamily="34" charset="0"/>
            </a:endParaRPr>
          </a:p>
          <a:p>
            <a:pPr marL="0" indent="0">
              <a:buNone/>
            </a:pPr>
            <a:endParaRPr lang="en-US" sz="2000" dirty="0">
              <a:solidFill>
                <a:schemeClr val="bg1">
                  <a:lumMod val="95000"/>
                </a:schemeClr>
              </a:solidFill>
              <a:latin typeface="Eras Medium ITC" panose="020B0602030504020804" pitchFamily="34" charset="0"/>
            </a:endParaRPr>
          </a:p>
        </p:txBody>
      </p:sp>
      <p:pic>
        <p:nvPicPr>
          <p:cNvPr id="8" name="Picture 7" descr="A close up of a logo&#10;&#10;Description generated with high confidence">
            <a:extLst>
              <a:ext uri="{FF2B5EF4-FFF2-40B4-BE49-F238E27FC236}">
                <a16:creationId xmlns:a16="http://schemas.microsoft.com/office/drawing/2014/main" id="{12187017-EFFA-46D3-9D0F-7B9B7C3A37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209674"/>
            <a:ext cx="6477000" cy="5400675"/>
          </a:xfrm>
          <a:prstGeom prst="rect">
            <a:avLst/>
          </a:prstGeom>
        </p:spPr>
      </p:pic>
    </p:spTree>
    <p:extLst>
      <p:ext uri="{BB962C8B-B14F-4D97-AF65-F5344CB8AC3E}">
        <p14:creationId xmlns:p14="http://schemas.microsoft.com/office/powerpoint/2010/main" val="85125885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A018-1CB9-4F31-A68B-B70E043339A6}"/>
              </a:ext>
            </a:extLst>
          </p:cNvPr>
          <p:cNvSpPr>
            <a:spLocks noGrp="1"/>
          </p:cNvSpPr>
          <p:nvPr>
            <p:ph type="title"/>
          </p:nvPr>
        </p:nvSpPr>
        <p:spPr>
          <a:xfrm>
            <a:off x="171259" y="107950"/>
            <a:ext cx="11849481" cy="1325563"/>
          </a:xfrm>
        </p:spPr>
        <p:txBody>
          <a:bodyPr vert="horz" lIns="91440" tIns="45720" rIns="91440" bIns="45720" rtlCol="0">
            <a:normAutofit/>
          </a:bodyPr>
          <a:lstStyle/>
          <a:p>
            <a:pPr algn="ctr"/>
            <a:r>
              <a:rPr lang="en-US" sz="3200" kern="1200" dirty="0">
                <a:solidFill>
                  <a:schemeClr val="bg1">
                    <a:lumMod val="95000"/>
                  </a:schemeClr>
                </a:solidFill>
                <a:latin typeface="Castellar" panose="020A0402060406010301" pitchFamily="18" charset="0"/>
              </a:rPr>
              <a:t>Number of high priority and low priority calls received per day</a:t>
            </a:r>
          </a:p>
        </p:txBody>
      </p:sp>
      <p:sp>
        <p:nvSpPr>
          <p:cNvPr id="30" name="Content Placeholder 29"/>
          <p:cNvSpPr>
            <a:spLocks noGrp="1"/>
          </p:cNvSpPr>
          <p:nvPr>
            <p:ph idx="1"/>
          </p:nvPr>
        </p:nvSpPr>
        <p:spPr>
          <a:xfrm>
            <a:off x="132969" y="1376362"/>
            <a:ext cx="3086481" cy="5373686"/>
          </a:xfrm>
        </p:spPr>
        <p:txBody>
          <a:bodyPr>
            <a:normAutofit lnSpcReduction="10000"/>
          </a:bodyPr>
          <a:lstStyle/>
          <a:p>
            <a:pPr marL="0" indent="0">
              <a:buNone/>
            </a:pPr>
            <a:r>
              <a:rPr lang="en-US" sz="2000" dirty="0">
                <a:solidFill>
                  <a:schemeClr val="bg1">
                    <a:lumMod val="95000"/>
                  </a:schemeClr>
                </a:solidFill>
                <a:latin typeface="Eras Medium ITC" panose="020B0602030504020804" pitchFamily="34" charset="0"/>
              </a:rPr>
              <a:t>3 – High Priority</a:t>
            </a:r>
          </a:p>
          <a:p>
            <a:pPr marL="0" indent="0">
              <a:buNone/>
            </a:pPr>
            <a:r>
              <a:rPr lang="en-US" sz="2000" dirty="0">
                <a:solidFill>
                  <a:schemeClr val="bg1">
                    <a:lumMod val="95000"/>
                  </a:schemeClr>
                </a:solidFill>
                <a:latin typeface="Eras Medium ITC" panose="020B0602030504020804" pitchFamily="34" charset="0"/>
              </a:rPr>
              <a:t>2 – Low Priority</a:t>
            </a:r>
          </a:p>
          <a:p>
            <a:pPr marL="0" indent="0">
              <a:buNone/>
            </a:pPr>
            <a:endParaRPr lang="en-US" sz="2000" u="sng" dirty="0">
              <a:solidFill>
                <a:schemeClr val="bg1">
                  <a:lumMod val="95000"/>
                </a:schemeClr>
              </a:solidFill>
              <a:latin typeface="Eras Medium ITC" panose="020B0602030504020804" pitchFamily="34" charset="0"/>
            </a:endParaRPr>
          </a:p>
          <a:p>
            <a:pPr marL="0" indent="0" algn="just">
              <a:lnSpc>
                <a:spcPct val="150000"/>
              </a:lnSpc>
              <a:buNone/>
            </a:pPr>
            <a:r>
              <a:rPr lang="en-US" sz="2000" dirty="0">
                <a:solidFill>
                  <a:schemeClr val="bg1">
                    <a:lumMod val="95000"/>
                  </a:schemeClr>
                </a:solidFill>
                <a:latin typeface="Eras Medium ITC" panose="020B0602030504020804" pitchFamily="34" charset="0"/>
              </a:rPr>
              <a:t>The Fire Department categorized each incidents into two different priorities – High and Low. We analyzed that three consecutive years 2001, 2002 and 2003 has received the most high priority calls.</a:t>
            </a:r>
          </a:p>
        </p:txBody>
      </p:sp>
      <p:pic>
        <p:nvPicPr>
          <p:cNvPr id="11" name="Picture 10" descr="A close up of a map&#10;&#10;Description generated with high confidence">
            <a:extLst>
              <a:ext uri="{FF2B5EF4-FFF2-40B4-BE49-F238E27FC236}">
                <a16:creationId xmlns:a16="http://schemas.microsoft.com/office/drawing/2014/main" id="{72CDACAE-9BE7-45F3-887C-7307BBF7A6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799" y="1376362"/>
            <a:ext cx="8667941" cy="5373687"/>
          </a:xfrm>
          <a:prstGeom prst="rect">
            <a:avLst/>
          </a:prstGeom>
        </p:spPr>
      </p:pic>
    </p:spTree>
    <p:extLst>
      <p:ext uri="{BB962C8B-B14F-4D97-AF65-F5344CB8AC3E}">
        <p14:creationId xmlns:p14="http://schemas.microsoft.com/office/powerpoint/2010/main" val="231584412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8A52-AFA3-443B-8458-D3A5BA68CB55}"/>
              </a:ext>
            </a:extLst>
          </p:cNvPr>
          <p:cNvSpPr>
            <a:spLocks noGrp="1"/>
          </p:cNvSpPr>
          <p:nvPr>
            <p:ph type="title"/>
          </p:nvPr>
        </p:nvSpPr>
        <p:spPr>
          <a:xfrm>
            <a:off x="200025" y="123825"/>
            <a:ext cx="11839575" cy="1266825"/>
          </a:xfrm>
        </p:spPr>
        <p:txBody>
          <a:bodyPr vert="horz" lIns="91440" tIns="45720" rIns="91440" bIns="45720" rtlCol="0">
            <a:normAutofit/>
          </a:bodyPr>
          <a:lstStyle/>
          <a:p>
            <a:pPr algn="ctr"/>
            <a:r>
              <a:rPr lang="en-US" sz="3200" kern="1200" dirty="0">
                <a:solidFill>
                  <a:schemeClr val="bg1">
                    <a:lumMod val="95000"/>
                  </a:schemeClr>
                </a:solidFill>
                <a:latin typeface="Castellar" panose="020A0402060406010301" pitchFamily="18" charset="0"/>
              </a:rPr>
              <a:t>Intensity of each incident over the geospatial locations in San Francisco </a:t>
            </a:r>
          </a:p>
        </p:txBody>
      </p:sp>
      <p:sp>
        <p:nvSpPr>
          <p:cNvPr id="22" name="Content Placeholder 21"/>
          <p:cNvSpPr>
            <a:spLocks noGrp="1"/>
          </p:cNvSpPr>
          <p:nvPr>
            <p:ph idx="1"/>
          </p:nvPr>
        </p:nvSpPr>
        <p:spPr>
          <a:xfrm>
            <a:off x="200024" y="4969042"/>
            <a:ext cx="11839575" cy="1612733"/>
          </a:xfrm>
        </p:spPr>
        <p:txBody>
          <a:bodyPr>
            <a:normAutofit fontScale="25000" lnSpcReduction="20000"/>
          </a:bodyPr>
          <a:lstStyle/>
          <a:p>
            <a:pPr marL="0" indent="0" algn="just">
              <a:lnSpc>
                <a:spcPct val="150000"/>
              </a:lnSpc>
              <a:buNone/>
            </a:pPr>
            <a:r>
              <a:rPr lang="en-US" sz="8000" dirty="0">
                <a:solidFill>
                  <a:schemeClr val="bg1">
                    <a:lumMod val="95000"/>
                  </a:schemeClr>
                </a:solidFill>
                <a:latin typeface="Eras Medium ITC" panose="020B0602030504020804" pitchFamily="34" charset="0"/>
              </a:rPr>
              <a:t>Among the various areas/cities in San Francisco, with the help of Heat Map the five major areas to have reported most incidents are Financial District/South Beach, Bayview Hunters Point, Neighborhood Hayes Valley, Castro/Upper Market and Inner Sunset.</a:t>
            </a:r>
          </a:p>
          <a:p>
            <a:pPr marL="0" indent="0">
              <a:lnSpc>
                <a:spcPct val="150000"/>
              </a:lnSpc>
              <a:buNone/>
            </a:pPr>
            <a:r>
              <a:rPr lang="en-US" sz="4200" dirty="0">
                <a:solidFill>
                  <a:schemeClr val="bg1">
                    <a:lumMod val="95000"/>
                  </a:schemeClr>
                </a:solidFill>
                <a:latin typeface="Eras Medium ITC" panose="020B0602030504020804" pitchFamily="34" charset="0"/>
              </a:rPr>
              <a:t> </a:t>
            </a:r>
          </a:p>
          <a:p>
            <a:pPr marL="0" indent="0">
              <a:buNone/>
            </a:pPr>
            <a:endParaRPr lang="en-US" sz="2000" dirty="0">
              <a:solidFill>
                <a:schemeClr val="bg1">
                  <a:lumMod val="95000"/>
                </a:schemeClr>
              </a:solidFill>
              <a:latin typeface="Eras Medium ITC" panose="020B0602030504020804" pitchFamily="34" charset="0"/>
            </a:endParaRPr>
          </a:p>
        </p:txBody>
      </p:sp>
      <p:pic>
        <p:nvPicPr>
          <p:cNvPr id="6" name="Picture 5" descr="A screenshot of a computer&#10;&#10;Description generated with very high confidence">
            <a:extLst>
              <a:ext uri="{FF2B5EF4-FFF2-40B4-BE49-F238E27FC236}">
                <a16:creationId xmlns:a16="http://schemas.microsoft.com/office/drawing/2014/main" id="{D0048D5B-D0D8-4929-A70E-8233EE9F3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25" y="1301262"/>
            <a:ext cx="11839574" cy="3490193"/>
          </a:xfrm>
          <a:prstGeom prst="rect">
            <a:avLst/>
          </a:prstGeom>
        </p:spPr>
      </p:pic>
    </p:spTree>
    <p:extLst>
      <p:ext uri="{BB962C8B-B14F-4D97-AF65-F5344CB8AC3E}">
        <p14:creationId xmlns:p14="http://schemas.microsoft.com/office/powerpoint/2010/main" val="3000721789"/>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8B548-08CA-437C-AFF2-A0967D324E7A}"/>
              </a:ext>
            </a:extLst>
          </p:cNvPr>
          <p:cNvSpPr>
            <a:spLocks noGrp="1"/>
          </p:cNvSpPr>
          <p:nvPr>
            <p:ph type="title"/>
          </p:nvPr>
        </p:nvSpPr>
        <p:spPr>
          <a:xfrm>
            <a:off x="838200" y="158497"/>
            <a:ext cx="10515600" cy="1532192"/>
          </a:xfrm>
        </p:spPr>
        <p:txBody>
          <a:bodyPr vert="horz" lIns="91440" tIns="45720" rIns="91440" bIns="45720" rtlCol="0">
            <a:normAutofit/>
          </a:bodyPr>
          <a:lstStyle/>
          <a:p>
            <a:r>
              <a:rPr lang="en-US" sz="2800" kern="1200" dirty="0">
                <a:solidFill>
                  <a:schemeClr val="bg1">
                    <a:lumMod val="95000"/>
                  </a:schemeClr>
                </a:solidFill>
                <a:latin typeface="Castellar" panose="020A0402060406010301" pitchFamily="18" charset="0"/>
              </a:rPr>
              <a:t>Number of unit types dispatched for each incident during the year 2000 to 2004</a:t>
            </a:r>
            <a:br>
              <a:rPr lang="en-US" sz="2800" kern="1200" dirty="0">
                <a:solidFill>
                  <a:schemeClr val="bg1">
                    <a:lumMod val="95000"/>
                  </a:schemeClr>
                </a:solidFill>
                <a:latin typeface="+mj-lt"/>
                <a:ea typeface="+mj-ea"/>
                <a:cs typeface="+mj-cs"/>
              </a:rPr>
            </a:br>
            <a:endParaRPr lang="en-US" sz="2800" kern="1200" dirty="0">
              <a:solidFill>
                <a:schemeClr val="bg1">
                  <a:lumMod val="95000"/>
                </a:schemeClr>
              </a:solidFill>
              <a:latin typeface="+mj-lt"/>
              <a:ea typeface="+mj-ea"/>
              <a:cs typeface="+mj-cs"/>
            </a:endParaRPr>
          </a:p>
        </p:txBody>
      </p:sp>
      <p:sp>
        <p:nvSpPr>
          <p:cNvPr id="20" name="Content Placeholder 19"/>
          <p:cNvSpPr>
            <a:spLocks noGrp="1"/>
          </p:cNvSpPr>
          <p:nvPr>
            <p:ph idx="1"/>
          </p:nvPr>
        </p:nvSpPr>
        <p:spPr>
          <a:xfrm>
            <a:off x="219075" y="4851399"/>
            <a:ext cx="11782426" cy="1641476"/>
          </a:xfrm>
        </p:spPr>
        <p:txBody>
          <a:bodyPr>
            <a:normAutofit/>
          </a:bodyPr>
          <a:lstStyle/>
          <a:p>
            <a:pPr marL="0" indent="0" algn="just">
              <a:lnSpc>
                <a:spcPct val="150000"/>
              </a:lnSpc>
              <a:buNone/>
            </a:pPr>
            <a:r>
              <a:rPr lang="en-US" sz="2000" dirty="0">
                <a:solidFill>
                  <a:schemeClr val="bg1">
                    <a:lumMod val="95000"/>
                  </a:schemeClr>
                </a:solidFill>
                <a:latin typeface="Eras Medium ITC" panose="020B0602030504020804" pitchFamily="34" charset="0"/>
              </a:rPr>
              <a:t>The analysis is on the Unit Types that are sent by the Fire department for each Incident (filtering the least 5).  It can be inferred that the Administrative call type requires the least dispatch unit compared to others.</a:t>
            </a:r>
          </a:p>
        </p:txBody>
      </p:sp>
      <p:pic>
        <p:nvPicPr>
          <p:cNvPr id="6" name="Picture 5" descr="A screenshot of a map&#10;&#10;Description generated with very high confidence">
            <a:extLst>
              <a:ext uri="{FF2B5EF4-FFF2-40B4-BE49-F238E27FC236}">
                <a16:creationId xmlns:a16="http://schemas.microsoft.com/office/drawing/2014/main" id="{3AC7B024-FFFA-4660-81A9-D8780F23C9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 y="1304925"/>
            <a:ext cx="11782426" cy="3352800"/>
          </a:xfrm>
          <a:prstGeom prst="rect">
            <a:avLst/>
          </a:prstGeom>
        </p:spPr>
      </p:pic>
    </p:spTree>
    <p:extLst>
      <p:ext uri="{BB962C8B-B14F-4D97-AF65-F5344CB8AC3E}">
        <p14:creationId xmlns:p14="http://schemas.microsoft.com/office/powerpoint/2010/main" val="317841433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9B645-C9AD-4F49-9C3D-E367A468B850}"/>
              </a:ext>
            </a:extLst>
          </p:cNvPr>
          <p:cNvSpPr>
            <a:spLocks noGrp="1"/>
          </p:cNvSpPr>
          <p:nvPr>
            <p:ph type="title"/>
          </p:nvPr>
        </p:nvSpPr>
        <p:spPr>
          <a:xfrm>
            <a:off x="648930" y="224914"/>
            <a:ext cx="11152546" cy="818534"/>
          </a:xfrm>
        </p:spPr>
        <p:txBody>
          <a:bodyPr vert="horz" lIns="91440" tIns="45720" rIns="91440" bIns="45720" rtlCol="0">
            <a:noAutofit/>
          </a:bodyPr>
          <a:lstStyle/>
          <a:p>
            <a:pPr algn="ctr"/>
            <a:r>
              <a:rPr lang="en-US" sz="3200" dirty="0">
                <a:solidFill>
                  <a:schemeClr val="bg1">
                    <a:lumMod val="95000"/>
                  </a:schemeClr>
                </a:solidFill>
                <a:latin typeface="Castellar" panose="020A0402060406010301" pitchFamily="18" charset="0"/>
              </a:rPr>
              <a:t>The top 10 </a:t>
            </a:r>
            <a:r>
              <a:rPr lang="en-US" sz="3200" kern="1200" dirty="0">
                <a:solidFill>
                  <a:schemeClr val="bg1">
                    <a:lumMod val="95000"/>
                  </a:schemeClr>
                </a:solidFill>
                <a:latin typeface="Castellar" panose="020A0402060406010301" pitchFamily="18" charset="0"/>
              </a:rPr>
              <a:t>incidents that happened over the years</a:t>
            </a:r>
          </a:p>
        </p:txBody>
      </p:sp>
      <p:sp>
        <p:nvSpPr>
          <p:cNvPr id="20" name="Content Placeholder 19"/>
          <p:cNvSpPr>
            <a:spLocks noGrp="1"/>
          </p:cNvSpPr>
          <p:nvPr>
            <p:ph idx="1"/>
          </p:nvPr>
        </p:nvSpPr>
        <p:spPr>
          <a:xfrm>
            <a:off x="8582025" y="1161434"/>
            <a:ext cx="3400425" cy="5353666"/>
          </a:xfrm>
        </p:spPr>
        <p:txBody>
          <a:bodyPr>
            <a:normAutofit/>
          </a:bodyPr>
          <a:lstStyle/>
          <a:p>
            <a:pPr algn="just">
              <a:lnSpc>
                <a:spcPct val="100000"/>
              </a:lnSpc>
              <a:buFont typeface="Eras Medium ITC" panose="020B0602030504020804" pitchFamily="34" charset="0"/>
              <a:buChar char="~"/>
            </a:pPr>
            <a:r>
              <a:rPr lang="en-US" sz="2000" dirty="0">
                <a:solidFill>
                  <a:schemeClr val="bg1">
                    <a:lumMod val="95000"/>
                  </a:schemeClr>
                </a:solidFill>
                <a:latin typeface="Eras Medium ITC" panose="020B0602030504020804" pitchFamily="34" charset="0"/>
              </a:rPr>
              <a:t>Medical Incident</a:t>
            </a:r>
          </a:p>
          <a:p>
            <a:pPr algn="just">
              <a:lnSpc>
                <a:spcPct val="100000"/>
              </a:lnSpc>
              <a:buFont typeface="Eras Medium ITC" panose="020B0602030504020804" pitchFamily="34" charset="0"/>
              <a:buChar char="~"/>
            </a:pPr>
            <a:r>
              <a:rPr lang="en-US" sz="2000" dirty="0">
                <a:solidFill>
                  <a:schemeClr val="bg1">
                    <a:lumMod val="95000"/>
                  </a:schemeClr>
                </a:solidFill>
                <a:latin typeface="Eras Medium ITC" panose="020B0602030504020804" pitchFamily="34" charset="0"/>
              </a:rPr>
              <a:t>Structure Fire</a:t>
            </a:r>
          </a:p>
          <a:p>
            <a:pPr algn="just">
              <a:lnSpc>
                <a:spcPct val="100000"/>
              </a:lnSpc>
              <a:buFont typeface="Eras Medium ITC" panose="020B0602030504020804" pitchFamily="34" charset="0"/>
              <a:buChar char="~"/>
            </a:pPr>
            <a:r>
              <a:rPr lang="en-US" sz="2000" dirty="0">
                <a:solidFill>
                  <a:schemeClr val="bg1">
                    <a:lumMod val="95000"/>
                  </a:schemeClr>
                </a:solidFill>
                <a:latin typeface="Eras Medium ITC" panose="020B0602030504020804" pitchFamily="34" charset="0"/>
              </a:rPr>
              <a:t>Alarms</a:t>
            </a:r>
          </a:p>
          <a:p>
            <a:pPr algn="just">
              <a:lnSpc>
                <a:spcPct val="100000"/>
              </a:lnSpc>
              <a:buFont typeface="Eras Medium ITC" panose="020B0602030504020804" pitchFamily="34" charset="0"/>
              <a:buChar char="~"/>
            </a:pPr>
            <a:r>
              <a:rPr lang="en-US" sz="2000" dirty="0">
                <a:solidFill>
                  <a:schemeClr val="bg1">
                    <a:lumMod val="95000"/>
                  </a:schemeClr>
                </a:solidFill>
                <a:latin typeface="Eras Medium ITC" panose="020B0602030504020804" pitchFamily="34" charset="0"/>
              </a:rPr>
              <a:t>Other</a:t>
            </a:r>
          </a:p>
          <a:p>
            <a:pPr algn="just">
              <a:lnSpc>
                <a:spcPct val="100000"/>
              </a:lnSpc>
              <a:buFont typeface="Eras Medium ITC" panose="020B0602030504020804" pitchFamily="34" charset="0"/>
              <a:buChar char="~"/>
            </a:pPr>
            <a:r>
              <a:rPr lang="en-US" sz="2000" dirty="0">
                <a:solidFill>
                  <a:schemeClr val="bg1">
                    <a:lumMod val="95000"/>
                  </a:schemeClr>
                </a:solidFill>
                <a:latin typeface="Eras Medium ITC" panose="020B0602030504020804" pitchFamily="34" charset="0"/>
              </a:rPr>
              <a:t>Citizen Assist / Service Call</a:t>
            </a:r>
          </a:p>
          <a:p>
            <a:pPr algn="just">
              <a:lnSpc>
                <a:spcPct val="100000"/>
              </a:lnSpc>
              <a:buFont typeface="Eras Medium ITC" panose="020B0602030504020804" pitchFamily="34" charset="0"/>
              <a:buChar char="~"/>
            </a:pPr>
            <a:r>
              <a:rPr lang="en-US" sz="2000" dirty="0">
                <a:solidFill>
                  <a:schemeClr val="bg1">
                    <a:lumMod val="95000"/>
                  </a:schemeClr>
                </a:solidFill>
                <a:latin typeface="Eras Medium ITC" panose="020B0602030504020804" pitchFamily="34" charset="0"/>
              </a:rPr>
              <a:t>Traffic Collision</a:t>
            </a:r>
          </a:p>
          <a:p>
            <a:pPr algn="just">
              <a:lnSpc>
                <a:spcPct val="100000"/>
              </a:lnSpc>
              <a:buFont typeface="Eras Medium ITC" panose="020B0602030504020804" pitchFamily="34" charset="0"/>
              <a:buChar char="~"/>
            </a:pPr>
            <a:r>
              <a:rPr lang="en-US" sz="2000" dirty="0">
                <a:solidFill>
                  <a:schemeClr val="bg1">
                    <a:lumMod val="95000"/>
                  </a:schemeClr>
                </a:solidFill>
                <a:latin typeface="Eras Medium ITC" panose="020B0602030504020804" pitchFamily="34" charset="0"/>
              </a:rPr>
              <a:t>Outside Fire</a:t>
            </a:r>
          </a:p>
          <a:p>
            <a:pPr algn="just">
              <a:lnSpc>
                <a:spcPct val="100000"/>
              </a:lnSpc>
              <a:buFont typeface="Eras Medium ITC" panose="020B0602030504020804" pitchFamily="34" charset="0"/>
              <a:buChar char="~"/>
            </a:pPr>
            <a:r>
              <a:rPr lang="en-US" sz="2000" dirty="0">
                <a:solidFill>
                  <a:schemeClr val="bg1">
                    <a:lumMod val="95000"/>
                  </a:schemeClr>
                </a:solidFill>
                <a:latin typeface="Eras Medium ITC" panose="020B0602030504020804" pitchFamily="34" charset="0"/>
              </a:rPr>
              <a:t>Vehicle Fire</a:t>
            </a:r>
          </a:p>
          <a:p>
            <a:pPr algn="just">
              <a:lnSpc>
                <a:spcPct val="100000"/>
              </a:lnSpc>
              <a:buFont typeface="Eras Medium ITC" panose="020B0602030504020804" pitchFamily="34" charset="0"/>
              <a:buChar char="~"/>
            </a:pPr>
            <a:r>
              <a:rPr lang="en-US" sz="2000" dirty="0">
                <a:solidFill>
                  <a:schemeClr val="bg1">
                    <a:lumMod val="95000"/>
                  </a:schemeClr>
                </a:solidFill>
                <a:latin typeface="Eras Medium ITC" panose="020B0602030504020804" pitchFamily="34" charset="0"/>
              </a:rPr>
              <a:t>Odor (Strange/Unknown)</a:t>
            </a:r>
          </a:p>
          <a:p>
            <a:pPr algn="just">
              <a:lnSpc>
                <a:spcPct val="100000"/>
              </a:lnSpc>
              <a:buFont typeface="Eras Medium ITC" panose="020B0602030504020804" pitchFamily="34" charset="0"/>
              <a:buChar char="~"/>
            </a:pPr>
            <a:r>
              <a:rPr lang="en-US" sz="2000" dirty="0">
                <a:solidFill>
                  <a:schemeClr val="bg1">
                    <a:lumMod val="95000"/>
                  </a:schemeClr>
                </a:solidFill>
                <a:latin typeface="Eras Medium ITC" panose="020B0602030504020804" pitchFamily="34" charset="0"/>
              </a:rPr>
              <a:t>Gas Leak (Natural and LP Gases)</a:t>
            </a:r>
          </a:p>
          <a:p>
            <a:pPr algn="just">
              <a:buFont typeface="Eras Medium ITC" panose="020B0602030504020804" pitchFamily="34" charset="0"/>
              <a:buChar char="~"/>
            </a:pPr>
            <a:endParaRPr lang="en-US" sz="2000" dirty="0">
              <a:solidFill>
                <a:schemeClr val="bg1">
                  <a:lumMod val="95000"/>
                </a:schemeClr>
              </a:solidFill>
              <a:latin typeface="Eras Medium ITC" panose="020B0602030504020804" pitchFamily="34" charset="0"/>
            </a:endParaRPr>
          </a:p>
          <a:p>
            <a:pPr algn="just">
              <a:buFont typeface="Eras Medium ITC" panose="020B0602030504020804" pitchFamily="34" charset="0"/>
              <a:buChar char="~"/>
            </a:pPr>
            <a:endParaRPr lang="en-US" sz="2000" dirty="0">
              <a:solidFill>
                <a:schemeClr val="bg1">
                  <a:lumMod val="95000"/>
                </a:schemeClr>
              </a:solidFill>
              <a:latin typeface="Eras Medium ITC" panose="020B0602030504020804" pitchFamily="34" charset="0"/>
            </a:endParaRPr>
          </a:p>
        </p:txBody>
      </p:sp>
      <p:pic>
        <p:nvPicPr>
          <p:cNvPr id="6" name="Picture 5" descr="A screenshot of a map&#10;&#10;Description generated with high confidence">
            <a:extLst>
              <a:ext uri="{FF2B5EF4-FFF2-40B4-BE49-F238E27FC236}">
                <a16:creationId xmlns:a16="http://schemas.microsoft.com/office/drawing/2014/main" id="{FF216BE5-25EE-4321-B6A1-F436911E9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50" y="1161434"/>
            <a:ext cx="8372475" cy="5471652"/>
          </a:xfrm>
          <a:prstGeom prst="rect">
            <a:avLst/>
          </a:prstGeom>
        </p:spPr>
      </p:pic>
    </p:spTree>
    <p:extLst>
      <p:ext uri="{BB962C8B-B14F-4D97-AF65-F5344CB8AC3E}">
        <p14:creationId xmlns:p14="http://schemas.microsoft.com/office/powerpoint/2010/main" val="234147796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986E2-BEBE-4279-9035-700EDB529EF2}"/>
              </a:ext>
            </a:extLst>
          </p:cNvPr>
          <p:cNvSpPr>
            <a:spLocks noGrp="1"/>
          </p:cNvSpPr>
          <p:nvPr>
            <p:ph type="title"/>
          </p:nvPr>
        </p:nvSpPr>
        <p:spPr/>
        <p:txBody>
          <a:bodyPr/>
          <a:lstStyle/>
          <a:p>
            <a:r>
              <a:rPr lang="en-US" dirty="0">
                <a:solidFill>
                  <a:schemeClr val="bg1">
                    <a:lumMod val="95000"/>
                  </a:schemeClr>
                </a:solidFill>
              </a:rPr>
              <a:t>				</a:t>
            </a:r>
            <a:r>
              <a:rPr lang="en-US" dirty="0">
                <a:solidFill>
                  <a:schemeClr val="bg1">
                    <a:lumMod val="95000"/>
                  </a:schemeClr>
                </a:solidFill>
                <a:latin typeface="Castellar" panose="020A0402060406010301" pitchFamily="18" charset="0"/>
              </a:rPr>
              <a:t>Summary</a:t>
            </a:r>
          </a:p>
        </p:txBody>
      </p:sp>
      <p:sp>
        <p:nvSpPr>
          <p:cNvPr id="3" name="Content Placeholder 2">
            <a:extLst>
              <a:ext uri="{FF2B5EF4-FFF2-40B4-BE49-F238E27FC236}">
                <a16:creationId xmlns:a16="http://schemas.microsoft.com/office/drawing/2014/main" id="{30E05521-C3D7-4FDC-BD3D-6F79FEF52D26}"/>
              </a:ext>
            </a:extLst>
          </p:cNvPr>
          <p:cNvSpPr>
            <a:spLocks noGrp="1"/>
          </p:cNvSpPr>
          <p:nvPr>
            <p:ph idx="1"/>
          </p:nvPr>
        </p:nvSpPr>
        <p:spPr>
          <a:xfrm>
            <a:off x="838200" y="1690687"/>
            <a:ext cx="10515600" cy="4802187"/>
          </a:xfrm>
        </p:spPr>
        <p:txBody>
          <a:bodyPr/>
          <a:lstStyle/>
          <a:p>
            <a:pPr algn="just">
              <a:lnSpc>
                <a:spcPct val="150000"/>
              </a:lnSpc>
            </a:pPr>
            <a:r>
              <a:rPr lang="en-US" sz="2200" dirty="0">
                <a:solidFill>
                  <a:schemeClr val="bg1">
                    <a:lumMod val="95000"/>
                  </a:schemeClr>
                </a:solidFill>
                <a:latin typeface="Eras Medium ITC" panose="020B0602030504020804" pitchFamily="34" charset="0"/>
              </a:rPr>
              <a:t>Most calls were received in the </a:t>
            </a:r>
            <a:r>
              <a:rPr lang="en-US" sz="2200" b="1" dirty="0">
                <a:solidFill>
                  <a:schemeClr val="bg1">
                    <a:lumMod val="95000"/>
                  </a:schemeClr>
                </a:solidFill>
                <a:latin typeface="Eras Medium ITC" panose="020B0602030504020804" pitchFamily="34" charset="0"/>
              </a:rPr>
              <a:t>YEAR 2003</a:t>
            </a:r>
          </a:p>
          <a:p>
            <a:pPr algn="just">
              <a:lnSpc>
                <a:spcPct val="150000"/>
              </a:lnSpc>
            </a:pPr>
            <a:r>
              <a:rPr lang="en-US" sz="2200" dirty="0">
                <a:solidFill>
                  <a:schemeClr val="bg1">
                    <a:lumMod val="95000"/>
                  </a:schemeClr>
                </a:solidFill>
                <a:latin typeface="Eras Medium ITC" panose="020B0602030504020804" pitchFamily="34" charset="0"/>
              </a:rPr>
              <a:t>Most incident prone areas are of </a:t>
            </a:r>
            <a:r>
              <a:rPr lang="en-US" sz="2200" dirty="0" err="1">
                <a:solidFill>
                  <a:schemeClr val="bg1">
                    <a:lumMod val="95000"/>
                  </a:schemeClr>
                </a:solidFill>
                <a:latin typeface="Eras Medium ITC" panose="020B0602030504020804" pitchFamily="34" charset="0"/>
              </a:rPr>
              <a:t>zipcodes</a:t>
            </a:r>
            <a:r>
              <a:rPr lang="en-US" sz="2200" dirty="0">
                <a:solidFill>
                  <a:schemeClr val="bg1">
                    <a:lumMod val="95000"/>
                  </a:schemeClr>
                </a:solidFill>
                <a:latin typeface="Eras Medium ITC" panose="020B0602030504020804" pitchFamily="34" charset="0"/>
              </a:rPr>
              <a:t> 94102 and 94103</a:t>
            </a:r>
          </a:p>
          <a:p>
            <a:pPr algn="just">
              <a:lnSpc>
                <a:spcPct val="150000"/>
              </a:lnSpc>
            </a:pPr>
            <a:r>
              <a:rPr lang="en-US" sz="2200" dirty="0">
                <a:solidFill>
                  <a:schemeClr val="bg1">
                    <a:lumMod val="95000"/>
                  </a:schemeClr>
                </a:solidFill>
                <a:latin typeface="Eras Medium ITC" panose="020B0602030504020804" pitchFamily="34" charset="0"/>
              </a:rPr>
              <a:t>Leading Incident happened over the 4 years is Medical Incident</a:t>
            </a:r>
          </a:p>
          <a:p>
            <a:pPr algn="just">
              <a:lnSpc>
                <a:spcPct val="150000"/>
              </a:lnSpc>
            </a:pPr>
            <a:r>
              <a:rPr lang="en-US" sz="2200" dirty="0">
                <a:solidFill>
                  <a:schemeClr val="bg1">
                    <a:lumMod val="95000"/>
                  </a:schemeClr>
                </a:solidFill>
                <a:latin typeface="Eras Medium ITC" panose="020B0602030504020804" pitchFamily="34" charset="0"/>
              </a:rPr>
              <a:t>High priority calls were around the years 2001,2002,2003 and low priority calls were around 2000 and 2004</a:t>
            </a:r>
          </a:p>
          <a:p>
            <a:pPr algn="just">
              <a:lnSpc>
                <a:spcPct val="150000"/>
              </a:lnSpc>
            </a:pPr>
            <a:r>
              <a:rPr lang="en-US" sz="2200" dirty="0">
                <a:solidFill>
                  <a:schemeClr val="bg1">
                    <a:lumMod val="95000"/>
                  </a:schemeClr>
                </a:solidFill>
                <a:latin typeface="Eras Medium ITC" panose="020B0602030504020804" pitchFamily="34" charset="0"/>
              </a:rPr>
              <a:t>Medical Incident is the highest intensity over the geo spatial location</a:t>
            </a:r>
          </a:p>
          <a:p>
            <a:pPr algn="just">
              <a:lnSpc>
                <a:spcPct val="150000"/>
              </a:lnSpc>
            </a:pPr>
            <a:r>
              <a:rPr lang="en-US" sz="2200" dirty="0">
                <a:solidFill>
                  <a:schemeClr val="bg1">
                    <a:lumMod val="95000"/>
                  </a:schemeClr>
                </a:solidFill>
                <a:latin typeface="Eras Medium ITC" panose="020B0602030504020804" pitchFamily="34" charset="0"/>
              </a:rPr>
              <a:t>Administrative incident had the least requirement for dispatch units</a:t>
            </a:r>
          </a:p>
          <a:p>
            <a:endParaRPr lang="en-US" dirty="0">
              <a:solidFill>
                <a:schemeClr val="bg1">
                  <a:lumMod val="95000"/>
                </a:schemeClr>
              </a:solidFill>
            </a:endParaRPr>
          </a:p>
          <a:p>
            <a:endParaRPr lang="en-US" dirty="0">
              <a:solidFill>
                <a:schemeClr val="bg1">
                  <a:lumMod val="95000"/>
                </a:schemeClr>
              </a:solidFill>
            </a:endParaRPr>
          </a:p>
        </p:txBody>
      </p:sp>
    </p:spTree>
    <p:extLst>
      <p:ext uri="{BB962C8B-B14F-4D97-AF65-F5344CB8AC3E}">
        <p14:creationId xmlns:p14="http://schemas.microsoft.com/office/powerpoint/2010/main" val="41715474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8D981-4E35-4FAE-9FE8-7E299166D43A}"/>
              </a:ext>
            </a:extLst>
          </p:cNvPr>
          <p:cNvSpPr>
            <a:spLocks noGrp="1"/>
          </p:cNvSpPr>
          <p:nvPr>
            <p:ph type="title"/>
          </p:nvPr>
        </p:nvSpPr>
        <p:spPr/>
        <p:txBody>
          <a:bodyPr/>
          <a:lstStyle/>
          <a:p>
            <a:pPr algn="ctr"/>
            <a:r>
              <a:rPr lang="en-US" dirty="0">
                <a:solidFill>
                  <a:schemeClr val="bg1">
                    <a:lumMod val="95000"/>
                  </a:schemeClr>
                </a:solidFill>
                <a:latin typeface="Castellar" panose="020A0402060406010301" pitchFamily="18" charset="0"/>
              </a:rPr>
              <a:t>LIMITATIONS</a:t>
            </a:r>
          </a:p>
        </p:txBody>
      </p:sp>
      <p:sp>
        <p:nvSpPr>
          <p:cNvPr id="3" name="Content Placeholder 2">
            <a:extLst>
              <a:ext uri="{FF2B5EF4-FFF2-40B4-BE49-F238E27FC236}">
                <a16:creationId xmlns:a16="http://schemas.microsoft.com/office/drawing/2014/main" id="{0083D446-C530-4197-B127-F84E737C37F5}"/>
              </a:ext>
            </a:extLst>
          </p:cNvPr>
          <p:cNvSpPr>
            <a:spLocks noGrp="1"/>
          </p:cNvSpPr>
          <p:nvPr>
            <p:ph idx="1"/>
          </p:nvPr>
        </p:nvSpPr>
        <p:spPr/>
        <p:txBody>
          <a:bodyPr>
            <a:normAutofit fontScale="92500" lnSpcReduction="10000"/>
          </a:bodyPr>
          <a:lstStyle/>
          <a:p>
            <a:pPr algn="just">
              <a:lnSpc>
                <a:spcPct val="150000"/>
              </a:lnSpc>
            </a:pPr>
            <a:r>
              <a:rPr lang="en-US" altLang="en-US" sz="2400" dirty="0">
                <a:solidFill>
                  <a:schemeClr val="bg1">
                    <a:lumMod val="95000"/>
                  </a:schemeClr>
                </a:solidFill>
                <a:latin typeface="Eras Medium ITC" panose="020B0602030504020804" pitchFamily="34" charset="0"/>
                <a:cs typeface="Times New Roman" panose="02020603050405020304" pitchFamily="18" charset="0"/>
              </a:rPr>
              <a:t>From the available data, holding few parameters, we were able to analyze only the type of incident over a span of 4 years.</a:t>
            </a:r>
          </a:p>
          <a:p>
            <a:pPr algn="just">
              <a:lnSpc>
                <a:spcPct val="150000"/>
              </a:lnSpc>
            </a:pPr>
            <a:r>
              <a:rPr lang="en-US" altLang="en-US" sz="2400" dirty="0">
                <a:solidFill>
                  <a:schemeClr val="bg1">
                    <a:lumMod val="95000"/>
                  </a:schemeClr>
                </a:solidFill>
                <a:latin typeface="Eras Medium ITC" panose="020B0602030504020804" pitchFamily="34" charset="0"/>
                <a:cs typeface="Times New Roman" panose="02020603050405020304" pitchFamily="18" charset="0"/>
              </a:rPr>
              <a:t>Had the data been more detailed i.e. holding information regarding the cause of the incident, it would have been possible to analyze and infer the major reasons for the incident and provided a solution </a:t>
            </a:r>
          </a:p>
          <a:p>
            <a:pPr algn="just">
              <a:lnSpc>
                <a:spcPct val="150000"/>
              </a:lnSpc>
            </a:pPr>
            <a:r>
              <a:rPr lang="en-US" altLang="en-US" sz="2400" dirty="0">
                <a:solidFill>
                  <a:schemeClr val="bg1">
                    <a:lumMod val="95000"/>
                  </a:schemeClr>
                </a:solidFill>
                <a:latin typeface="Eras Medium ITC" panose="020B0602030504020804" pitchFamily="34" charset="0"/>
                <a:cs typeface="Times New Roman" panose="02020603050405020304" pitchFamily="18" charset="0"/>
              </a:rPr>
              <a:t>Certain incidents could be done as crimes too, had the data about incident caused by crimes be given, we could have analyzed the crimes that cause the incidents</a:t>
            </a:r>
          </a:p>
          <a:p>
            <a:endParaRPr lang="en-US" alt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3745436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BD21E-0D6D-4B04-8A38-06893999D824}"/>
              </a:ext>
            </a:extLst>
          </p:cNvPr>
          <p:cNvSpPr>
            <a:spLocks noGrp="1"/>
          </p:cNvSpPr>
          <p:nvPr>
            <p:ph type="title"/>
          </p:nvPr>
        </p:nvSpPr>
        <p:spPr>
          <a:xfrm>
            <a:off x="838200" y="365126"/>
            <a:ext cx="10515600" cy="825500"/>
          </a:xfrm>
        </p:spPr>
        <p:txBody>
          <a:bodyPr/>
          <a:lstStyle/>
          <a:p>
            <a:pPr algn="ctr"/>
            <a:r>
              <a:rPr lang="en-US" dirty="0">
                <a:solidFill>
                  <a:schemeClr val="bg1">
                    <a:lumMod val="95000"/>
                  </a:schemeClr>
                </a:solidFill>
                <a:latin typeface="Castellar" panose="020A0402060406010301" pitchFamily="18" charset="0"/>
              </a:rPr>
              <a:t>Contents</a:t>
            </a:r>
          </a:p>
        </p:txBody>
      </p:sp>
      <p:sp>
        <p:nvSpPr>
          <p:cNvPr id="3" name="Content Placeholder 2">
            <a:extLst>
              <a:ext uri="{FF2B5EF4-FFF2-40B4-BE49-F238E27FC236}">
                <a16:creationId xmlns:a16="http://schemas.microsoft.com/office/drawing/2014/main" id="{D71D597B-DDFD-49AF-8F8D-54831BB7F45C}"/>
              </a:ext>
            </a:extLst>
          </p:cNvPr>
          <p:cNvSpPr>
            <a:spLocks noGrp="1"/>
          </p:cNvSpPr>
          <p:nvPr>
            <p:ph idx="1"/>
          </p:nvPr>
        </p:nvSpPr>
        <p:spPr>
          <a:xfrm>
            <a:off x="1211063" y="1343025"/>
            <a:ext cx="7684362" cy="4729301"/>
          </a:xfrm>
        </p:spPr>
        <p:txBody>
          <a:bodyPr numCol="2">
            <a:noAutofit/>
          </a:bodyPr>
          <a:lstStyle/>
          <a:p>
            <a:pPr>
              <a:lnSpc>
                <a:spcPct val="200000"/>
              </a:lnSpc>
              <a:buFont typeface="Wingdings" panose="05000000000000000000" pitchFamily="2" charset="2"/>
              <a:buChar char="v"/>
            </a:pPr>
            <a:r>
              <a:rPr lang="en-US" sz="2400" dirty="0">
                <a:solidFill>
                  <a:schemeClr val="bg1">
                    <a:lumMod val="95000"/>
                  </a:schemeClr>
                </a:solidFill>
                <a:latin typeface="Eras Medium ITC" panose="020B0602030504020804" pitchFamily="34" charset="0"/>
              </a:rPr>
              <a:t> Introduction</a:t>
            </a:r>
          </a:p>
          <a:p>
            <a:pPr>
              <a:lnSpc>
                <a:spcPct val="200000"/>
              </a:lnSpc>
              <a:buFont typeface="Wingdings" panose="05000000000000000000" pitchFamily="2" charset="2"/>
              <a:buChar char="v"/>
            </a:pPr>
            <a:r>
              <a:rPr lang="en-US" sz="2400" dirty="0">
                <a:solidFill>
                  <a:schemeClr val="bg1">
                    <a:lumMod val="95000"/>
                  </a:schemeClr>
                </a:solidFill>
                <a:latin typeface="Eras Medium ITC" panose="020B0602030504020804" pitchFamily="34" charset="0"/>
              </a:rPr>
              <a:t> Project Scope</a:t>
            </a:r>
          </a:p>
          <a:p>
            <a:pPr>
              <a:lnSpc>
                <a:spcPct val="200000"/>
              </a:lnSpc>
              <a:buFont typeface="Wingdings" panose="05000000000000000000" pitchFamily="2" charset="2"/>
              <a:buChar char="v"/>
            </a:pPr>
            <a:r>
              <a:rPr lang="en-US" sz="2400" dirty="0">
                <a:solidFill>
                  <a:schemeClr val="bg1">
                    <a:lumMod val="95000"/>
                  </a:schemeClr>
                </a:solidFill>
                <a:latin typeface="Eras Medium ITC" panose="020B0602030504020804" pitchFamily="34" charset="0"/>
              </a:rPr>
              <a:t> Data Set</a:t>
            </a:r>
          </a:p>
          <a:p>
            <a:pPr>
              <a:lnSpc>
                <a:spcPct val="200000"/>
              </a:lnSpc>
              <a:buFont typeface="Wingdings" panose="05000000000000000000" pitchFamily="2" charset="2"/>
              <a:buChar char="v"/>
            </a:pPr>
            <a:r>
              <a:rPr lang="en-US" sz="2400" dirty="0">
                <a:solidFill>
                  <a:schemeClr val="bg1">
                    <a:lumMod val="95000"/>
                  </a:schemeClr>
                </a:solidFill>
                <a:latin typeface="Eras Medium ITC" panose="020B0602030504020804" pitchFamily="34" charset="0"/>
              </a:rPr>
              <a:t> Hardware Specifications</a:t>
            </a:r>
          </a:p>
          <a:p>
            <a:pPr>
              <a:lnSpc>
                <a:spcPct val="200000"/>
              </a:lnSpc>
              <a:buFont typeface="Wingdings" panose="05000000000000000000" pitchFamily="2" charset="2"/>
              <a:buChar char="v"/>
            </a:pPr>
            <a:r>
              <a:rPr lang="en-US" sz="2400" dirty="0">
                <a:solidFill>
                  <a:schemeClr val="bg1">
                    <a:lumMod val="95000"/>
                  </a:schemeClr>
                </a:solidFill>
                <a:latin typeface="Eras Medium ITC" panose="020B0602030504020804" pitchFamily="34" charset="0"/>
              </a:rPr>
              <a:t> Workflow</a:t>
            </a:r>
          </a:p>
          <a:p>
            <a:pPr marL="0" indent="0">
              <a:lnSpc>
                <a:spcPct val="200000"/>
              </a:lnSpc>
              <a:buNone/>
            </a:pPr>
            <a:br>
              <a:rPr lang="en-US" sz="2200" dirty="0">
                <a:solidFill>
                  <a:schemeClr val="bg1">
                    <a:lumMod val="95000"/>
                  </a:schemeClr>
                </a:solidFill>
                <a:latin typeface="Eras Medium ITC" panose="020B0602030504020804" pitchFamily="34" charset="0"/>
              </a:rPr>
            </a:br>
            <a:endParaRPr lang="en-US" sz="2200" dirty="0">
              <a:solidFill>
                <a:schemeClr val="bg1">
                  <a:lumMod val="95000"/>
                </a:schemeClr>
              </a:solidFill>
              <a:latin typeface="Eras Medium ITC" panose="020B0602030504020804" pitchFamily="34" charset="0"/>
            </a:endParaRPr>
          </a:p>
        </p:txBody>
      </p:sp>
      <p:sp>
        <p:nvSpPr>
          <p:cNvPr id="4" name="TextBox 3">
            <a:extLst>
              <a:ext uri="{FF2B5EF4-FFF2-40B4-BE49-F238E27FC236}">
                <a16:creationId xmlns:a16="http://schemas.microsoft.com/office/drawing/2014/main" id="{7983E267-B1B9-4624-89CC-608BB2B83FB9}"/>
              </a:ext>
            </a:extLst>
          </p:cNvPr>
          <p:cNvSpPr txBox="1"/>
          <p:nvPr/>
        </p:nvSpPr>
        <p:spPr>
          <a:xfrm>
            <a:off x="6548433" y="1190626"/>
            <a:ext cx="6677025" cy="4062651"/>
          </a:xfrm>
          <a:prstGeom prst="rect">
            <a:avLst/>
          </a:prstGeom>
          <a:noFill/>
        </p:spPr>
        <p:txBody>
          <a:bodyPr wrap="square" rtlCol="0">
            <a:spAutoFit/>
          </a:bodyPr>
          <a:lstStyle/>
          <a:p>
            <a:pPr marL="342900" indent="-342900">
              <a:lnSpc>
                <a:spcPct val="250000"/>
              </a:lnSpc>
              <a:buFont typeface="Wingdings" panose="05000000000000000000" pitchFamily="2" charset="2"/>
              <a:buChar char="v"/>
            </a:pPr>
            <a:r>
              <a:rPr lang="en-US" sz="2400" dirty="0">
                <a:solidFill>
                  <a:schemeClr val="bg1">
                    <a:lumMod val="95000"/>
                  </a:schemeClr>
                </a:solidFill>
                <a:latin typeface="Eras Medium ITC" panose="020B0602030504020804" pitchFamily="34" charset="0"/>
              </a:rPr>
              <a:t>Queries</a:t>
            </a:r>
          </a:p>
          <a:p>
            <a:pPr marL="342900" indent="-342900">
              <a:lnSpc>
                <a:spcPct val="250000"/>
              </a:lnSpc>
              <a:buFont typeface="Wingdings" panose="05000000000000000000" pitchFamily="2" charset="2"/>
              <a:buChar char="v"/>
            </a:pPr>
            <a:r>
              <a:rPr lang="en-US" sz="2400" dirty="0">
                <a:solidFill>
                  <a:schemeClr val="bg1">
                    <a:lumMod val="95000"/>
                  </a:schemeClr>
                </a:solidFill>
                <a:latin typeface="Eras Medium ITC" panose="020B0602030504020804" pitchFamily="34" charset="0"/>
              </a:rPr>
              <a:t>Data Visualizations</a:t>
            </a:r>
          </a:p>
          <a:p>
            <a:pPr marL="342900" indent="-342900">
              <a:lnSpc>
                <a:spcPct val="250000"/>
              </a:lnSpc>
              <a:buFont typeface="Wingdings" panose="05000000000000000000" pitchFamily="2" charset="2"/>
              <a:buChar char="v"/>
            </a:pPr>
            <a:r>
              <a:rPr lang="en-US" sz="2400" dirty="0">
                <a:solidFill>
                  <a:schemeClr val="bg1">
                    <a:lumMod val="95000"/>
                  </a:schemeClr>
                </a:solidFill>
                <a:latin typeface="Eras Medium ITC" panose="020B0602030504020804" pitchFamily="34" charset="0"/>
              </a:rPr>
              <a:t>Summary</a:t>
            </a:r>
          </a:p>
          <a:p>
            <a:pPr marL="342900" indent="-342900">
              <a:lnSpc>
                <a:spcPct val="250000"/>
              </a:lnSpc>
              <a:buFont typeface="Wingdings" panose="05000000000000000000" pitchFamily="2" charset="2"/>
              <a:buChar char="v"/>
            </a:pPr>
            <a:r>
              <a:rPr lang="en-US" sz="2400" dirty="0">
                <a:solidFill>
                  <a:schemeClr val="bg1">
                    <a:lumMod val="95000"/>
                  </a:schemeClr>
                </a:solidFill>
                <a:latin typeface="Eras Medium ITC" panose="020B0602030504020804" pitchFamily="34" charset="0"/>
              </a:rPr>
              <a:t>Limitations</a:t>
            </a:r>
          </a:p>
          <a:p>
            <a:endParaRPr lang="en-US" dirty="0"/>
          </a:p>
        </p:txBody>
      </p:sp>
    </p:spTree>
    <p:extLst>
      <p:ext uri="{BB962C8B-B14F-4D97-AF65-F5344CB8AC3E}">
        <p14:creationId xmlns:p14="http://schemas.microsoft.com/office/powerpoint/2010/main" val="36102495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3B3B0-30C1-46E3-BCF7-1D369F82ED10}"/>
              </a:ext>
            </a:extLst>
          </p:cNvPr>
          <p:cNvSpPr>
            <a:spLocks noGrp="1"/>
          </p:cNvSpPr>
          <p:nvPr>
            <p:ph type="title"/>
          </p:nvPr>
        </p:nvSpPr>
        <p:spPr>
          <a:xfrm>
            <a:off x="838199" y="146213"/>
            <a:ext cx="10515600" cy="1364974"/>
          </a:xfrm>
        </p:spPr>
        <p:txBody>
          <a:bodyPr>
            <a:normAutofit/>
          </a:bodyPr>
          <a:lstStyle/>
          <a:p>
            <a:pPr algn="ctr">
              <a:lnSpc>
                <a:spcPct val="100000"/>
              </a:lnSpc>
            </a:pPr>
            <a:r>
              <a:rPr lang="en-IN" dirty="0">
                <a:solidFill>
                  <a:schemeClr val="bg1">
                    <a:lumMod val="95000"/>
                  </a:schemeClr>
                </a:solidFill>
                <a:latin typeface="Castellar" panose="020A0402060406010301" pitchFamily="18" charset="0"/>
              </a:rPr>
              <a:t>Github</a:t>
            </a:r>
            <a:br>
              <a:rPr lang="en-IN" dirty="0">
                <a:solidFill>
                  <a:schemeClr val="bg1">
                    <a:lumMod val="95000"/>
                  </a:schemeClr>
                </a:solidFill>
                <a:latin typeface="Castellar" panose="020A0402060406010301" pitchFamily="18" charset="0"/>
              </a:rPr>
            </a:br>
            <a:r>
              <a:rPr lang="en-IN" sz="3200" dirty="0">
                <a:solidFill>
                  <a:schemeClr val="bg1">
                    <a:lumMod val="95000"/>
                  </a:schemeClr>
                </a:solidFill>
                <a:latin typeface="Eras Medium ITC" panose="020B0602030504020804" pitchFamily="34" charset="0"/>
                <a:ea typeface="+mn-ea"/>
                <a:cs typeface="+mn-cs"/>
              </a:rPr>
              <a:t>https://github.com/ShanmathiA/5200Project</a:t>
            </a:r>
          </a:p>
        </p:txBody>
      </p:sp>
      <p:pic>
        <p:nvPicPr>
          <p:cNvPr id="3" name="Picture 2">
            <a:extLst>
              <a:ext uri="{FF2B5EF4-FFF2-40B4-BE49-F238E27FC236}">
                <a16:creationId xmlns:a16="http://schemas.microsoft.com/office/drawing/2014/main" id="{8F8E69E3-354C-4A70-A461-CDE8F607F747}"/>
              </a:ext>
            </a:extLst>
          </p:cNvPr>
          <p:cNvPicPr>
            <a:picLocks noChangeAspect="1"/>
          </p:cNvPicPr>
          <p:nvPr/>
        </p:nvPicPr>
        <p:blipFill>
          <a:blip r:embed="rId3"/>
          <a:stretch>
            <a:fillRect/>
          </a:stretch>
        </p:blipFill>
        <p:spPr>
          <a:xfrm>
            <a:off x="1337495" y="1511187"/>
            <a:ext cx="9517009" cy="5154658"/>
          </a:xfrm>
          <a:prstGeom prst="rect">
            <a:avLst/>
          </a:prstGeom>
        </p:spPr>
      </p:pic>
    </p:spTree>
    <p:extLst>
      <p:ext uri="{BB962C8B-B14F-4D97-AF65-F5344CB8AC3E}">
        <p14:creationId xmlns:p14="http://schemas.microsoft.com/office/powerpoint/2010/main" val="338328334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7000"/>
            <a:lum/>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6D9C7-94B9-42F5-8142-B7895D7444C5}"/>
              </a:ext>
            </a:extLst>
          </p:cNvPr>
          <p:cNvSpPr>
            <a:spLocks noGrp="1"/>
          </p:cNvSpPr>
          <p:nvPr>
            <p:ph type="title"/>
          </p:nvPr>
        </p:nvSpPr>
        <p:spPr>
          <a:xfrm>
            <a:off x="0" y="2713535"/>
            <a:ext cx="12192000" cy="1083213"/>
          </a:xfrm>
          <a:solidFill>
            <a:schemeClr val="tx1">
              <a:alpha val="50000"/>
            </a:schemeClr>
          </a:solidFill>
        </p:spPr>
        <p:txBody>
          <a:bodyPr/>
          <a:lstStyle/>
          <a:p>
            <a:pPr algn="just"/>
            <a:r>
              <a:rPr lang="en-IN" dirty="0">
                <a:solidFill>
                  <a:schemeClr val="bg1">
                    <a:lumMod val="95000"/>
                  </a:schemeClr>
                </a:solidFill>
                <a:latin typeface="Castellar" panose="020A0402060406010301" pitchFamily="18" charset="0"/>
              </a:rPr>
              <a:t>Thank you!</a:t>
            </a:r>
          </a:p>
        </p:txBody>
      </p:sp>
    </p:spTree>
    <p:extLst>
      <p:ext uri="{BB962C8B-B14F-4D97-AF65-F5344CB8AC3E}">
        <p14:creationId xmlns:p14="http://schemas.microsoft.com/office/powerpoint/2010/main" val="315998808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877A6-E1D2-418A-BC41-38DBD36E3A25}"/>
              </a:ext>
            </a:extLst>
          </p:cNvPr>
          <p:cNvSpPr>
            <a:spLocks noGrp="1"/>
          </p:cNvSpPr>
          <p:nvPr>
            <p:ph type="title"/>
          </p:nvPr>
        </p:nvSpPr>
        <p:spPr>
          <a:xfrm>
            <a:off x="838200" y="365125"/>
            <a:ext cx="10515600" cy="1025525"/>
          </a:xfrm>
        </p:spPr>
        <p:txBody>
          <a:bodyPr/>
          <a:lstStyle/>
          <a:p>
            <a:pPr algn="ctr"/>
            <a:r>
              <a:rPr lang="en-US" dirty="0">
                <a:solidFill>
                  <a:schemeClr val="bg1">
                    <a:lumMod val="95000"/>
                  </a:schemeClr>
                </a:solidFill>
                <a:latin typeface="Castellar" panose="020A0402060406010301" pitchFamily="18" charset="0"/>
              </a:rPr>
              <a:t>Introduction</a:t>
            </a:r>
          </a:p>
        </p:txBody>
      </p:sp>
      <p:sp>
        <p:nvSpPr>
          <p:cNvPr id="3" name="Content Placeholder 2">
            <a:extLst>
              <a:ext uri="{FF2B5EF4-FFF2-40B4-BE49-F238E27FC236}">
                <a16:creationId xmlns:a16="http://schemas.microsoft.com/office/drawing/2014/main" id="{44723B9F-4DA6-47C8-B51A-9A77F1F16444}"/>
              </a:ext>
            </a:extLst>
          </p:cNvPr>
          <p:cNvSpPr>
            <a:spLocks noGrp="1"/>
          </p:cNvSpPr>
          <p:nvPr>
            <p:ph idx="1"/>
          </p:nvPr>
        </p:nvSpPr>
        <p:spPr>
          <a:xfrm>
            <a:off x="684135" y="1390650"/>
            <a:ext cx="10515600" cy="5019028"/>
          </a:xfrm>
        </p:spPr>
        <p:txBody>
          <a:bodyPr>
            <a:normAutofit/>
          </a:bodyPr>
          <a:lstStyle/>
          <a:p>
            <a:pPr marL="0" indent="0" algn="just">
              <a:lnSpc>
                <a:spcPct val="100000"/>
              </a:lnSpc>
              <a:spcAft>
                <a:spcPts val="1200"/>
              </a:spcAft>
              <a:buNone/>
            </a:pPr>
            <a:r>
              <a:rPr lang="en-US" dirty="0">
                <a:solidFill>
                  <a:schemeClr val="bg1">
                    <a:lumMod val="95000"/>
                  </a:schemeClr>
                </a:solidFill>
                <a:latin typeface="Eras Medium ITC" panose="020B0602030504020804" pitchFamily="34" charset="0"/>
              </a:rPr>
              <a:t> San Francisco Fire Department (SFFD)</a:t>
            </a:r>
          </a:p>
          <a:p>
            <a:pPr algn="just">
              <a:lnSpc>
                <a:spcPct val="100000"/>
              </a:lnSpc>
              <a:spcAft>
                <a:spcPts val="1200"/>
              </a:spcAft>
            </a:pPr>
            <a:r>
              <a:rPr lang="en-US" sz="2000" dirty="0">
                <a:solidFill>
                  <a:schemeClr val="bg1">
                    <a:lumMod val="95000"/>
                  </a:schemeClr>
                </a:solidFill>
                <a:latin typeface="Eras Medium ITC" panose="020B0602030504020804" pitchFamily="34" charset="0"/>
              </a:rPr>
              <a:t>The mission of the Fire Department is to protect the lives and property of the people from fires, natural disasters, and hazardous materials incidents; and to provide a work environment that values health, wellness and cultural diversity and is free of harassment and discrimination</a:t>
            </a:r>
          </a:p>
          <a:p>
            <a:pPr algn="just">
              <a:lnSpc>
                <a:spcPct val="100000"/>
              </a:lnSpc>
              <a:spcAft>
                <a:spcPts val="1200"/>
              </a:spcAft>
            </a:pPr>
            <a:r>
              <a:rPr lang="en-US" sz="2000" dirty="0">
                <a:solidFill>
                  <a:schemeClr val="bg1">
                    <a:lumMod val="95000"/>
                  </a:schemeClr>
                </a:solidFill>
                <a:latin typeface="Eras Medium ITC" panose="020B0602030504020804" pitchFamily="34" charset="0"/>
              </a:rPr>
              <a:t>The San Francisco Fire Department was established in 1866 and serves an estimated population of 1.4 Billion people residing in San Francisco</a:t>
            </a:r>
          </a:p>
          <a:p>
            <a:pPr algn="just">
              <a:lnSpc>
                <a:spcPct val="100000"/>
              </a:lnSpc>
              <a:spcAft>
                <a:spcPts val="1200"/>
              </a:spcAft>
            </a:pPr>
            <a:r>
              <a:rPr lang="en-US" sz="2000" dirty="0">
                <a:solidFill>
                  <a:schemeClr val="bg1">
                    <a:lumMod val="95000"/>
                  </a:schemeClr>
                </a:solidFill>
                <a:latin typeface="Eras Medium ITC" panose="020B0602030504020804" pitchFamily="34" charset="0"/>
              </a:rPr>
              <a:t>In this project, we focus on analyzing the several incidents that occurred between the year 2000 to 2004, its criticality, priority given to each incident, the units that were involved in resolving each cases, how the incidents have varied over the years in different parts of San Francisco </a:t>
            </a:r>
          </a:p>
          <a:p>
            <a:pPr marL="0" indent="0" algn="just">
              <a:lnSpc>
                <a:spcPct val="100000"/>
              </a:lnSpc>
              <a:buNone/>
            </a:pPr>
            <a:endParaRPr lang="en-US" sz="2000" dirty="0"/>
          </a:p>
        </p:txBody>
      </p:sp>
    </p:spTree>
    <p:extLst>
      <p:ext uri="{BB962C8B-B14F-4D97-AF65-F5344CB8AC3E}">
        <p14:creationId xmlns:p14="http://schemas.microsoft.com/office/powerpoint/2010/main" val="29433159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EE38-D0BE-438C-82AD-E8DEE3DD6F53}"/>
              </a:ext>
            </a:extLst>
          </p:cNvPr>
          <p:cNvSpPr>
            <a:spLocks noGrp="1"/>
          </p:cNvSpPr>
          <p:nvPr>
            <p:ph type="title"/>
          </p:nvPr>
        </p:nvSpPr>
        <p:spPr/>
        <p:txBody>
          <a:bodyPr/>
          <a:lstStyle/>
          <a:p>
            <a:pPr algn="ctr"/>
            <a:r>
              <a:rPr lang="en-US" dirty="0">
                <a:solidFill>
                  <a:schemeClr val="bg1">
                    <a:lumMod val="95000"/>
                  </a:schemeClr>
                </a:solidFill>
                <a:latin typeface="Castellar" panose="020A0402060406010301" pitchFamily="18" charset="0"/>
              </a:rPr>
              <a:t>Project</a:t>
            </a:r>
            <a:r>
              <a:rPr lang="en-US" dirty="0">
                <a:solidFill>
                  <a:schemeClr val="bg1">
                    <a:lumMod val="95000"/>
                  </a:schemeClr>
                </a:solidFill>
              </a:rPr>
              <a:t> </a:t>
            </a:r>
            <a:r>
              <a:rPr lang="en-US" dirty="0">
                <a:solidFill>
                  <a:schemeClr val="bg1">
                    <a:lumMod val="95000"/>
                  </a:schemeClr>
                </a:solidFill>
                <a:latin typeface="Castellar" panose="020A0402060406010301" pitchFamily="18" charset="0"/>
              </a:rPr>
              <a:t>Scope</a:t>
            </a:r>
          </a:p>
        </p:txBody>
      </p:sp>
      <p:sp>
        <p:nvSpPr>
          <p:cNvPr id="3" name="Content Placeholder 2">
            <a:extLst>
              <a:ext uri="{FF2B5EF4-FFF2-40B4-BE49-F238E27FC236}">
                <a16:creationId xmlns:a16="http://schemas.microsoft.com/office/drawing/2014/main" id="{B2A14C5A-48E2-4933-AFC8-7571CB827650}"/>
              </a:ext>
            </a:extLst>
          </p:cNvPr>
          <p:cNvSpPr>
            <a:spLocks noGrp="1"/>
          </p:cNvSpPr>
          <p:nvPr>
            <p:ph idx="1"/>
          </p:nvPr>
        </p:nvSpPr>
        <p:spPr/>
        <p:txBody>
          <a:bodyPr/>
          <a:lstStyle/>
          <a:p>
            <a:pPr algn="just">
              <a:lnSpc>
                <a:spcPct val="150000"/>
              </a:lnSpc>
            </a:pPr>
            <a:r>
              <a:rPr lang="en-US" altLang="en-US" sz="2400" dirty="0">
                <a:solidFill>
                  <a:schemeClr val="bg1">
                    <a:lumMod val="95000"/>
                  </a:schemeClr>
                </a:solidFill>
                <a:latin typeface="Eras Medium ITC" panose="020B0602030504020804" pitchFamily="34" charset="0"/>
              </a:rPr>
              <a:t>Analysis on 4 years San Francisco’s Fire Department dataset </a:t>
            </a:r>
          </a:p>
          <a:p>
            <a:pPr algn="just">
              <a:lnSpc>
                <a:spcPct val="150000"/>
              </a:lnSpc>
            </a:pPr>
            <a:r>
              <a:rPr lang="en-US" altLang="en-US" sz="2400" dirty="0">
                <a:solidFill>
                  <a:schemeClr val="bg1">
                    <a:lumMod val="95000"/>
                  </a:schemeClr>
                </a:solidFill>
                <a:latin typeface="Eras Medium ITC" panose="020B0602030504020804" pitchFamily="34" charset="0"/>
              </a:rPr>
              <a:t>The dataset obtained was analyzed using Azure HD insights and HIVEQL</a:t>
            </a:r>
          </a:p>
          <a:p>
            <a:pPr algn="just">
              <a:lnSpc>
                <a:spcPct val="150000"/>
              </a:lnSpc>
            </a:pPr>
            <a:r>
              <a:rPr lang="en-US" altLang="en-US" sz="2400" dirty="0">
                <a:solidFill>
                  <a:schemeClr val="bg1">
                    <a:lumMod val="95000"/>
                  </a:schemeClr>
                </a:solidFill>
                <a:latin typeface="Eras Medium ITC" panose="020B0602030504020804" pitchFamily="34" charset="0"/>
              </a:rPr>
              <a:t>Data in HDFS was accessed using </a:t>
            </a:r>
            <a:r>
              <a:rPr lang="en-US" altLang="en-US" sz="2400" dirty="0" err="1">
                <a:solidFill>
                  <a:schemeClr val="bg1">
                    <a:lumMod val="95000"/>
                  </a:schemeClr>
                </a:solidFill>
                <a:latin typeface="Eras Medium ITC" panose="020B0602030504020804" pitchFamily="34" charset="0"/>
              </a:rPr>
              <a:t>CloudBerry</a:t>
            </a:r>
            <a:r>
              <a:rPr lang="en-US" altLang="en-US" sz="2400" dirty="0">
                <a:solidFill>
                  <a:schemeClr val="bg1">
                    <a:lumMod val="95000"/>
                  </a:schemeClr>
                </a:solidFill>
                <a:latin typeface="Eras Medium ITC" panose="020B0602030504020804" pitchFamily="34" charset="0"/>
              </a:rPr>
              <a:t> Explorer</a:t>
            </a:r>
          </a:p>
          <a:p>
            <a:pPr algn="just">
              <a:lnSpc>
                <a:spcPct val="150000"/>
              </a:lnSpc>
            </a:pPr>
            <a:r>
              <a:rPr lang="en-US" altLang="en-US" sz="2400" dirty="0">
                <a:solidFill>
                  <a:schemeClr val="bg1">
                    <a:lumMod val="95000"/>
                  </a:schemeClr>
                </a:solidFill>
                <a:latin typeface="Eras Medium ITC" panose="020B0602030504020804" pitchFamily="34" charset="0"/>
              </a:rPr>
              <a:t>Visualization of the data analysis is done using Tableau </a:t>
            </a:r>
          </a:p>
          <a:p>
            <a:endParaRPr lang="en-US" dirty="0"/>
          </a:p>
        </p:txBody>
      </p:sp>
    </p:spTree>
    <p:extLst>
      <p:ext uri="{BB962C8B-B14F-4D97-AF65-F5344CB8AC3E}">
        <p14:creationId xmlns:p14="http://schemas.microsoft.com/office/powerpoint/2010/main" val="39698576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B060F-2A70-4E2B-86D6-9AFECF9B91AE}"/>
              </a:ext>
            </a:extLst>
          </p:cNvPr>
          <p:cNvSpPr>
            <a:spLocks noGrp="1"/>
          </p:cNvSpPr>
          <p:nvPr>
            <p:ph type="title"/>
          </p:nvPr>
        </p:nvSpPr>
        <p:spPr/>
        <p:txBody>
          <a:bodyPr/>
          <a:lstStyle/>
          <a:p>
            <a:pPr algn="ctr"/>
            <a:r>
              <a:rPr lang="en-US" dirty="0">
                <a:solidFill>
                  <a:schemeClr val="bg1">
                    <a:lumMod val="95000"/>
                  </a:schemeClr>
                </a:solidFill>
                <a:latin typeface="Castellar" panose="020A0402060406010301" pitchFamily="18" charset="0"/>
              </a:rPr>
              <a:t>Data Set</a:t>
            </a:r>
          </a:p>
        </p:txBody>
      </p:sp>
      <p:sp>
        <p:nvSpPr>
          <p:cNvPr id="3" name="Content Placeholder 2">
            <a:extLst>
              <a:ext uri="{FF2B5EF4-FFF2-40B4-BE49-F238E27FC236}">
                <a16:creationId xmlns:a16="http://schemas.microsoft.com/office/drawing/2014/main" id="{F96B25C4-0827-45C5-BE13-98B9DEF5FF78}"/>
              </a:ext>
            </a:extLst>
          </p:cNvPr>
          <p:cNvSpPr>
            <a:spLocks noGrp="1"/>
          </p:cNvSpPr>
          <p:nvPr>
            <p:ph idx="1"/>
          </p:nvPr>
        </p:nvSpPr>
        <p:spPr/>
        <p:txBody>
          <a:bodyPr/>
          <a:lstStyle/>
          <a:p>
            <a:pPr algn="just"/>
            <a:r>
              <a:rPr lang="en-US" altLang="en-US" sz="2400" dirty="0">
                <a:solidFill>
                  <a:schemeClr val="bg1">
                    <a:lumMod val="95000"/>
                  </a:schemeClr>
                </a:solidFill>
                <a:latin typeface="Eras Medium ITC" panose="020B0602030504020804" pitchFamily="34" charset="0"/>
                <a:cs typeface="Times New Roman" panose="02020603050405020304" pitchFamily="18" charset="0"/>
              </a:rPr>
              <a:t>Dataset link : </a:t>
            </a:r>
            <a:r>
              <a:rPr lang="en-US" altLang="en-US" sz="2400" u="sng" dirty="0">
                <a:solidFill>
                  <a:schemeClr val="bg1">
                    <a:lumMod val="95000"/>
                  </a:schemeClr>
                </a:solidFill>
                <a:latin typeface="Eras Medium ITC" panose="020B0602030504020804" pitchFamily="34" charset="0"/>
                <a:cs typeface="Times New Roman" panose="02020603050405020304" pitchFamily="18" charset="0"/>
              </a:rPr>
              <a:t>https://data.sfgov.org/Public-Safety/Fire-Department-Calls-for-Service/nuek-vuh3</a:t>
            </a:r>
          </a:p>
          <a:p>
            <a:pPr algn="just"/>
            <a:r>
              <a:rPr lang="en-US" altLang="en-US" sz="2400" dirty="0">
                <a:solidFill>
                  <a:schemeClr val="bg1">
                    <a:lumMod val="95000"/>
                  </a:schemeClr>
                </a:solidFill>
                <a:latin typeface="Eras Medium ITC" panose="020B0602030504020804" pitchFamily="34" charset="0"/>
                <a:cs typeface="Times New Roman" panose="02020603050405020304" pitchFamily="18" charset="0"/>
              </a:rPr>
              <a:t>Dataset contains about 4.51Million rows and 34 rows </a:t>
            </a:r>
          </a:p>
          <a:p>
            <a:pPr algn="just"/>
            <a:r>
              <a:rPr lang="en-US" altLang="en-US" sz="2400" dirty="0">
                <a:solidFill>
                  <a:schemeClr val="bg1">
                    <a:lumMod val="95000"/>
                  </a:schemeClr>
                </a:solidFill>
                <a:latin typeface="Eras Medium ITC" panose="020B0602030504020804" pitchFamily="34" charset="0"/>
                <a:cs typeface="Times New Roman" panose="02020603050405020304" pitchFamily="18" charset="0"/>
              </a:rPr>
              <a:t>Dataset mainly comprises of: </a:t>
            </a:r>
          </a:p>
          <a:p>
            <a:pPr lvl="1" algn="just"/>
            <a:r>
              <a:rPr lang="en-US" altLang="en-US" dirty="0">
                <a:solidFill>
                  <a:schemeClr val="bg1">
                    <a:lumMod val="95000"/>
                  </a:schemeClr>
                </a:solidFill>
                <a:latin typeface="Eras Medium ITC" panose="020B0602030504020804" pitchFamily="34" charset="0"/>
                <a:cs typeface="Times New Roman" panose="02020603050405020304" pitchFamily="18" charset="0"/>
              </a:rPr>
              <a:t>Call Id	</a:t>
            </a:r>
          </a:p>
          <a:p>
            <a:pPr lvl="1" algn="just"/>
            <a:r>
              <a:rPr lang="en-US" altLang="en-US" dirty="0">
                <a:solidFill>
                  <a:schemeClr val="bg1">
                    <a:lumMod val="95000"/>
                  </a:schemeClr>
                </a:solidFill>
                <a:latin typeface="Eras Medium ITC" panose="020B0602030504020804" pitchFamily="34" charset="0"/>
                <a:cs typeface="Times New Roman" panose="02020603050405020304" pitchFamily="18" charset="0"/>
              </a:rPr>
              <a:t>Incident types	</a:t>
            </a:r>
          </a:p>
          <a:p>
            <a:pPr lvl="1" algn="just"/>
            <a:r>
              <a:rPr lang="en-US" altLang="en-US" dirty="0">
                <a:solidFill>
                  <a:schemeClr val="bg1">
                    <a:lumMod val="95000"/>
                  </a:schemeClr>
                </a:solidFill>
                <a:latin typeface="Eras Medium ITC" panose="020B0602030504020804" pitchFamily="34" charset="0"/>
                <a:cs typeface="Times New Roman" panose="02020603050405020304" pitchFamily="18" charset="0"/>
              </a:rPr>
              <a:t>Location details</a:t>
            </a:r>
          </a:p>
          <a:p>
            <a:pPr algn="just"/>
            <a:r>
              <a:rPr lang="en-US" altLang="en-US" sz="2400" dirty="0">
                <a:solidFill>
                  <a:schemeClr val="bg1">
                    <a:lumMod val="95000"/>
                  </a:schemeClr>
                </a:solidFill>
                <a:latin typeface="Eras Medium ITC" panose="020B0602030504020804" pitchFamily="34" charset="0"/>
                <a:cs typeface="Times New Roman" panose="02020603050405020304" pitchFamily="18" charset="0"/>
              </a:rPr>
              <a:t>Format: CSV </a:t>
            </a:r>
          </a:p>
          <a:p>
            <a:pPr algn="just"/>
            <a:r>
              <a:rPr lang="en-US" altLang="en-US" sz="2400" dirty="0">
                <a:solidFill>
                  <a:schemeClr val="bg1">
                    <a:lumMod val="95000"/>
                  </a:schemeClr>
                </a:solidFill>
                <a:latin typeface="Eras Medium ITC" panose="020B0602030504020804" pitchFamily="34" charset="0"/>
                <a:cs typeface="Times New Roman" panose="02020603050405020304" pitchFamily="18" charset="0"/>
              </a:rPr>
              <a:t>Size: 1.5 GB</a:t>
            </a:r>
          </a:p>
          <a:p>
            <a:endParaRPr lang="en-US" dirty="0">
              <a:solidFill>
                <a:schemeClr val="bg1">
                  <a:lumMod val="95000"/>
                </a:schemeClr>
              </a:solidFill>
              <a:latin typeface="Eras Medium ITC" panose="020B0602030504020804" pitchFamily="34" charset="0"/>
            </a:endParaRPr>
          </a:p>
        </p:txBody>
      </p:sp>
    </p:spTree>
    <p:extLst>
      <p:ext uri="{BB962C8B-B14F-4D97-AF65-F5344CB8AC3E}">
        <p14:creationId xmlns:p14="http://schemas.microsoft.com/office/powerpoint/2010/main" val="17792454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cxnSp>
        <p:nvCxnSpPr>
          <p:cNvPr id="11" name="Straight Connector 10">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2AF0961C-80F0-4E3B-92AD-4BE15DE08D33}"/>
              </a:ext>
            </a:extLst>
          </p:cNvPr>
          <p:cNvSpPr>
            <a:spLocks noGrp="1"/>
          </p:cNvSpPr>
          <p:nvPr>
            <p:ph type="title"/>
          </p:nvPr>
        </p:nvSpPr>
        <p:spPr>
          <a:xfrm>
            <a:off x="841445" y="399024"/>
            <a:ext cx="10772485" cy="1222275"/>
          </a:xfrm>
        </p:spPr>
        <p:txBody>
          <a:bodyPr>
            <a:normAutofit/>
          </a:bodyPr>
          <a:lstStyle/>
          <a:p>
            <a:pPr algn="ctr"/>
            <a:r>
              <a:rPr lang="en-US" altLang="en-US" dirty="0">
                <a:solidFill>
                  <a:schemeClr val="bg1">
                    <a:lumMod val="95000"/>
                  </a:schemeClr>
                </a:solidFill>
                <a:latin typeface="Castellar" panose="020A0402060406010301" pitchFamily="18" charset="0"/>
              </a:rPr>
              <a:t>Hardware Specification</a:t>
            </a:r>
            <a:endParaRPr lang="en-US" dirty="0">
              <a:solidFill>
                <a:schemeClr val="bg1">
                  <a:lumMod val="95000"/>
                </a:schemeClr>
              </a:solidFill>
              <a:latin typeface="Castellar" panose="020A0402060406010301" pitchFamily="18" charset="0"/>
            </a:endParaRPr>
          </a:p>
        </p:txBody>
      </p:sp>
      <p:sp>
        <p:nvSpPr>
          <p:cNvPr id="4" name="Content Placeholder 3">
            <a:extLst>
              <a:ext uri="{FF2B5EF4-FFF2-40B4-BE49-F238E27FC236}">
                <a16:creationId xmlns:a16="http://schemas.microsoft.com/office/drawing/2014/main" id="{7AA951B7-DEEE-40C5-A924-60E727D6AFB7}"/>
              </a:ext>
            </a:extLst>
          </p:cNvPr>
          <p:cNvSpPr>
            <a:spLocks noGrp="1"/>
          </p:cNvSpPr>
          <p:nvPr>
            <p:ph idx="1"/>
          </p:nvPr>
        </p:nvSpPr>
        <p:spPr>
          <a:xfrm>
            <a:off x="841445" y="1621299"/>
            <a:ext cx="10278500" cy="4651275"/>
          </a:xfrm>
        </p:spPr>
        <p:txBody>
          <a:bodyPr anchor="ctr">
            <a:normAutofit/>
          </a:bodyPr>
          <a:lstStyle/>
          <a:p>
            <a:pPr algn="just">
              <a:lnSpc>
                <a:spcPct val="100000"/>
              </a:lnSpc>
            </a:pPr>
            <a:r>
              <a:rPr lang="en-US" altLang="en-US" sz="2400" dirty="0">
                <a:solidFill>
                  <a:schemeClr val="bg1">
                    <a:lumMod val="95000"/>
                  </a:schemeClr>
                </a:solidFill>
                <a:latin typeface="Eras Medium ITC" panose="020B0602030504020804" pitchFamily="34" charset="0"/>
                <a:cs typeface="Times New Roman" panose="02020603050405020304" pitchFamily="18" charset="0"/>
              </a:rPr>
              <a:t>Number Of Head Nodes = 2 | CPU = 8 Cores </a:t>
            </a:r>
          </a:p>
          <a:p>
            <a:pPr algn="just">
              <a:lnSpc>
                <a:spcPct val="100000"/>
              </a:lnSpc>
            </a:pPr>
            <a:r>
              <a:rPr lang="en-US" altLang="en-US" sz="2400" dirty="0">
                <a:solidFill>
                  <a:schemeClr val="bg1">
                    <a:lumMod val="95000"/>
                  </a:schemeClr>
                </a:solidFill>
                <a:latin typeface="Eras Medium ITC" panose="020B0602030504020804" pitchFamily="34" charset="0"/>
                <a:cs typeface="Times New Roman" panose="02020603050405020304" pitchFamily="18" charset="0"/>
              </a:rPr>
              <a:t>Number Of Worker Nodes = 4 |CPU = 32 Cores</a:t>
            </a:r>
          </a:p>
          <a:p>
            <a:pPr algn="just">
              <a:lnSpc>
                <a:spcPct val="100000"/>
              </a:lnSpc>
            </a:pPr>
            <a:r>
              <a:rPr lang="en-US" altLang="en-US" sz="2400" dirty="0">
                <a:solidFill>
                  <a:schemeClr val="bg1">
                    <a:lumMod val="95000"/>
                  </a:schemeClr>
                </a:solidFill>
                <a:latin typeface="Eras Medium ITC" panose="020B0602030504020804" pitchFamily="34" charset="0"/>
                <a:cs typeface="Times New Roman" panose="02020603050405020304" pitchFamily="18" charset="0"/>
              </a:rPr>
              <a:t>Processor - </a:t>
            </a:r>
            <a:r>
              <a:rPr lang="pt-BR" sz="2400" dirty="0">
                <a:solidFill>
                  <a:schemeClr val="bg1">
                    <a:lumMod val="95000"/>
                  </a:schemeClr>
                </a:solidFill>
                <a:latin typeface="Eras Medium ITC" panose="020B0602030504020804" pitchFamily="34" charset="0"/>
              </a:rPr>
              <a:t>2.4 GHz Intel Xeon® E5-2673 v3</a:t>
            </a:r>
            <a:endParaRPr lang="en-US" altLang="en-US" sz="2400" dirty="0">
              <a:solidFill>
                <a:schemeClr val="bg1">
                  <a:lumMod val="95000"/>
                </a:schemeClr>
              </a:solidFill>
              <a:latin typeface="Eras Medium ITC" panose="020B0602030504020804" pitchFamily="34" charset="0"/>
              <a:cs typeface="Times New Roman" panose="02020603050405020304" pitchFamily="18" charset="0"/>
            </a:endParaRPr>
          </a:p>
          <a:p>
            <a:pPr algn="just">
              <a:lnSpc>
                <a:spcPct val="100000"/>
              </a:lnSpc>
            </a:pPr>
            <a:r>
              <a:rPr lang="en-US" altLang="en-US" sz="2400" dirty="0">
                <a:solidFill>
                  <a:schemeClr val="bg1">
                    <a:lumMod val="95000"/>
                  </a:schemeClr>
                </a:solidFill>
                <a:latin typeface="Eras Medium ITC" panose="020B0602030504020804" pitchFamily="34" charset="0"/>
                <a:cs typeface="Times New Roman" panose="02020603050405020304" pitchFamily="18" charset="0"/>
              </a:rPr>
              <a:t>Ram </a:t>
            </a:r>
            <a:r>
              <a:rPr lang="mr-IN" altLang="en-US" sz="2400" dirty="0">
                <a:solidFill>
                  <a:schemeClr val="bg1">
                    <a:lumMod val="95000"/>
                  </a:schemeClr>
                </a:solidFill>
                <a:latin typeface="Eras Medium ITC" panose="020B0602030504020804" pitchFamily="34" charset="0"/>
                <a:cs typeface="Times New Roman" panose="02020603050405020304" pitchFamily="18" charset="0"/>
              </a:rPr>
              <a:t>–</a:t>
            </a:r>
            <a:r>
              <a:rPr lang="en-US" altLang="en-US" sz="2400" dirty="0">
                <a:solidFill>
                  <a:schemeClr val="bg1">
                    <a:lumMod val="95000"/>
                  </a:schemeClr>
                </a:solidFill>
                <a:latin typeface="Eras Medium ITC" panose="020B0602030504020804" pitchFamily="34" charset="0"/>
                <a:cs typeface="Times New Roman" panose="02020603050405020304" pitchFamily="18" charset="0"/>
              </a:rPr>
              <a:t> 24 GB</a:t>
            </a:r>
          </a:p>
          <a:p>
            <a:pPr algn="just">
              <a:lnSpc>
                <a:spcPct val="100000"/>
              </a:lnSpc>
            </a:pPr>
            <a:r>
              <a:rPr lang="en-US" altLang="en-US" sz="2400" dirty="0">
                <a:solidFill>
                  <a:schemeClr val="bg1">
                    <a:lumMod val="95000"/>
                  </a:schemeClr>
                </a:solidFill>
                <a:latin typeface="Eras Medium ITC" panose="020B0602030504020804" pitchFamily="34" charset="0"/>
                <a:cs typeface="Times New Roman" panose="02020603050405020304" pitchFamily="18" charset="0"/>
              </a:rPr>
              <a:t>Disks </a:t>
            </a:r>
            <a:r>
              <a:rPr lang="mr-IN" altLang="en-US" sz="2400" dirty="0">
                <a:solidFill>
                  <a:schemeClr val="bg1">
                    <a:lumMod val="95000"/>
                  </a:schemeClr>
                </a:solidFill>
                <a:latin typeface="Eras Medium ITC" panose="020B0602030504020804" pitchFamily="34" charset="0"/>
                <a:cs typeface="Times New Roman" panose="02020603050405020304" pitchFamily="18" charset="0"/>
              </a:rPr>
              <a:t>–</a:t>
            </a:r>
            <a:r>
              <a:rPr lang="en-US" altLang="en-US" sz="2400" dirty="0">
                <a:solidFill>
                  <a:schemeClr val="bg1">
                    <a:lumMod val="95000"/>
                  </a:schemeClr>
                </a:solidFill>
                <a:latin typeface="Eras Medium ITC" panose="020B0602030504020804" pitchFamily="34" charset="0"/>
                <a:cs typeface="Times New Roman" panose="02020603050405020304" pitchFamily="18" charset="0"/>
              </a:rPr>
              <a:t> 16 </a:t>
            </a:r>
          </a:p>
          <a:p>
            <a:pPr algn="just">
              <a:lnSpc>
                <a:spcPct val="100000"/>
              </a:lnSpc>
            </a:pPr>
            <a:r>
              <a:rPr lang="en-US" altLang="en-US" sz="2400" dirty="0">
                <a:solidFill>
                  <a:schemeClr val="bg1">
                    <a:lumMod val="95000"/>
                  </a:schemeClr>
                </a:solidFill>
                <a:latin typeface="Eras Medium ITC" panose="020B0602030504020804" pitchFamily="34" charset="0"/>
                <a:cs typeface="Times New Roman" panose="02020603050405020304" pitchFamily="18" charset="0"/>
              </a:rPr>
              <a:t>Local SSD </a:t>
            </a:r>
            <a:r>
              <a:rPr lang="mr-IN" altLang="en-US" sz="2400" dirty="0">
                <a:solidFill>
                  <a:schemeClr val="bg1">
                    <a:lumMod val="95000"/>
                  </a:schemeClr>
                </a:solidFill>
                <a:latin typeface="Eras Medium ITC" panose="020B0602030504020804" pitchFamily="34" charset="0"/>
                <a:cs typeface="Times New Roman" panose="02020603050405020304" pitchFamily="18" charset="0"/>
              </a:rPr>
              <a:t>–</a:t>
            </a:r>
            <a:r>
              <a:rPr lang="en-US" altLang="en-US" sz="2400" dirty="0">
                <a:solidFill>
                  <a:schemeClr val="bg1">
                    <a:lumMod val="95000"/>
                  </a:schemeClr>
                </a:solidFill>
                <a:latin typeface="Eras Medium ITC" panose="020B0602030504020804" pitchFamily="34" charset="0"/>
                <a:cs typeface="Times New Roman" panose="02020603050405020304" pitchFamily="18" charset="0"/>
              </a:rPr>
              <a:t> 400 GB </a:t>
            </a:r>
          </a:p>
          <a:p>
            <a:pPr algn="just">
              <a:lnSpc>
                <a:spcPct val="100000"/>
              </a:lnSpc>
            </a:pPr>
            <a:r>
              <a:rPr lang="en-US" altLang="en-US" sz="2400" dirty="0">
                <a:solidFill>
                  <a:schemeClr val="bg1">
                    <a:lumMod val="95000"/>
                  </a:schemeClr>
                </a:solidFill>
                <a:latin typeface="Eras Medium ITC" panose="020B0602030504020804" pitchFamily="34" charset="0"/>
                <a:cs typeface="Times New Roman" panose="02020603050405020304" pitchFamily="18" charset="0"/>
              </a:rPr>
              <a:t>Cluster </a:t>
            </a:r>
            <a:r>
              <a:rPr lang="mr-IN" altLang="en-US" sz="2400" dirty="0">
                <a:solidFill>
                  <a:schemeClr val="bg1">
                    <a:lumMod val="95000"/>
                  </a:schemeClr>
                </a:solidFill>
                <a:latin typeface="Eras Medium ITC" panose="020B0602030504020804" pitchFamily="34" charset="0"/>
                <a:cs typeface="Times New Roman" panose="02020603050405020304" pitchFamily="18" charset="0"/>
              </a:rPr>
              <a:t>–</a:t>
            </a:r>
            <a:r>
              <a:rPr lang="en-US" altLang="en-US" sz="2400" dirty="0">
                <a:solidFill>
                  <a:schemeClr val="bg1">
                    <a:lumMod val="95000"/>
                  </a:schemeClr>
                </a:solidFill>
                <a:latin typeface="Eras Medium ITC" panose="020B0602030504020804" pitchFamily="34" charset="0"/>
                <a:cs typeface="Times New Roman" panose="02020603050405020304" pitchFamily="18" charset="0"/>
              </a:rPr>
              <a:t> Hadoop Azure HD Insights</a:t>
            </a:r>
          </a:p>
          <a:p>
            <a:endParaRPr lang="en-US" sz="2400" dirty="0">
              <a:solidFill>
                <a:schemeClr val="bg1">
                  <a:lumMod val="95000"/>
                </a:schemeClr>
              </a:solidFill>
              <a:latin typeface="Eras Medium ITC" panose="020B0602030504020804" pitchFamily="34" charset="0"/>
            </a:endParaRPr>
          </a:p>
        </p:txBody>
      </p:sp>
    </p:spTree>
    <p:extLst>
      <p:ext uri="{BB962C8B-B14F-4D97-AF65-F5344CB8AC3E}">
        <p14:creationId xmlns:p14="http://schemas.microsoft.com/office/powerpoint/2010/main" val="39941948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3303-ADF7-4924-A22C-D619D8B49109}"/>
              </a:ext>
            </a:extLst>
          </p:cNvPr>
          <p:cNvSpPr>
            <a:spLocks noGrp="1"/>
          </p:cNvSpPr>
          <p:nvPr>
            <p:ph type="title"/>
          </p:nvPr>
        </p:nvSpPr>
        <p:spPr/>
        <p:txBody>
          <a:bodyPr/>
          <a:lstStyle/>
          <a:p>
            <a:pPr algn="ctr"/>
            <a:r>
              <a:rPr lang="en-US" dirty="0">
                <a:solidFill>
                  <a:schemeClr val="bg1">
                    <a:lumMod val="95000"/>
                  </a:schemeClr>
                </a:solidFill>
                <a:latin typeface="Castellar" panose="020A0402060406010301" pitchFamily="18" charset="0"/>
              </a:rPr>
              <a:t>Work Flow</a:t>
            </a:r>
          </a:p>
        </p:txBody>
      </p:sp>
      <p:graphicFrame>
        <p:nvGraphicFramePr>
          <p:cNvPr id="12" name="Content Placeholder 3">
            <a:extLst>
              <a:ext uri="{FF2B5EF4-FFF2-40B4-BE49-F238E27FC236}">
                <a16:creationId xmlns:a16="http://schemas.microsoft.com/office/drawing/2014/main" id="{19A7F17C-1C3B-4471-8177-0223BCCFEC78}"/>
              </a:ext>
            </a:extLst>
          </p:cNvPr>
          <p:cNvGraphicFramePr>
            <a:graphicFrameLocks noGrp="1"/>
          </p:cNvGraphicFramePr>
          <p:nvPr>
            <p:ph idx="1"/>
            <p:extLst>
              <p:ext uri="{D42A27DB-BD31-4B8C-83A1-F6EECF244321}">
                <p14:modId xmlns:p14="http://schemas.microsoft.com/office/powerpoint/2010/main" val="3527930999"/>
              </p:ext>
            </p:extLst>
          </p:nvPr>
        </p:nvGraphicFramePr>
        <p:xfrm>
          <a:off x="1811338" y="1569579"/>
          <a:ext cx="8365756" cy="25404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Picture 4" descr="CSV-file-image.png">
            <a:extLst>
              <a:ext uri="{FF2B5EF4-FFF2-40B4-BE49-F238E27FC236}">
                <a16:creationId xmlns:a16="http://schemas.microsoft.com/office/drawing/2014/main" id="{B156F3E2-4E72-45D6-943F-392DAA1512EF}"/>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811338" y="4433888"/>
            <a:ext cx="1255712"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descr="exp_rck_large.png">
            <a:extLst>
              <a:ext uri="{FF2B5EF4-FFF2-40B4-BE49-F238E27FC236}">
                <a16:creationId xmlns:a16="http://schemas.microsoft.com/office/drawing/2014/main" id="{F5F7A9A6-410A-4B26-8427-096CA6BC6E7D}"/>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746500" y="4433888"/>
            <a:ext cx="1735138"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8" descr="azure.png">
            <a:extLst>
              <a:ext uri="{FF2B5EF4-FFF2-40B4-BE49-F238E27FC236}">
                <a16:creationId xmlns:a16="http://schemas.microsoft.com/office/drawing/2014/main" id="{79964FB6-9D6B-42FB-848F-454EBB6F94DE}"/>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161088" y="4346575"/>
            <a:ext cx="1751012"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ight Arrow 1">
            <a:extLst>
              <a:ext uri="{FF2B5EF4-FFF2-40B4-BE49-F238E27FC236}">
                <a16:creationId xmlns:a16="http://schemas.microsoft.com/office/drawing/2014/main" id="{8CACB31D-D2AB-4666-9092-683C273675B0}"/>
              </a:ext>
            </a:extLst>
          </p:cNvPr>
          <p:cNvSpPr/>
          <p:nvPr/>
        </p:nvSpPr>
        <p:spPr>
          <a:xfrm>
            <a:off x="3162299" y="4841875"/>
            <a:ext cx="776656" cy="403225"/>
          </a:xfrm>
          <a:prstGeom prst="rightArrow">
            <a:avLst/>
          </a:prstGeom>
          <a:solidFill>
            <a:schemeClr val="accent3">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ight Arrow 2">
            <a:extLst>
              <a:ext uri="{FF2B5EF4-FFF2-40B4-BE49-F238E27FC236}">
                <a16:creationId xmlns:a16="http://schemas.microsoft.com/office/drawing/2014/main" id="{DB4C8FD2-1DBB-46EE-9827-2162EA2E1F9D}"/>
              </a:ext>
            </a:extLst>
          </p:cNvPr>
          <p:cNvSpPr/>
          <p:nvPr/>
        </p:nvSpPr>
        <p:spPr>
          <a:xfrm>
            <a:off x="5402263" y="4841875"/>
            <a:ext cx="758826" cy="403225"/>
          </a:xfrm>
          <a:prstGeom prst="rightArrow">
            <a:avLst/>
          </a:prstGeom>
          <a:solidFill>
            <a:schemeClr val="accent3">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8" name="Picture 4">
            <a:extLst>
              <a:ext uri="{FF2B5EF4-FFF2-40B4-BE49-F238E27FC236}">
                <a16:creationId xmlns:a16="http://schemas.microsoft.com/office/drawing/2014/main" id="{8DD32C36-E231-4091-B80D-AEB73E3229F7}"/>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8670925" y="4605338"/>
            <a:ext cx="1506538"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ight Arrow 5">
            <a:extLst>
              <a:ext uri="{FF2B5EF4-FFF2-40B4-BE49-F238E27FC236}">
                <a16:creationId xmlns:a16="http://schemas.microsoft.com/office/drawing/2014/main" id="{6646E331-49D0-4EDC-AB4C-C96AB7CEE676}"/>
              </a:ext>
            </a:extLst>
          </p:cNvPr>
          <p:cNvSpPr/>
          <p:nvPr/>
        </p:nvSpPr>
        <p:spPr>
          <a:xfrm>
            <a:off x="7912099" y="4841875"/>
            <a:ext cx="663577" cy="403225"/>
          </a:xfrm>
          <a:prstGeom prst="rightArrow">
            <a:avLst/>
          </a:prstGeom>
          <a:solidFill>
            <a:schemeClr val="accent3">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6333963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11" name="Content Placeholder 7">
            <a:extLst>
              <a:ext uri="{FF2B5EF4-FFF2-40B4-BE49-F238E27FC236}">
                <a16:creationId xmlns:a16="http://schemas.microsoft.com/office/drawing/2014/main" id="{119D6A35-54FD-4955-80F5-0AD94BF7AC02}"/>
              </a:ext>
            </a:extLst>
          </p:cNvPr>
          <p:cNvPicPr>
            <a:picLocks/>
          </p:cNvPicPr>
          <p:nvPr/>
        </p:nvPicPr>
        <p:blipFill rotWithShape="1">
          <a:blip r:embed="rId3"/>
          <a:srcRect/>
          <a:stretch/>
        </p:blipFill>
        <p:spPr>
          <a:xfrm>
            <a:off x="20" y="-200015"/>
            <a:ext cx="12191980" cy="6857990"/>
          </a:xfrm>
          <a:prstGeom prst="rect">
            <a:avLst/>
          </a:prstGeom>
        </p:spPr>
      </p:pic>
      <p:sp>
        <p:nvSpPr>
          <p:cNvPr id="24" name="Rectangle 23">
            <a:extLst>
              <a:ext uri="{FF2B5EF4-FFF2-40B4-BE49-F238E27FC236}">
                <a16:creationId xmlns:a16="http://schemas.microsoft.com/office/drawing/2014/main" id="{5FE860FF-6214-458C-B8B6-840D3D4BD8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6079A69E-2DBC-4FA4-8495-9B37C56A910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F80B1E9-A8C1-4802-BFFD-7FC81CD2112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86055A8-9B1D-489E-BA01-E12E60017784}"/>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altLang="en-US" sz="3400" dirty="0">
                <a:solidFill>
                  <a:schemeClr val="bg1"/>
                </a:solidFill>
                <a:latin typeface="Castellar" panose="020A0402060406010301" pitchFamily="18" charset="0"/>
              </a:rPr>
              <a:t>Cloudberry Explorer For Azure</a:t>
            </a:r>
            <a:endParaRPr lang="en-US" sz="3400" dirty="0">
              <a:solidFill>
                <a:schemeClr val="bg1"/>
              </a:solidFill>
              <a:latin typeface="Castellar" panose="020A0402060406010301" pitchFamily="18" charset="0"/>
            </a:endParaRPr>
          </a:p>
        </p:txBody>
      </p:sp>
    </p:spTree>
    <p:extLst>
      <p:ext uri="{BB962C8B-B14F-4D97-AF65-F5344CB8AC3E}">
        <p14:creationId xmlns:p14="http://schemas.microsoft.com/office/powerpoint/2010/main" val="1461346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7A1EB-2E68-49B9-B474-FF7A9123F59F}"/>
              </a:ext>
            </a:extLst>
          </p:cNvPr>
          <p:cNvSpPr>
            <a:spLocks noGrp="1"/>
          </p:cNvSpPr>
          <p:nvPr>
            <p:ph type="title"/>
          </p:nvPr>
        </p:nvSpPr>
        <p:spPr>
          <a:xfrm>
            <a:off x="838200" y="231960"/>
            <a:ext cx="10515600" cy="1197345"/>
          </a:xfrm>
        </p:spPr>
        <p:txBody>
          <a:bodyPr/>
          <a:lstStyle/>
          <a:p>
            <a:pPr algn="ctr"/>
            <a:r>
              <a:rPr lang="en-US" altLang="en-US" dirty="0">
                <a:solidFill>
                  <a:schemeClr val="bg1">
                    <a:lumMod val="95000"/>
                  </a:schemeClr>
                </a:solidFill>
                <a:latin typeface="Castellar" panose="020A0402060406010301" pitchFamily="18" charset="0"/>
              </a:rPr>
              <a:t>Queries Used</a:t>
            </a:r>
            <a:endParaRPr lang="en-US" dirty="0">
              <a:solidFill>
                <a:schemeClr val="bg1">
                  <a:lumMod val="95000"/>
                </a:schemeClr>
              </a:solidFill>
              <a:latin typeface="Castellar" panose="020A0402060406010301" pitchFamily="18" charset="0"/>
            </a:endParaRPr>
          </a:p>
        </p:txBody>
      </p:sp>
      <p:sp>
        <p:nvSpPr>
          <p:cNvPr id="3" name="Content Placeholder 2">
            <a:extLst>
              <a:ext uri="{FF2B5EF4-FFF2-40B4-BE49-F238E27FC236}">
                <a16:creationId xmlns:a16="http://schemas.microsoft.com/office/drawing/2014/main" id="{EE1D9058-46C3-41FE-9B85-B5D3D36D7F4F}"/>
              </a:ext>
            </a:extLst>
          </p:cNvPr>
          <p:cNvSpPr>
            <a:spLocks noGrp="1"/>
          </p:cNvSpPr>
          <p:nvPr>
            <p:ph idx="1"/>
          </p:nvPr>
        </p:nvSpPr>
        <p:spPr>
          <a:xfrm>
            <a:off x="346841" y="1313793"/>
            <a:ext cx="11508828" cy="5192110"/>
          </a:xfrm>
        </p:spPr>
        <p:txBody>
          <a:bodyPr>
            <a:normAutofit fontScale="62500" lnSpcReduction="20000"/>
          </a:bodyPr>
          <a:lstStyle/>
          <a:p>
            <a:pPr marL="0" indent="0" algn="just">
              <a:buNone/>
            </a:pPr>
            <a:r>
              <a:rPr lang="en-US" sz="2600" b="1" dirty="0">
                <a:solidFill>
                  <a:schemeClr val="bg1">
                    <a:lumMod val="95000"/>
                  </a:schemeClr>
                </a:solidFill>
                <a:latin typeface="Eras Medium ITC" panose="020B0602030504020804" pitchFamily="34" charset="0"/>
              </a:rPr>
              <a:t>DROP TABLE </a:t>
            </a:r>
            <a:r>
              <a:rPr lang="en-US" sz="2600" b="1" dirty="0" err="1">
                <a:solidFill>
                  <a:schemeClr val="bg1">
                    <a:lumMod val="95000"/>
                  </a:schemeClr>
                </a:solidFill>
                <a:latin typeface="Eras Medium ITC" panose="020B0602030504020804" pitchFamily="34" charset="0"/>
              </a:rPr>
              <a:t>firedept</a:t>
            </a:r>
            <a:r>
              <a:rPr lang="en-US" sz="2600" b="1" dirty="0">
                <a:solidFill>
                  <a:schemeClr val="bg1">
                    <a:lumMod val="95000"/>
                  </a:schemeClr>
                </a:solidFill>
                <a:latin typeface="Eras Medium ITC" panose="020B0602030504020804" pitchFamily="34" charset="0"/>
              </a:rPr>
              <a:t>;</a:t>
            </a:r>
          </a:p>
          <a:p>
            <a:pPr marL="0" indent="0" algn="just">
              <a:buNone/>
            </a:pPr>
            <a:r>
              <a:rPr lang="en-US" sz="2600" b="1" dirty="0">
                <a:solidFill>
                  <a:schemeClr val="bg1">
                    <a:lumMod val="95000"/>
                  </a:schemeClr>
                </a:solidFill>
                <a:latin typeface="Eras Medium ITC" panose="020B0602030504020804" pitchFamily="34" charset="0"/>
              </a:rPr>
              <a:t>CREATE EXTERNAL TABLE IF NOT EXISTS </a:t>
            </a:r>
          </a:p>
          <a:p>
            <a:pPr marL="0" indent="0" algn="just">
              <a:lnSpc>
                <a:spcPct val="120000"/>
              </a:lnSpc>
              <a:buNone/>
            </a:pPr>
            <a:r>
              <a:rPr lang="en-US" sz="2600" b="1" dirty="0" err="1">
                <a:solidFill>
                  <a:schemeClr val="bg1">
                    <a:lumMod val="95000"/>
                  </a:schemeClr>
                </a:solidFill>
                <a:latin typeface="Eras Medium ITC" panose="020B0602030504020804" pitchFamily="34" charset="0"/>
              </a:rPr>
              <a:t>firedept</a:t>
            </a:r>
            <a:r>
              <a:rPr lang="en-US" sz="2600" b="1" dirty="0">
                <a:solidFill>
                  <a:schemeClr val="bg1">
                    <a:lumMod val="95000"/>
                  </a:schemeClr>
                </a:solidFill>
                <a:latin typeface="Eras Medium ITC" panose="020B0602030504020804" pitchFamily="34" charset="0"/>
              </a:rPr>
              <a:t>(</a:t>
            </a:r>
            <a:r>
              <a:rPr lang="en-US" sz="2600" b="1" dirty="0" err="1">
                <a:solidFill>
                  <a:schemeClr val="bg1">
                    <a:lumMod val="95000"/>
                  </a:schemeClr>
                </a:solidFill>
                <a:latin typeface="Eras Medium ITC" panose="020B0602030504020804" pitchFamily="34" charset="0"/>
              </a:rPr>
              <a:t>Call_Number</a:t>
            </a:r>
            <a:r>
              <a:rPr lang="en-US" sz="2600" b="1" dirty="0">
                <a:solidFill>
                  <a:schemeClr val="bg1">
                    <a:lumMod val="95000"/>
                  </a:schemeClr>
                </a:solidFill>
                <a:latin typeface="Eras Medium ITC" panose="020B0602030504020804" pitchFamily="34" charset="0"/>
              </a:rPr>
              <a:t> </a:t>
            </a:r>
            <a:r>
              <a:rPr lang="en-US" sz="2600" b="1" dirty="0" err="1">
                <a:solidFill>
                  <a:schemeClr val="bg1">
                    <a:lumMod val="95000"/>
                  </a:schemeClr>
                </a:solidFill>
                <a:latin typeface="Eras Medium ITC" panose="020B0602030504020804" pitchFamily="34" charset="0"/>
              </a:rPr>
              <a:t>BIGINT,Incident_Number</a:t>
            </a:r>
            <a:r>
              <a:rPr lang="en-US" sz="2600" b="1" dirty="0">
                <a:solidFill>
                  <a:schemeClr val="bg1">
                    <a:lumMod val="95000"/>
                  </a:schemeClr>
                </a:solidFill>
                <a:latin typeface="Eras Medium ITC" panose="020B0602030504020804" pitchFamily="34" charset="0"/>
              </a:rPr>
              <a:t> </a:t>
            </a:r>
            <a:r>
              <a:rPr lang="en-US" sz="2600" b="1" dirty="0" err="1">
                <a:solidFill>
                  <a:schemeClr val="bg1">
                    <a:lumMod val="95000"/>
                  </a:schemeClr>
                </a:solidFill>
                <a:latin typeface="Eras Medium ITC" panose="020B0602030504020804" pitchFamily="34" charset="0"/>
              </a:rPr>
              <a:t>INT,Call_Type</a:t>
            </a:r>
            <a:r>
              <a:rPr lang="en-US" sz="2600" b="1" dirty="0">
                <a:solidFill>
                  <a:schemeClr val="bg1">
                    <a:lumMod val="95000"/>
                  </a:schemeClr>
                </a:solidFill>
                <a:latin typeface="Eras Medium ITC" panose="020B0602030504020804" pitchFamily="34" charset="0"/>
              </a:rPr>
              <a:t> STRING,Call_Date </a:t>
            </a:r>
            <a:r>
              <a:rPr lang="en-US" sz="2600" b="1" dirty="0" err="1">
                <a:solidFill>
                  <a:schemeClr val="bg1">
                    <a:lumMod val="95000"/>
                  </a:schemeClr>
                </a:solidFill>
                <a:latin typeface="Eras Medium ITC" panose="020B0602030504020804" pitchFamily="34" charset="0"/>
              </a:rPr>
              <a:t>DATE,Day</a:t>
            </a:r>
            <a:r>
              <a:rPr lang="en-US" sz="2600" b="1" dirty="0">
                <a:solidFill>
                  <a:schemeClr val="bg1">
                    <a:lumMod val="95000"/>
                  </a:schemeClr>
                </a:solidFill>
                <a:latin typeface="Eras Medium ITC" panose="020B0602030504020804" pitchFamily="34" charset="0"/>
              </a:rPr>
              <a:t> </a:t>
            </a:r>
            <a:r>
              <a:rPr lang="en-US" sz="2600" b="1" dirty="0" err="1">
                <a:solidFill>
                  <a:schemeClr val="bg1">
                    <a:lumMod val="95000"/>
                  </a:schemeClr>
                </a:solidFill>
                <a:latin typeface="Eras Medium ITC" panose="020B0602030504020804" pitchFamily="34" charset="0"/>
              </a:rPr>
              <a:t>INT,Month</a:t>
            </a:r>
            <a:r>
              <a:rPr lang="en-US" sz="2600" b="1" dirty="0">
                <a:solidFill>
                  <a:schemeClr val="bg1">
                    <a:lumMod val="95000"/>
                  </a:schemeClr>
                </a:solidFill>
                <a:latin typeface="Eras Medium ITC" panose="020B0602030504020804" pitchFamily="34" charset="0"/>
              </a:rPr>
              <a:t> </a:t>
            </a:r>
            <a:r>
              <a:rPr lang="en-US" sz="2600" b="1" dirty="0" err="1">
                <a:solidFill>
                  <a:schemeClr val="bg1">
                    <a:lumMod val="95000"/>
                  </a:schemeClr>
                </a:solidFill>
                <a:latin typeface="Eras Medium ITC" panose="020B0602030504020804" pitchFamily="34" charset="0"/>
              </a:rPr>
              <a:t>INT,Year</a:t>
            </a:r>
            <a:r>
              <a:rPr lang="en-US" sz="2600" b="1" dirty="0">
                <a:solidFill>
                  <a:schemeClr val="bg1">
                    <a:lumMod val="95000"/>
                  </a:schemeClr>
                </a:solidFill>
                <a:latin typeface="Eras Medium ITC" panose="020B0602030504020804" pitchFamily="34" charset="0"/>
              </a:rPr>
              <a:t> </a:t>
            </a:r>
            <a:r>
              <a:rPr lang="en-US" sz="2600" b="1" dirty="0" err="1">
                <a:solidFill>
                  <a:schemeClr val="bg1">
                    <a:lumMod val="95000"/>
                  </a:schemeClr>
                </a:solidFill>
                <a:latin typeface="Eras Medium ITC" panose="020B0602030504020804" pitchFamily="34" charset="0"/>
              </a:rPr>
              <a:t>INT,Call_Final_Disposition</a:t>
            </a:r>
            <a:r>
              <a:rPr lang="en-US" sz="2600" b="1" dirty="0">
                <a:solidFill>
                  <a:schemeClr val="bg1">
                    <a:lumMod val="95000"/>
                  </a:schemeClr>
                </a:solidFill>
                <a:latin typeface="Eras Medium ITC" panose="020B0602030504020804" pitchFamily="34" charset="0"/>
              </a:rPr>
              <a:t> </a:t>
            </a:r>
            <a:r>
              <a:rPr lang="en-US" sz="2600" b="1" dirty="0" err="1">
                <a:solidFill>
                  <a:schemeClr val="bg1">
                    <a:lumMod val="95000"/>
                  </a:schemeClr>
                </a:solidFill>
                <a:latin typeface="Eras Medium ITC" panose="020B0602030504020804" pitchFamily="34" charset="0"/>
              </a:rPr>
              <a:t>STRING,Address</a:t>
            </a:r>
            <a:r>
              <a:rPr lang="en-US" sz="2600" b="1" dirty="0">
                <a:solidFill>
                  <a:schemeClr val="bg1">
                    <a:lumMod val="95000"/>
                  </a:schemeClr>
                </a:solidFill>
                <a:latin typeface="Eras Medium ITC" panose="020B0602030504020804" pitchFamily="34" charset="0"/>
              </a:rPr>
              <a:t> </a:t>
            </a:r>
            <a:r>
              <a:rPr lang="en-US" sz="2600" b="1" dirty="0" err="1">
                <a:solidFill>
                  <a:schemeClr val="bg1">
                    <a:lumMod val="95000"/>
                  </a:schemeClr>
                </a:solidFill>
                <a:latin typeface="Eras Medium ITC" panose="020B0602030504020804" pitchFamily="34" charset="0"/>
              </a:rPr>
              <a:t>STRING,Zipcode</a:t>
            </a:r>
            <a:r>
              <a:rPr lang="en-US" sz="2600" b="1" dirty="0">
                <a:solidFill>
                  <a:schemeClr val="bg1">
                    <a:lumMod val="95000"/>
                  </a:schemeClr>
                </a:solidFill>
                <a:latin typeface="Eras Medium ITC" panose="020B0602030504020804" pitchFamily="34" charset="0"/>
              </a:rPr>
              <a:t> </a:t>
            </a:r>
            <a:r>
              <a:rPr lang="en-US" sz="2600" b="1" dirty="0" err="1">
                <a:solidFill>
                  <a:schemeClr val="bg1">
                    <a:lumMod val="95000"/>
                  </a:schemeClr>
                </a:solidFill>
                <a:latin typeface="Eras Medium ITC" panose="020B0602030504020804" pitchFamily="34" charset="0"/>
              </a:rPr>
              <a:t>BIGINT,Box</a:t>
            </a:r>
            <a:r>
              <a:rPr lang="en-US" sz="2600" b="1" dirty="0">
                <a:solidFill>
                  <a:schemeClr val="bg1">
                    <a:lumMod val="95000"/>
                  </a:schemeClr>
                </a:solidFill>
                <a:latin typeface="Eras Medium ITC" panose="020B0602030504020804" pitchFamily="34" charset="0"/>
              </a:rPr>
              <a:t> INT,Priority </a:t>
            </a:r>
            <a:r>
              <a:rPr lang="en-US" sz="2600" b="1" dirty="0" err="1">
                <a:solidFill>
                  <a:schemeClr val="bg1">
                    <a:lumMod val="95000"/>
                  </a:schemeClr>
                </a:solidFill>
                <a:latin typeface="Eras Medium ITC" panose="020B0602030504020804" pitchFamily="34" charset="0"/>
              </a:rPr>
              <a:t>INT,ALS_Unit</a:t>
            </a:r>
            <a:r>
              <a:rPr lang="en-US" sz="2600" b="1" dirty="0">
                <a:solidFill>
                  <a:schemeClr val="bg1">
                    <a:lumMod val="95000"/>
                  </a:schemeClr>
                </a:solidFill>
                <a:latin typeface="Eras Medium ITC" panose="020B0602030504020804" pitchFamily="34" charset="0"/>
              </a:rPr>
              <a:t> </a:t>
            </a:r>
            <a:r>
              <a:rPr lang="en-US" sz="2600" b="1" dirty="0" err="1">
                <a:solidFill>
                  <a:schemeClr val="bg1">
                    <a:lumMod val="95000"/>
                  </a:schemeClr>
                </a:solidFill>
                <a:latin typeface="Eras Medium ITC" panose="020B0602030504020804" pitchFamily="34" charset="0"/>
              </a:rPr>
              <a:t>STRING,Number_of_Alarms</a:t>
            </a:r>
            <a:r>
              <a:rPr lang="en-US" sz="2600" b="1" dirty="0">
                <a:solidFill>
                  <a:schemeClr val="bg1">
                    <a:lumMod val="95000"/>
                  </a:schemeClr>
                </a:solidFill>
                <a:latin typeface="Eras Medium ITC" panose="020B0602030504020804" pitchFamily="34" charset="0"/>
              </a:rPr>
              <a:t> </a:t>
            </a:r>
            <a:r>
              <a:rPr lang="en-US" sz="2600" b="1" dirty="0" err="1">
                <a:solidFill>
                  <a:schemeClr val="bg1">
                    <a:lumMod val="95000"/>
                  </a:schemeClr>
                </a:solidFill>
                <a:latin typeface="Eras Medium ITC" panose="020B0602030504020804" pitchFamily="34" charset="0"/>
              </a:rPr>
              <a:t>INT,Unit_Type</a:t>
            </a:r>
            <a:r>
              <a:rPr lang="en-US" sz="2600" b="1" dirty="0">
                <a:solidFill>
                  <a:schemeClr val="bg1">
                    <a:lumMod val="95000"/>
                  </a:schemeClr>
                </a:solidFill>
                <a:latin typeface="Eras Medium ITC" panose="020B0602030504020804" pitchFamily="34" charset="0"/>
              </a:rPr>
              <a:t> </a:t>
            </a:r>
            <a:r>
              <a:rPr lang="en-US" sz="2600" b="1" dirty="0" err="1">
                <a:solidFill>
                  <a:schemeClr val="bg1">
                    <a:lumMod val="95000"/>
                  </a:schemeClr>
                </a:solidFill>
                <a:latin typeface="Eras Medium ITC" panose="020B0602030504020804" pitchFamily="34" charset="0"/>
              </a:rPr>
              <a:t>STRING,Neighborhood</a:t>
            </a:r>
            <a:r>
              <a:rPr lang="en-US" sz="2600" b="1" dirty="0">
                <a:solidFill>
                  <a:schemeClr val="bg1">
                    <a:lumMod val="95000"/>
                  </a:schemeClr>
                </a:solidFill>
                <a:latin typeface="Eras Medium ITC" panose="020B0602030504020804" pitchFamily="34" charset="0"/>
              </a:rPr>
              <a:t> </a:t>
            </a:r>
            <a:r>
              <a:rPr lang="en-US" sz="2600" b="1" dirty="0" err="1">
                <a:solidFill>
                  <a:schemeClr val="bg1">
                    <a:lumMod val="95000"/>
                  </a:schemeClr>
                </a:solidFill>
                <a:latin typeface="Eras Medium ITC" panose="020B0602030504020804" pitchFamily="34" charset="0"/>
              </a:rPr>
              <a:t>STRING,Lattitude</a:t>
            </a:r>
            <a:r>
              <a:rPr lang="en-US" sz="2600" b="1" dirty="0">
                <a:solidFill>
                  <a:schemeClr val="bg1">
                    <a:lumMod val="95000"/>
                  </a:schemeClr>
                </a:solidFill>
                <a:latin typeface="Eras Medium ITC" panose="020B0602030504020804" pitchFamily="34" charset="0"/>
              </a:rPr>
              <a:t> </a:t>
            </a:r>
            <a:r>
              <a:rPr lang="en-US" sz="2600" b="1" dirty="0" err="1">
                <a:solidFill>
                  <a:schemeClr val="bg1">
                    <a:lumMod val="95000"/>
                  </a:schemeClr>
                </a:solidFill>
                <a:latin typeface="Eras Medium ITC" panose="020B0602030504020804" pitchFamily="34" charset="0"/>
              </a:rPr>
              <a:t>DOUBLE,Longitude</a:t>
            </a:r>
            <a:r>
              <a:rPr lang="en-US" sz="2600" b="1" dirty="0">
                <a:solidFill>
                  <a:schemeClr val="bg1">
                    <a:lumMod val="95000"/>
                  </a:schemeClr>
                </a:solidFill>
                <a:latin typeface="Eras Medium ITC" panose="020B0602030504020804" pitchFamily="34" charset="0"/>
              </a:rPr>
              <a:t> DOUBLE) </a:t>
            </a:r>
          </a:p>
          <a:p>
            <a:pPr marL="0" indent="0" algn="just">
              <a:buNone/>
            </a:pPr>
            <a:r>
              <a:rPr lang="en-US" sz="2600" b="1" dirty="0">
                <a:solidFill>
                  <a:schemeClr val="bg1">
                    <a:lumMod val="95000"/>
                  </a:schemeClr>
                </a:solidFill>
                <a:latin typeface="Eras Medium ITC" panose="020B0602030504020804" pitchFamily="34" charset="0"/>
              </a:rPr>
              <a:t>ROW FORMAT DELIMITED FIELDS TERMINATED BY '|' </a:t>
            </a:r>
          </a:p>
          <a:p>
            <a:pPr marL="0" indent="0" algn="just">
              <a:buNone/>
            </a:pPr>
            <a:r>
              <a:rPr lang="en-US" sz="2600" b="1" dirty="0" err="1">
                <a:solidFill>
                  <a:schemeClr val="bg1">
                    <a:lumMod val="95000"/>
                  </a:schemeClr>
                </a:solidFill>
                <a:latin typeface="Eras Medium ITC" panose="020B0602030504020804" pitchFamily="34" charset="0"/>
              </a:rPr>
              <a:t>tblproperties</a:t>
            </a:r>
            <a:r>
              <a:rPr lang="en-US" sz="2600" b="1" dirty="0">
                <a:solidFill>
                  <a:schemeClr val="bg1">
                    <a:lumMod val="95000"/>
                  </a:schemeClr>
                </a:solidFill>
                <a:latin typeface="Eras Medium ITC" panose="020B0602030504020804" pitchFamily="34" charset="0"/>
              </a:rPr>
              <a:t> ("</a:t>
            </a:r>
            <a:r>
              <a:rPr lang="en-US" sz="2600" b="1" dirty="0" err="1">
                <a:solidFill>
                  <a:schemeClr val="bg1">
                    <a:lumMod val="95000"/>
                  </a:schemeClr>
                </a:solidFill>
                <a:latin typeface="Eras Medium ITC" panose="020B0602030504020804" pitchFamily="34" charset="0"/>
              </a:rPr>
              <a:t>skip.header.line.count</a:t>
            </a:r>
            <a:r>
              <a:rPr lang="en-US" sz="2600" b="1" dirty="0">
                <a:solidFill>
                  <a:schemeClr val="bg1">
                    <a:lumMod val="95000"/>
                  </a:schemeClr>
                </a:solidFill>
                <a:latin typeface="Eras Medium ITC" panose="020B0602030504020804" pitchFamily="34" charset="0"/>
              </a:rPr>
              <a:t>"="1");</a:t>
            </a:r>
          </a:p>
          <a:p>
            <a:pPr marL="0" indent="0" algn="just">
              <a:buNone/>
            </a:pPr>
            <a:endParaRPr lang="en-US" sz="2600" b="1" dirty="0">
              <a:solidFill>
                <a:schemeClr val="bg1">
                  <a:lumMod val="95000"/>
                </a:schemeClr>
              </a:solidFill>
              <a:latin typeface="Eras Medium ITC" panose="020B0602030504020804" pitchFamily="34" charset="0"/>
            </a:endParaRPr>
          </a:p>
          <a:p>
            <a:pPr marL="0" indent="0" algn="just">
              <a:buNone/>
            </a:pPr>
            <a:r>
              <a:rPr lang="en-US" sz="2600" b="1" dirty="0">
                <a:solidFill>
                  <a:schemeClr val="bg1">
                    <a:lumMod val="95000"/>
                  </a:schemeClr>
                </a:solidFill>
                <a:latin typeface="Eras Medium ITC" panose="020B0602030504020804" pitchFamily="34" charset="0"/>
              </a:rPr>
              <a:t>LOAD DATA INPATH '/user/shannu94/</a:t>
            </a:r>
            <a:r>
              <a:rPr lang="en-US" sz="2600" b="1" dirty="0" err="1">
                <a:solidFill>
                  <a:schemeClr val="bg1">
                    <a:lumMod val="95000"/>
                  </a:schemeClr>
                </a:solidFill>
                <a:latin typeface="Eras Medium ITC" panose="020B0602030504020804" pitchFamily="34" charset="0"/>
              </a:rPr>
              <a:t>firedept</a:t>
            </a:r>
            <a:r>
              <a:rPr lang="en-US" sz="2600" b="1" dirty="0">
                <a:solidFill>
                  <a:schemeClr val="bg1">
                    <a:lumMod val="95000"/>
                  </a:schemeClr>
                </a:solidFill>
                <a:latin typeface="Eras Medium ITC" panose="020B0602030504020804" pitchFamily="34" charset="0"/>
              </a:rPr>
              <a:t>/firedept.csv' </a:t>
            </a:r>
          </a:p>
          <a:p>
            <a:pPr marL="0" indent="0" algn="just">
              <a:buNone/>
            </a:pPr>
            <a:r>
              <a:rPr lang="en-US" sz="2600" b="1" dirty="0">
                <a:solidFill>
                  <a:schemeClr val="bg1">
                    <a:lumMod val="95000"/>
                  </a:schemeClr>
                </a:solidFill>
                <a:latin typeface="Eras Medium ITC" panose="020B0602030504020804" pitchFamily="34" charset="0"/>
              </a:rPr>
              <a:t>OVERWRITE INTO TABLE </a:t>
            </a:r>
            <a:r>
              <a:rPr lang="en-US" sz="2600" b="1" dirty="0" err="1">
                <a:solidFill>
                  <a:schemeClr val="bg1">
                    <a:lumMod val="95000"/>
                  </a:schemeClr>
                </a:solidFill>
                <a:latin typeface="Eras Medium ITC" panose="020B0602030504020804" pitchFamily="34" charset="0"/>
              </a:rPr>
              <a:t>firedept</a:t>
            </a:r>
            <a:r>
              <a:rPr lang="en-US" sz="2600" b="1" dirty="0">
                <a:solidFill>
                  <a:schemeClr val="bg1">
                    <a:lumMod val="95000"/>
                  </a:schemeClr>
                </a:solidFill>
                <a:latin typeface="Eras Medium ITC" panose="020B0602030504020804" pitchFamily="34" charset="0"/>
              </a:rPr>
              <a:t>;</a:t>
            </a:r>
          </a:p>
          <a:p>
            <a:pPr marL="0" indent="0" algn="just">
              <a:buNone/>
            </a:pPr>
            <a:endParaRPr lang="en-US" sz="1900" b="1" dirty="0">
              <a:solidFill>
                <a:schemeClr val="bg1">
                  <a:lumMod val="95000"/>
                </a:schemeClr>
              </a:solidFill>
              <a:latin typeface="Eras Medium ITC" panose="020B0602030504020804" pitchFamily="34" charset="0"/>
            </a:endParaRPr>
          </a:p>
          <a:p>
            <a:pPr marL="0" indent="0" algn="just">
              <a:buNone/>
            </a:pPr>
            <a:r>
              <a:rPr lang="en-US" sz="2600" b="1" dirty="0">
                <a:solidFill>
                  <a:schemeClr val="bg1">
                    <a:lumMod val="95000"/>
                  </a:schemeClr>
                </a:solidFill>
                <a:latin typeface="Eras Medium ITC" panose="020B0602030504020804" pitchFamily="34" charset="0"/>
              </a:rPr>
              <a:t>CREATE TABLE qn2</a:t>
            </a:r>
          </a:p>
          <a:p>
            <a:pPr marL="0" indent="0" algn="just">
              <a:buNone/>
            </a:pPr>
            <a:r>
              <a:rPr lang="en-US" sz="2600" b="1" dirty="0">
                <a:solidFill>
                  <a:schemeClr val="bg1">
                    <a:lumMod val="95000"/>
                  </a:schemeClr>
                </a:solidFill>
                <a:latin typeface="Eras Medium ITC" panose="020B0602030504020804" pitchFamily="34" charset="0"/>
              </a:rPr>
              <a:t>ROW FORMAT DELIMITED FIELDS TERMINATED BY '|'</a:t>
            </a:r>
          </a:p>
          <a:p>
            <a:pPr marL="0" indent="0" algn="just">
              <a:buNone/>
            </a:pPr>
            <a:r>
              <a:rPr lang="en-US" sz="2600" b="1" dirty="0">
                <a:solidFill>
                  <a:schemeClr val="bg1">
                    <a:lumMod val="95000"/>
                  </a:schemeClr>
                </a:solidFill>
                <a:latin typeface="Eras Medium ITC" panose="020B0602030504020804" pitchFamily="34" charset="0"/>
              </a:rPr>
              <a:t>STORED AS TEXTFILE LOCATION './Output1/'</a:t>
            </a:r>
          </a:p>
          <a:p>
            <a:pPr marL="0" indent="0" algn="just">
              <a:buNone/>
            </a:pPr>
            <a:r>
              <a:rPr lang="en-US" sz="2600" b="1" dirty="0">
                <a:solidFill>
                  <a:schemeClr val="bg1">
                    <a:lumMod val="95000"/>
                  </a:schemeClr>
                </a:solidFill>
                <a:latin typeface="Eras Medium ITC" panose="020B0602030504020804" pitchFamily="34" charset="0"/>
              </a:rPr>
              <a:t>AS</a:t>
            </a:r>
          </a:p>
          <a:p>
            <a:pPr marL="0" indent="0" algn="just">
              <a:buNone/>
            </a:pPr>
            <a:r>
              <a:rPr lang="en-US" sz="2600" b="1" dirty="0">
                <a:solidFill>
                  <a:schemeClr val="bg1">
                    <a:lumMod val="95000"/>
                  </a:schemeClr>
                </a:solidFill>
                <a:latin typeface="Eras Medium ITC" panose="020B0602030504020804" pitchFamily="34" charset="0"/>
              </a:rPr>
              <a:t>SELECT count(</a:t>
            </a:r>
            <a:r>
              <a:rPr lang="en-US" sz="2600" b="1" dirty="0" err="1">
                <a:solidFill>
                  <a:schemeClr val="bg1">
                    <a:lumMod val="95000"/>
                  </a:schemeClr>
                </a:solidFill>
                <a:latin typeface="Eras Medium ITC" panose="020B0602030504020804" pitchFamily="34" charset="0"/>
              </a:rPr>
              <a:t>Incident_Number</a:t>
            </a:r>
            <a:r>
              <a:rPr lang="en-US" sz="2600" b="1" dirty="0">
                <a:solidFill>
                  <a:schemeClr val="bg1">
                    <a:lumMod val="95000"/>
                  </a:schemeClr>
                </a:solidFill>
                <a:latin typeface="Eras Medium ITC" panose="020B0602030504020804" pitchFamily="34" charset="0"/>
              </a:rPr>
              <a:t>),</a:t>
            </a:r>
            <a:r>
              <a:rPr lang="en-US" sz="2600" b="1" dirty="0" err="1">
                <a:solidFill>
                  <a:schemeClr val="bg1">
                    <a:lumMod val="95000"/>
                  </a:schemeClr>
                </a:solidFill>
                <a:latin typeface="Eras Medium ITC" panose="020B0602030504020804" pitchFamily="34" charset="0"/>
              </a:rPr>
              <a:t>Zipcode</a:t>
            </a:r>
            <a:r>
              <a:rPr lang="en-US" sz="2600" b="1" dirty="0">
                <a:solidFill>
                  <a:schemeClr val="bg1">
                    <a:lumMod val="95000"/>
                  </a:schemeClr>
                </a:solidFill>
                <a:latin typeface="Eras Medium ITC" panose="020B0602030504020804" pitchFamily="34" charset="0"/>
              </a:rPr>
              <a:t> FROM </a:t>
            </a:r>
            <a:r>
              <a:rPr lang="en-US" sz="2600" b="1" dirty="0" err="1">
                <a:solidFill>
                  <a:schemeClr val="bg1">
                    <a:lumMod val="95000"/>
                  </a:schemeClr>
                </a:solidFill>
                <a:latin typeface="Eras Medium ITC" panose="020B0602030504020804" pitchFamily="34" charset="0"/>
              </a:rPr>
              <a:t>firedept</a:t>
            </a:r>
            <a:r>
              <a:rPr lang="en-US" sz="2600" b="1" dirty="0">
                <a:solidFill>
                  <a:schemeClr val="bg1">
                    <a:lumMod val="95000"/>
                  </a:schemeClr>
                </a:solidFill>
                <a:latin typeface="Eras Medium ITC" panose="020B0602030504020804" pitchFamily="34" charset="0"/>
              </a:rPr>
              <a:t> WHERE </a:t>
            </a:r>
            <a:r>
              <a:rPr lang="en-US" sz="2600" b="1" dirty="0" err="1">
                <a:solidFill>
                  <a:schemeClr val="bg1">
                    <a:lumMod val="95000"/>
                  </a:schemeClr>
                </a:solidFill>
                <a:latin typeface="Eras Medium ITC" panose="020B0602030504020804" pitchFamily="34" charset="0"/>
              </a:rPr>
              <a:t>Incident_Number</a:t>
            </a:r>
            <a:r>
              <a:rPr lang="en-US" sz="2600" b="1" dirty="0">
                <a:solidFill>
                  <a:schemeClr val="bg1">
                    <a:lumMod val="95000"/>
                  </a:schemeClr>
                </a:solidFill>
                <a:latin typeface="Eras Medium ITC" panose="020B0602030504020804" pitchFamily="34" charset="0"/>
              </a:rPr>
              <a:t> IS NOT NULL group by </a:t>
            </a:r>
            <a:r>
              <a:rPr lang="en-US" sz="2600" b="1" dirty="0" err="1">
                <a:solidFill>
                  <a:schemeClr val="bg1">
                    <a:lumMod val="95000"/>
                  </a:schemeClr>
                </a:solidFill>
                <a:latin typeface="Eras Medium ITC" panose="020B0602030504020804" pitchFamily="34" charset="0"/>
              </a:rPr>
              <a:t>Zipcode</a:t>
            </a:r>
            <a:r>
              <a:rPr lang="en-US" sz="2600" b="1" dirty="0">
                <a:solidFill>
                  <a:schemeClr val="bg1">
                    <a:lumMod val="95000"/>
                  </a:schemeClr>
                </a:solidFill>
                <a:latin typeface="Eras Medium ITC" panose="020B0602030504020804" pitchFamily="34" charset="0"/>
              </a:rPr>
              <a:t>;</a:t>
            </a:r>
          </a:p>
          <a:p>
            <a:pPr marL="0" indent="0" algn="just">
              <a:buNone/>
            </a:pPr>
            <a:r>
              <a:rPr lang="en-US" sz="2600" b="1" dirty="0">
                <a:solidFill>
                  <a:schemeClr val="bg1">
                    <a:lumMod val="95000"/>
                  </a:schemeClr>
                </a:solidFill>
                <a:latin typeface="Eras Medium ITC" panose="020B0602030504020804" pitchFamily="34" charset="0"/>
              </a:rPr>
              <a:t>SELECT * FROM qn2;</a:t>
            </a:r>
          </a:p>
        </p:txBody>
      </p:sp>
    </p:spTree>
    <p:extLst>
      <p:ext uri="{BB962C8B-B14F-4D97-AF65-F5344CB8AC3E}">
        <p14:creationId xmlns:p14="http://schemas.microsoft.com/office/powerpoint/2010/main" val="40724717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TotalTime>
  <Words>979</Words>
  <Application>Microsoft Office PowerPoint</Application>
  <PresentationFormat>Widescreen</PresentationFormat>
  <Paragraphs>119</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Book Antiqua</vt:lpstr>
      <vt:lpstr>Calibri</vt:lpstr>
      <vt:lpstr>Calibri Light</vt:lpstr>
      <vt:lpstr>Castellar</vt:lpstr>
      <vt:lpstr>Eras Medium ITC</vt:lpstr>
      <vt:lpstr>Times New Roman</vt:lpstr>
      <vt:lpstr>Wingdings</vt:lpstr>
      <vt:lpstr>Office Theme</vt:lpstr>
      <vt:lpstr> CALL LOG ANALYSIS IN SAN FRANCISCO</vt:lpstr>
      <vt:lpstr>Contents</vt:lpstr>
      <vt:lpstr>Introduction</vt:lpstr>
      <vt:lpstr>Project Scope</vt:lpstr>
      <vt:lpstr>Data Set</vt:lpstr>
      <vt:lpstr>Hardware Specification</vt:lpstr>
      <vt:lpstr>Work Flow</vt:lpstr>
      <vt:lpstr>Cloudberry Explorer For Azure</vt:lpstr>
      <vt:lpstr>Queries Used</vt:lpstr>
      <vt:lpstr>Queries Executed </vt:lpstr>
      <vt:lpstr>Calls received by the fire department on a specific date</vt:lpstr>
      <vt:lpstr>Number of incidents that happened in a particular zip code </vt:lpstr>
      <vt:lpstr>The trend of each incident over the years</vt:lpstr>
      <vt:lpstr>Number of high priority and low priority calls received per day</vt:lpstr>
      <vt:lpstr>Intensity of each incident over the geospatial locations in San Francisco </vt:lpstr>
      <vt:lpstr>Number of unit types dispatched for each incident during the year 2000 to 2004 </vt:lpstr>
      <vt:lpstr>The top 10 incidents that happened over the years</vt:lpstr>
      <vt:lpstr>    Summary</vt:lpstr>
      <vt:lpstr>LIMITATIONS</vt:lpstr>
      <vt:lpstr>Github https://github.com/ShanmathiA/5200Project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 Karthik</dc:creator>
  <cp:lastModifiedBy>Shanmathi Arulmurugan</cp:lastModifiedBy>
  <cp:revision>65</cp:revision>
  <dcterms:created xsi:type="dcterms:W3CDTF">2017-11-28T00:26:41Z</dcterms:created>
  <dcterms:modified xsi:type="dcterms:W3CDTF">2017-11-28T18:06:25Z</dcterms:modified>
</cp:coreProperties>
</file>