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79" r:id="rId4"/>
    <p:sldId id="280" r:id="rId5"/>
    <p:sldId id="299" r:id="rId6"/>
    <p:sldId id="261" r:id="rId7"/>
    <p:sldId id="322" r:id="rId8"/>
    <p:sldId id="262" r:id="rId9"/>
    <p:sldId id="287" r:id="rId10"/>
    <p:sldId id="331" r:id="rId11"/>
    <p:sldId id="297" r:id="rId12"/>
    <p:sldId id="332" r:id="rId13"/>
    <p:sldId id="325" r:id="rId14"/>
    <p:sldId id="326" r:id="rId15"/>
    <p:sldId id="327" r:id="rId16"/>
    <p:sldId id="328" r:id="rId17"/>
    <p:sldId id="333" r:id="rId18"/>
    <p:sldId id="288" r:id="rId19"/>
    <p:sldId id="334" r:id="rId20"/>
    <p:sldId id="286" r:id="rId21"/>
    <p:sldId id="324" r:id="rId22"/>
    <p:sldId id="313" r:id="rId23"/>
    <p:sldId id="317" r:id="rId24"/>
    <p:sldId id="318" r:id="rId25"/>
    <p:sldId id="320" r:id="rId26"/>
    <p:sldId id="336" r:id="rId27"/>
    <p:sldId id="321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33CC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1" autoAdjust="0"/>
    <p:restoredTop sz="94695" autoAdjust="0"/>
  </p:normalViewPr>
  <p:slideViewPr>
    <p:cSldViewPr snapToObjects="1">
      <p:cViewPr varScale="1">
        <p:scale>
          <a:sx n="87" d="100"/>
          <a:sy n="87" d="100"/>
        </p:scale>
        <p:origin x="148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67A11-02ED-474E-900D-56160A500B52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0C94-88D2-422A-A71D-5F51D17D6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754A4-BBA3-468F-B370-E86058173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solver for the three-dimensional Euler equations used in fluid dynamics.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try implement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three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architecture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calculate their run time in these architecture that showing that CFD is more suitable in Heterogeneous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reflect that the performance in GPU is better than FPGA.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0C94-88D2-422A-A71D-5F51D17D6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6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0C94-88D2-422A-A71D-5F51D17D6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457200" y="3276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Name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Utopia"/>
                <a:cs typeface="Utopia"/>
              </a:rPr>
              <a:t>University of North Carolina at Charlotte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1752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Utopia"/>
                <a:cs typeface="Utopia"/>
              </a:rPr>
              <a:t>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_BKGrou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61025" y="5650934"/>
            <a:ext cx="3025775" cy="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9575-3230-174B-88F1-8EF77BCF9293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2BD2-2DB2-7C44-9629-1DCBF4FE4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29208"/>
            <a:ext cx="5562600" cy="1380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3622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703C"/>
                </a:solidFill>
              </a:rPr>
              <a:t>Implementation and Performance Analysis of OpenCL Programming Model on GPU and FPGA</a:t>
            </a:r>
            <a:endParaRPr lang="en-US" sz="3200" b="1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964592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703C"/>
                </a:solidFill>
              </a:rPr>
              <a:t>Md </a:t>
            </a:r>
            <a:r>
              <a:rPr lang="en-IN" sz="2000" dirty="0" err="1">
                <a:solidFill>
                  <a:srgbClr val="00703C"/>
                </a:solidFill>
              </a:rPr>
              <a:t>Maruf</a:t>
            </a:r>
            <a:r>
              <a:rPr lang="en-IN" sz="2000" dirty="0">
                <a:solidFill>
                  <a:srgbClr val="00703C"/>
                </a:solidFill>
              </a:rPr>
              <a:t> Hossain - 801036549 </a:t>
            </a:r>
          </a:p>
          <a:p>
            <a:pPr algn="ctr"/>
            <a:r>
              <a:rPr lang="en-IN" sz="2000" dirty="0">
                <a:solidFill>
                  <a:srgbClr val="00703C"/>
                </a:solidFill>
              </a:rPr>
              <a:t>Sowmya Suresh </a:t>
            </a:r>
            <a:r>
              <a:rPr lang="en-IN" sz="2000" dirty="0" err="1">
                <a:solidFill>
                  <a:srgbClr val="00703C"/>
                </a:solidFill>
              </a:rPr>
              <a:t>Chander</a:t>
            </a:r>
            <a:r>
              <a:rPr lang="en-IN" sz="2000" dirty="0">
                <a:solidFill>
                  <a:srgbClr val="00703C"/>
                </a:solidFill>
              </a:rPr>
              <a:t> - 800963593 </a:t>
            </a:r>
          </a:p>
          <a:p>
            <a:pPr algn="ctr"/>
            <a:r>
              <a:rPr lang="en-IN" sz="2000" dirty="0" err="1">
                <a:solidFill>
                  <a:srgbClr val="00703C"/>
                </a:solidFill>
              </a:rPr>
              <a:t>Shanmathi</a:t>
            </a:r>
            <a:r>
              <a:rPr lang="en-IN" sz="2000" dirty="0">
                <a:solidFill>
                  <a:srgbClr val="00703C"/>
                </a:solidFill>
              </a:rPr>
              <a:t> Rajasekar - 800966697 </a:t>
            </a:r>
            <a:endParaRPr lang="en-US" sz="2000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450" y="29724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LEUKOCYTE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RUN TIME :CPU Vs GPU Vs FPGA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BF103-E59E-49E2-ADBF-A581FBB5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4000"/>
            <a:ext cx="7772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88737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NEAREST NEIGHBOR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9702FE-82F2-4B68-BAAB-B4C50048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25735"/>
              </p:ext>
            </p:extLst>
          </p:nvPr>
        </p:nvGraphicFramePr>
        <p:xfrm>
          <a:off x="1220666" y="2407920"/>
          <a:ext cx="7159868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K_80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K_20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FPGA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CPU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49">
                <a:tc>
                  <a:txBody>
                    <a:bodyPr/>
                    <a:lstStyle/>
                    <a:p>
                      <a:r>
                        <a:rPr lang="en-US" dirty="0"/>
                        <a:t>42764X10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BDF999-DD1C-4A81-952F-FCB56490E73D}"/>
              </a:ext>
            </a:extLst>
          </p:cNvPr>
          <p:cNvSpPr txBox="1"/>
          <p:nvPr/>
        </p:nvSpPr>
        <p:spPr>
          <a:xfrm>
            <a:off x="2209800" y="3623383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3C"/>
                </a:solidFill>
              </a:rPr>
              <a:t>Time Complexity of </a:t>
            </a:r>
            <a:r>
              <a:rPr lang="en-US" sz="1600" dirty="0" err="1">
                <a:solidFill>
                  <a:srgbClr val="00703C"/>
                </a:solidFill>
              </a:rPr>
              <a:t>Rodinia</a:t>
            </a:r>
            <a:r>
              <a:rPr lang="en-US" sz="1600" dirty="0">
                <a:solidFill>
                  <a:srgbClr val="00703C"/>
                </a:solidFill>
              </a:rPr>
              <a:t> </a:t>
            </a:r>
            <a:r>
              <a:rPr lang="en-US" sz="1600" dirty="0" err="1">
                <a:solidFill>
                  <a:srgbClr val="00703C"/>
                </a:solidFill>
              </a:rPr>
              <a:t>nn</a:t>
            </a:r>
            <a:r>
              <a:rPr lang="en-US" sz="1600" dirty="0">
                <a:solidFill>
                  <a:srgbClr val="00703C"/>
                </a:solidFill>
              </a:rPr>
              <a:t> Benchmark </a:t>
            </a:r>
          </a:p>
        </p:txBody>
      </p:sp>
    </p:spTree>
    <p:extLst>
      <p:ext uri="{BB962C8B-B14F-4D97-AF65-F5344CB8AC3E}">
        <p14:creationId xmlns:p14="http://schemas.microsoft.com/office/powerpoint/2010/main" val="13823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88737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NEAREST NEIGHBOR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RUN TIME :CPU Vs GPU Vs FPGA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78646-D532-4220-8420-4078F69A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9" y="1551775"/>
            <a:ext cx="7772400" cy="4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085" y="34743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COMPUTATIONAL FLUID DYNAMICS(</a:t>
            </a:r>
            <a:r>
              <a:rPr lang="en-US" sz="3200" b="1" dirty="0" err="1">
                <a:solidFill>
                  <a:srgbClr val="00703C"/>
                </a:solidFill>
                <a:cs typeface="Utopia"/>
              </a:rPr>
              <a:t>cfd</a:t>
            </a:r>
            <a:r>
              <a:rPr lang="en-US" sz="3200" b="1" dirty="0">
                <a:solidFill>
                  <a:srgbClr val="00703C"/>
                </a:solidFill>
                <a:cs typeface="Utopia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90D0-7148-4C00-B8BA-38F1AAF89035}"/>
              </a:ext>
            </a:extLst>
          </p:cNvPr>
          <p:cNvSpPr/>
          <p:nvPr/>
        </p:nvSpPr>
        <p:spPr>
          <a:xfrm>
            <a:off x="609600" y="13716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3C"/>
                </a:solidFill>
              </a:rPr>
              <a:t>Suitable for the heterogeneous system architecture.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3C"/>
                </a:solidFill>
              </a:rPr>
              <a:t>GPU performance better than 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3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27151"/>
              </p:ext>
            </p:extLst>
          </p:nvPr>
        </p:nvGraphicFramePr>
        <p:xfrm>
          <a:off x="914400" y="2286000"/>
          <a:ext cx="71628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K-80(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K-20(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9704X13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12523.36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27744.24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193474X13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8376.63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22774.47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232536X13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5931.81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81387.56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3730823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Time Complexity of Rodinia CFD Benchmark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65579"/>
              </p:ext>
            </p:extLst>
          </p:nvPr>
        </p:nvGraphicFramePr>
        <p:xfrm>
          <a:off x="914400" y="4495800"/>
          <a:ext cx="7239000" cy="828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DSP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00400" y="53002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FPGA Resource Utilization </a:t>
            </a:r>
            <a:r>
              <a:rPr lang="en-US" sz="1600" dirty="0" err="1">
                <a:solidFill>
                  <a:srgbClr val="00703C"/>
                </a:solidFill>
              </a:rPr>
              <a:t>cfd</a:t>
            </a:r>
            <a:endParaRPr lang="en-US" sz="1600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5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75382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COMPUTATIONAL FLUID DYNAMICS RUN TIME: CPU Vs GPU Vs FPGA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B6284-C7FA-4F3E-AE1D-5BC305CF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52600"/>
            <a:ext cx="8648700" cy="40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085" y="34743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PATHFINDER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90D0-7148-4C00-B8BA-38F1AAF89035}"/>
              </a:ext>
            </a:extLst>
          </p:cNvPr>
          <p:cNvSpPr/>
          <p:nvPr/>
        </p:nvSpPr>
        <p:spPr>
          <a:xfrm>
            <a:off x="609600" y="13716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3C"/>
                </a:solidFill>
              </a:rPr>
              <a:t>Not suitable for FPGA.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3C"/>
                </a:solidFill>
              </a:rPr>
              <a:t>CPU perform slightly better than GPU in small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3C"/>
                </a:solidFill>
              </a:rPr>
              <a:t>GPU can do better performance in sufficiently large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7186"/>
              </p:ext>
            </p:extLst>
          </p:nvPr>
        </p:nvGraphicFramePr>
        <p:xfrm>
          <a:off x="914400" y="2336800"/>
          <a:ext cx="7162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K-80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K-20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u="none" strike="noStrike" dirty="0">
                          <a:effectLst/>
                        </a:rPr>
                        <a:t>199.33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1931.31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437.18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43.85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1000X10000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554.38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2176.07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210.61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215.91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2051.25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4045.61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69.44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437.4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2241.4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40646.52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532.95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200" y="43096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Time Complexity of Rodinia Pathfinder Benchmark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8296"/>
              </p:ext>
            </p:extLst>
          </p:nvPr>
        </p:nvGraphicFramePr>
        <p:xfrm>
          <a:off x="923192" y="4809392"/>
          <a:ext cx="7230207" cy="829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9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DSP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1122" y="5697414"/>
            <a:ext cx="364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FPGA Resource Utilization for Pathfinder</a:t>
            </a:r>
          </a:p>
        </p:txBody>
      </p:sp>
    </p:spTree>
    <p:extLst>
      <p:ext uri="{BB962C8B-B14F-4D97-AF65-F5344CB8AC3E}">
        <p14:creationId xmlns:p14="http://schemas.microsoft.com/office/powerpoint/2010/main" val="73860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096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PATHFINDER</a:t>
            </a:r>
          </a:p>
          <a:p>
            <a:pPr algn="ctr"/>
            <a:r>
              <a:rPr lang="en-US" sz="3200" b="1">
                <a:solidFill>
                  <a:srgbClr val="00703C"/>
                </a:solidFill>
                <a:cs typeface="Utopia"/>
              </a:rPr>
              <a:t>RUN TIME </a:t>
            </a:r>
            <a:r>
              <a:rPr lang="en-US" sz="3200" b="1" dirty="0">
                <a:solidFill>
                  <a:srgbClr val="00703C"/>
                </a:solidFill>
                <a:cs typeface="Utopia"/>
              </a:rPr>
              <a:t>:CPU Vs GPU Vs FPGA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AADDC-3638-48A9-B761-69AB0153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" y="1828799"/>
            <a:ext cx="8788091" cy="41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313204-BB14-4219-9882-A37F279A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6073"/>
              </p:ext>
            </p:extLst>
          </p:nvPr>
        </p:nvGraphicFramePr>
        <p:xfrm>
          <a:off x="754672" y="2590800"/>
          <a:ext cx="748225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6451">
                  <a:extLst>
                    <a:ext uri="{9D8B030D-6E8A-4147-A177-3AD203B41FA5}">
                      <a16:colId xmlns:a16="http://schemas.microsoft.com/office/drawing/2014/main" val="1723670068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79432590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397285998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367882470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54429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Size 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K_80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K_20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FPGA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CPU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396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256X256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258.68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1927.93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87.17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886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512X512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254.52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1649.05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444.78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2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1024X1024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203.99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1660.92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2612.29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5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2048X2048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243.88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1731.51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17170.21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182.21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121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94BB92-5943-409D-A28D-78F9E86C6B20}"/>
              </a:ext>
            </a:extLst>
          </p:cNvPr>
          <p:cNvSpPr txBox="1"/>
          <p:nvPr/>
        </p:nvSpPr>
        <p:spPr>
          <a:xfrm>
            <a:off x="609600" y="446567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LOWER UPPER DECOMPOSITION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(LUD)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34DF7-FE32-4B62-8875-E871DA719BCA}"/>
              </a:ext>
            </a:extLst>
          </p:cNvPr>
          <p:cNvSpPr txBox="1"/>
          <p:nvPr/>
        </p:nvSpPr>
        <p:spPr>
          <a:xfrm>
            <a:off x="2514600" y="462736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Time Complexity of </a:t>
            </a:r>
            <a:r>
              <a:rPr lang="en-US" sz="1600" dirty="0" err="1">
                <a:solidFill>
                  <a:srgbClr val="00703C"/>
                </a:solidFill>
              </a:rPr>
              <a:t>Rodinia</a:t>
            </a:r>
            <a:r>
              <a:rPr lang="en-US" sz="1600" dirty="0">
                <a:solidFill>
                  <a:srgbClr val="00703C"/>
                </a:solidFill>
              </a:rPr>
              <a:t> LUD Benchmark </a:t>
            </a:r>
          </a:p>
        </p:txBody>
      </p:sp>
    </p:spTree>
    <p:extLst>
      <p:ext uri="{BB962C8B-B14F-4D97-AF65-F5344CB8AC3E}">
        <p14:creationId xmlns:p14="http://schemas.microsoft.com/office/powerpoint/2010/main" val="107420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5790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LOWER UPPER DECOMPOSITION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RUN TIME :CPU Vs GPU Vs FPGA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C4379-390B-42A5-9B53-7B859435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7" y="1438578"/>
            <a:ext cx="8644925" cy="45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B83FD-14AA-4FAF-9EBF-DB5BD751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50384"/>
              </p:ext>
            </p:extLst>
          </p:nvPr>
        </p:nvGraphicFramePr>
        <p:xfrm>
          <a:off x="662354" y="1879815"/>
          <a:ext cx="7924800" cy="248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183188799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2202813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43442990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3169675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103294204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Size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K_80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K_20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FPGA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CPU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ms</a:t>
                      </a:r>
                      <a:r>
                        <a:rPr lang="en-US" sz="1600" dirty="0"/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17123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10000X34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347.54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2042.18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7019.15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306.81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173132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30000X34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518.98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2394.08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8417.75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1436.91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272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100000X34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811.7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2722.55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22657.69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1090.38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9523046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300000X34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2061.03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4655.68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63302.75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4359.16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49705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F72982-E96B-4D0F-8C4C-261AB244179B}"/>
              </a:ext>
            </a:extLst>
          </p:cNvPr>
          <p:cNvSpPr txBox="1"/>
          <p:nvPr/>
        </p:nvSpPr>
        <p:spPr>
          <a:xfrm>
            <a:off x="662354" y="35783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KMEANS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8C8C5-EE21-4F9B-B2B1-AA29D415991B}"/>
              </a:ext>
            </a:extLst>
          </p:cNvPr>
          <p:cNvSpPr txBox="1"/>
          <p:nvPr/>
        </p:nvSpPr>
        <p:spPr>
          <a:xfrm>
            <a:off x="2057400" y="44620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Time Complexity of </a:t>
            </a:r>
            <a:r>
              <a:rPr lang="en-US" sz="1600" dirty="0" err="1">
                <a:solidFill>
                  <a:srgbClr val="00703C"/>
                </a:solidFill>
              </a:rPr>
              <a:t>Rodinia</a:t>
            </a:r>
            <a:r>
              <a:rPr lang="en-US" sz="1600" dirty="0">
                <a:solidFill>
                  <a:srgbClr val="00703C"/>
                </a:solidFill>
              </a:rPr>
              <a:t> K-means Benchmark </a:t>
            </a:r>
          </a:p>
        </p:txBody>
      </p:sp>
    </p:spTree>
    <p:extLst>
      <p:ext uri="{BB962C8B-B14F-4D97-AF65-F5344CB8AC3E}">
        <p14:creationId xmlns:p14="http://schemas.microsoft.com/office/powerpoint/2010/main" val="391628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42200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3C"/>
                </a:solidFill>
                <a:cs typeface="Utopia"/>
              </a:rPr>
              <a:t>                                  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515" y="1304370"/>
            <a:ext cx="563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Resources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Applications used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Results:</a:t>
            </a:r>
          </a:p>
          <a:p>
            <a:r>
              <a:rPr lang="en-US" sz="2800" dirty="0">
                <a:solidFill>
                  <a:srgbClr val="00703C"/>
                </a:solidFill>
                <a:cs typeface="Utopia"/>
              </a:rPr>
              <a:t>      -Run Time - CPU Vs GPU Vs FPGA </a:t>
            </a:r>
          </a:p>
          <a:p>
            <a:r>
              <a:rPr lang="en-US" sz="2800" dirty="0">
                <a:solidFill>
                  <a:srgbClr val="00703C"/>
                </a:solidFill>
                <a:cs typeface="Utopia"/>
              </a:rPr>
              <a:t>      -Speedup - GPU Vs FPGA</a:t>
            </a:r>
          </a:p>
          <a:p>
            <a:r>
              <a:rPr lang="en-US" sz="2800" dirty="0">
                <a:solidFill>
                  <a:srgbClr val="00703C"/>
                </a:solidFill>
                <a:cs typeface="Utopia"/>
              </a:rPr>
              <a:t>      -Resource  Utilization of FPGA</a:t>
            </a:r>
          </a:p>
          <a:p>
            <a:r>
              <a:rPr lang="en-US" sz="2800" dirty="0">
                <a:solidFill>
                  <a:srgbClr val="00703C"/>
                </a:solidFill>
                <a:cs typeface="Utopia"/>
              </a:rPr>
              <a:t>      -Power on FPGA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3C"/>
                </a:solidFill>
                <a:cs typeface="Utopia"/>
              </a:rPr>
              <a:t>Conclusion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24409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354" y="20595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KMEANS</a:t>
            </a:r>
          </a:p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RUN TIME :CPU Vs GPU Vs FPGA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3C"/>
              </a:solidFill>
              <a:latin typeface="Utopia"/>
              <a:cs typeface="Utopia"/>
            </a:endParaRPr>
          </a:p>
          <a:p>
            <a:pPr algn="ctr"/>
            <a:endParaRPr lang="en-US" sz="4400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DA8E1-F8F0-4ED6-9854-4967E3CF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4" y="1334786"/>
            <a:ext cx="8839200" cy="47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E18DCB-11B8-4A5B-8BFC-498ADE890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79635"/>
              </p:ext>
            </p:extLst>
          </p:nvPr>
        </p:nvGraphicFramePr>
        <p:xfrm>
          <a:off x="1257300" y="1600200"/>
          <a:ext cx="6743699" cy="38657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8978">
                  <a:extLst>
                    <a:ext uri="{9D8B030D-6E8A-4147-A177-3AD203B41FA5}">
                      <a16:colId xmlns:a16="http://schemas.microsoft.com/office/drawing/2014/main" val="2771757212"/>
                    </a:ext>
                  </a:extLst>
                </a:gridCol>
                <a:gridCol w="1317735">
                  <a:extLst>
                    <a:ext uri="{9D8B030D-6E8A-4147-A177-3AD203B41FA5}">
                      <a16:colId xmlns:a16="http://schemas.microsoft.com/office/drawing/2014/main" val="713360612"/>
                    </a:ext>
                  </a:extLst>
                </a:gridCol>
                <a:gridCol w="1007679">
                  <a:extLst>
                    <a:ext uri="{9D8B030D-6E8A-4147-A177-3AD203B41FA5}">
                      <a16:colId xmlns:a16="http://schemas.microsoft.com/office/drawing/2014/main" val="3063079738"/>
                    </a:ext>
                  </a:extLst>
                </a:gridCol>
                <a:gridCol w="1085193">
                  <a:extLst>
                    <a:ext uri="{9D8B030D-6E8A-4147-A177-3AD203B41FA5}">
                      <a16:colId xmlns:a16="http://schemas.microsoft.com/office/drawing/2014/main" val="4077903784"/>
                    </a:ext>
                  </a:extLst>
                </a:gridCol>
                <a:gridCol w="1139715">
                  <a:extLst>
                    <a:ext uri="{9D8B030D-6E8A-4147-A177-3AD203B41FA5}">
                      <a16:colId xmlns:a16="http://schemas.microsoft.com/office/drawing/2014/main" val="423044233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297607084"/>
                    </a:ext>
                  </a:extLst>
                </a:gridCol>
              </a:tblGrid>
              <a:tr h="729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FPGA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 or FPGA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6854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Leukocyte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104448x36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278105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42764x10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397842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256x256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3C"/>
                          </a:solidFill>
                        </a:rPr>
                        <a:t>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3C"/>
                          </a:solidFill>
                        </a:rPr>
                        <a:t>FPGA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03188"/>
                  </a:ext>
                </a:extLst>
              </a:tr>
              <a:tr h="5892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10000x34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347.54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7019.15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1817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 Finder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36972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97046x13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2938.75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12523.36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366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348901-23C2-4003-A208-DD66CCFB82B8}"/>
              </a:ext>
            </a:extLst>
          </p:cNvPr>
          <p:cNvSpPr txBox="1"/>
          <p:nvPr/>
        </p:nvSpPr>
        <p:spPr>
          <a:xfrm>
            <a:off x="457200" y="18064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Speed Up </a:t>
            </a:r>
          </a:p>
          <a:p>
            <a:pPr algn="ctr"/>
            <a:r>
              <a:rPr lang="en-US" sz="2800" b="1" dirty="0">
                <a:solidFill>
                  <a:srgbClr val="00703C"/>
                </a:solidFill>
                <a:cs typeface="Utopia"/>
              </a:rPr>
              <a:t>Speedup = Runtime GPU/Runtime FPGA</a:t>
            </a:r>
          </a:p>
        </p:txBody>
      </p:sp>
    </p:spTree>
    <p:extLst>
      <p:ext uri="{BB962C8B-B14F-4D97-AF65-F5344CB8AC3E}">
        <p14:creationId xmlns:p14="http://schemas.microsoft.com/office/powerpoint/2010/main" val="214082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48901-23C2-4003-A208-DD66CCFB82B8}"/>
              </a:ext>
            </a:extLst>
          </p:cNvPr>
          <p:cNvSpPr txBox="1"/>
          <p:nvPr/>
        </p:nvSpPr>
        <p:spPr>
          <a:xfrm>
            <a:off x="457200" y="18064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Speed Up </a:t>
            </a:r>
          </a:p>
          <a:p>
            <a:pPr algn="ctr"/>
            <a:r>
              <a:rPr lang="en-US" sz="2800" b="1" dirty="0">
                <a:solidFill>
                  <a:srgbClr val="00703C"/>
                </a:solidFill>
                <a:cs typeface="Utopia"/>
              </a:rPr>
              <a:t>Speedup = Runtime GPU/Runtime FPGA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97047-2DDE-46A8-8C8A-4760BD19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5" y="1600630"/>
            <a:ext cx="8160488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325BA-912A-4F01-8BDF-A77093CB4143}"/>
              </a:ext>
            </a:extLst>
          </p:cNvPr>
          <p:cNvSpPr txBox="1"/>
          <p:nvPr/>
        </p:nvSpPr>
        <p:spPr>
          <a:xfrm>
            <a:off x="5961543" y="49063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0.096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DA217-DBE1-4990-B17A-41812CF85596}"/>
              </a:ext>
            </a:extLst>
          </p:cNvPr>
          <p:cNvSpPr txBox="1"/>
          <p:nvPr/>
        </p:nvSpPr>
        <p:spPr>
          <a:xfrm>
            <a:off x="914400" y="49940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0.029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3219C-0237-4EFB-B775-A1FA8A45B24F}"/>
              </a:ext>
            </a:extLst>
          </p:cNvPr>
          <p:cNvSpPr txBox="1"/>
          <p:nvPr/>
        </p:nvSpPr>
        <p:spPr>
          <a:xfrm>
            <a:off x="5257800" y="19429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3C"/>
                </a:solidFill>
              </a:rPr>
              <a:t>2.96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685ED-CE2D-4640-8D8E-E0C79B8A5EB3}"/>
              </a:ext>
            </a:extLst>
          </p:cNvPr>
          <p:cNvSpPr/>
          <p:nvPr/>
        </p:nvSpPr>
        <p:spPr>
          <a:xfrm>
            <a:off x="3581400" y="4800600"/>
            <a:ext cx="59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0.23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B7C86-9F31-4C9E-AFF2-BCDCBACB7312}"/>
              </a:ext>
            </a:extLst>
          </p:cNvPr>
          <p:cNvSpPr/>
          <p:nvPr/>
        </p:nvSpPr>
        <p:spPr>
          <a:xfrm>
            <a:off x="2276849" y="4545705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0.455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9317EA-839A-44E1-83F4-B2B9FCC833D4}"/>
              </a:ext>
            </a:extLst>
          </p:cNvPr>
          <p:cNvSpPr/>
          <p:nvPr/>
        </p:nvSpPr>
        <p:spPr>
          <a:xfrm>
            <a:off x="7243270" y="4994058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0.072</a:t>
            </a:r>
          </a:p>
        </p:txBody>
      </p:sp>
    </p:spTree>
    <p:extLst>
      <p:ext uri="{BB962C8B-B14F-4D97-AF65-F5344CB8AC3E}">
        <p14:creationId xmlns:p14="http://schemas.microsoft.com/office/powerpoint/2010/main" val="273525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5AB06-4335-4ABB-94B5-7C4D5086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1012494"/>
            <a:ext cx="6000107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6D33A-F35A-408E-BA2E-2800DF63BBBE}"/>
              </a:ext>
            </a:extLst>
          </p:cNvPr>
          <p:cNvSpPr txBox="1"/>
          <p:nvPr/>
        </p:nvSpPr>
        <p:spPr>
          <a:xfrm>
            <a:off x="609600" y="329624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Resource Utilization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2FD92A-C17A-40D8-BDDC-CF33D19E4D23}"/>
              </a:ext>
            </a:extLst>
          </p:cNvPr>
          <p:cNvGrpSpPr/>
          <p:nvPr/>
        </p:nvGrpSpPr>
        <p:grpSpPr>
          <a:xfrm>
            <a:off x="357027" y="5279694"/>
            <a:ext cx="4367373" cy="849578"/>
            <a:chOff x="357027" y="5279694"/>
            <a:chExt cx="4367373" cy="8495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60C6C0-FA69-4CE2-B982-3D3E129A3CC2}"/>
                </a:ext>
              </a:extLst>
            </p:cNvPr>
            <p:cNvSpPr/>
            <p:nvPr/>
          </p:nvSpPr>
          <p:spPr>
            <a:xfrm>
              <a:off x="357027" y="5279694"/>
              <a:ext cx="505146" cy="34858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F9F71D-3CF3-4622-BBC8-CEC7107E001F}"/>
                </a:ext>
              </a:extLst>
            </p:cNvPr>
            <p:cNvSpPr/>
            <p:nvPr/>
          </p:nvSpPr>
          <p:spPr>
            <a:xfrm>
              <a:off x="362889" y="5780683"/>
              <a:ext cx="505146" cy="348589"/>
            </a:xfrm>
            <a:prstGeom prst="rect">
              <a:avLst/>
            </a:prstGeom>
            <a:solidFill>
              <a:srgbClr val="33CC3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0175EC-054A-4480-94A1-D029D522F378}"/>
                </a:ext>
              </a:extLst>
            </p:cNvPr>
            <p:cNvSpPr txBox="1"/>
            <p:nvPr/>
          </p:nvSpPr>
          <p:spPr>
            <a:xfrm>
              <a:off x="990600" y="527969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Estimated Resource Utilization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00D21-53F6-47B5-8927-4CAFDCA5E4B3}"/>
                </a:ext>
              </a:extLst>
            </p:cNvPr>
            <p:cNvSpPr txBox="1"/>
            <p:nvPr/>
          </p:nvSpPr>
          <p:spPr>
            <a:xfrm>
              <a:off x="967417" y="572709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Actual Resource Utilization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08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CD3D95-1CF9-49E5-B6F5-B1817B078B21}"/>
              </a:ext>
            </a:extLst>
          </p:cNvPr>
          <p:cNvGrpSpPr/>
          <p:nvPr/>
        </p:nvGrpSpPr>
        <p:grpSpPr>
          <a:xfrm>
            <a:off x="268299" y="5722670"/>
            <a:ext cx="4367373" cy="849578"/>
            <a:chOff x="357027" y="5279694"/>
            <a:chExt cx="4367373" cy="8495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C4D2D0-A36E-4959-80A1-168849CE51AC}"/>
                </a:ext>
              </a:extLst>
            </p:cNvPr>
            <p:cNvSpPr/>
            <p:nvPr/>
          </p:nvSpPr>
          <p:spPr>
            <a:xfrm>
              <a:off x="357027" y="5279694"/>
              <a:ext cx="505146" cy="34858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19182B-CF82-4735-9AD5-40467D75ADD1}"/>
                </a:ext>
              </a:extLst>
            </p:cNvPr>
            <p:cNvSpPr/>
            <p:nvPr/>
          </p:nvSpPr>
          <p:spPr>
            <a:xfrm>
              <a:off x="362889" y="5780683"/>
              <a:ext cx="505146" cy="348589"/>
            </a:xfrm>
            <a:prstGeom prst="rect">
              <a:avLst/>
            </a:prstGeom>
            <a:solidFill>
              <a:srgbClr val="33CC3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4624F9-50E9-44E9-84E5-F6D11477847E}"/>
                </a:ext>
              </a:extLst>
            </p:cNvPr>
            <p:cNvSpPr txBox="1"/>
            <p:nvPr/>
          </p:nvSpPr>
          <p:spPr>
            <a:xfrm>
              <a:off x="990600" y="527969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Estimated Resource Utilization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18C61E-8EDB-4619-B00D-8945FCB9CD4E}"/>
                </a:ext>
              </a:extLst>
            </p:cNvPr>
            <p:cNvSpPr txBox="1"/>
            <p:nvPr/>
          </p:nvSpPr>
          <p:spPr>
            <a:xfrm>
              <a:off x="967417" y="572709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Actual Resource Utilization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E53CFD-516C-4058-9EFF-C46C9BE5C73F}"/>
              </a:ext>
            </a:extLst>
          </p:cNvPr>
          <p:cNvSpPr txBox="1"/>
          <p:nvPr/>
        </p:nvSpPr>
        <p:spPr>
          <a:xfrm>
            <a:off x="633046" y="25691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Resource Utilization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5D05CE-544F-4D99-A36A-22E8822D2B27}"/>
              </a:ext>
            </a:extLst>
          </p:cNvPr>
          <p:cNvGrpSpPr/>
          <p:nvPr/>
        </p:nvGrpSpPr>
        <p:grpSpPr>
          <a:xfrm>
            <a:off x="270702" y="3191447"/>
            <a:ext cx="2692903" cy="2457579"/>
            <a:chOff x="270702" y="3191447"/>
            <a:chExt cx="2692903" cy="2457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CAAD4-3D61-433F-A7D3-73D9CF05E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702" y="3191447"/>
              <a:ext cx="2692903" cy="218591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8DA118-A9BB-46E2-8104-7B886B406025}"/>
                </a:ext>
              </a:extLst>
            </p:cNvPr>
            <p:cNvSpPr txBox="1"/>
            <p:nvPr/>
          </p:nvSpPr>
          <p:spPr>
            <a:xfrm>
              <a:off x="321753" y="527969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Path Finder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BA473F-8A3C-429E-B900-26EE9784F0DD}"/>
              </a:ext>
            </a:extLst>
          </p:cNvPr>
          <p:cNvGrpSpPr/>
          <p:nvPr/>
        </p:nvGrpSpPr>
        <p:grpSpPr>
          <a:xfrm>
            <a:off x="3196995" y="3278449"/>
            <a:ext cx="2893340" cy="2408677"/>
            <a:chOff x="3196995" y="3278449"/>
            <a:chExt cx="2893340" cy="24086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690470-868B-43D1-B264-3F3B1A709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995" y="3278449"/>
              <a:ext cx="2727194" cy="22343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EA8898-BC46-4745-BCAD-B2CDD120431C}"/>
                </a:ext>
              </a:extLst>
            </p:cNvPr>
            <p:cNvSpPr txBox="1"/>
            <p:nvPr/>
          </p:nvSpPr>
          <p:spPr>
            <a:xfrm>
              <a:off x="3499535" y="531779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K-means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9DEB2E-EE7A-4C50-974D-742F7A7C8DD4}"/>
              </a:ext>
            </a:extLst>
          </p:cNvPr>
          <p:cNvGrpSpPr/>
          <p:nvPr/>
        </p:nvGrpSpPr>
        <p:grpSpPr>
          <a:xfrm>
            <a:off x="162871" y="743735"/>
            <a:ext cx="2973381" cy="2408676"/>
            <a:chOff x="5923085" y="3278450"/>
            <a:chExt cx="2973381" cy="24086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FBF670-687D-4C4B-BFF6-3BD3B4BD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3085" y="3278450"/>
              <a:ext cx="2973381" cy="218591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E09D5B-B7EA-4C84-97D1-C540BAB43DBB}"/>
                </a:ext>
              </a:extLst>
            </p:cNvPr>
            <p:cNvSpPr txBox="1"/>
            <p:nvPr/>
          </p:nvSpPr>
          <p:spPr>
            <a:xfrm>
              <a:off x="6237348" y="531779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Leukocyte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E07C5-ED5D-4563-9913-3CC48CB9F6DC}"/>
              </a:ext>
            </a:extLst>
          </p:cNvPr>
          <p:cNvGrpSpPr/>
          <p:nvPr/>
        </p:nvGrpSpPr>
        <p:grpSpPr>
          <a:xfrm>
            <a:off x="6056655" y="892405"/>
            <a:ext cx="2726247" cy="2386044"/>
            <a:chOff x="245553" y="749733"/>
            <a:chExt cx="2726247" cy="238604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63BEBC-6625-41DB-88DC-2D110168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553" y="749733"/>
              <a:ext cx="2537713" cy="21321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5008F6-3C00-448D-B91A-F202BC432712}"/>
                </a:ext>
              </a:extLst>
            </p:cNvPr>
            <p:cNvSpPr txBox="1"/>
            <p:nvPr/>
          </p:nvSpPr>
          <p:spPr>
            <a:xfrm>
              <a:off x="381000" y="276644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CFD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6B1824E-8B1C-4DCF-85BE-39AACEEEC742}"/>
              </a:ext>
            </a:extLst>
          </p:cNvPr>
          <p:cNvGrpSpPr/>
          <p:nvPr/>
        </p:nvGrpSpPr>
        <p:grpSpPr>
          <a:xfrm>
            <a:off x="6043746" y="3322569"/>
            <a:ext cx="2778502" cy="2384524"/>
            <a:chOff x="5936703" y="751253"/>
            <a:chExt cx="2973381" cy="23845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C2C56D5-B0B3-4459-A3C7-D8F64830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6703" y="751253"/>
              <a:ext cx="2973381" cy="21321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D9230F-FE5F-40EC-85FA-2A359341CAAF}"/>
                </a:ext>
              </a:extLst>
            </p:cNvPr>
            <p:cNvSpPr txBox="1"/>
            <p:nvPr/>
          </p:nvSpPr>
          <p:spPr>
            <a:xfrm>
              <a:off x="6169039" y="276644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LUD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7B037-49FE-43A2-B1AD-F203CEA2F24A}"/>
              </a:ext>
            </a:extLst>
          </p:cNvPr>
          <p:cNvGrpSpPr/>
          <p:nvPr/>
        </p:nvGrpSpPr>
        <p:grpSpPr>
          <a:xfrm>
            <a:off x="3200400" y="751253"/>
            <a:ext cx="2676897" cy="2402310"/>
            <a:chOff x="3200400" y="751253"/>
            <a:chExt cx="2676897" cy="2402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436A3E-9B7E-4357-8245-E8A805896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0400" y="751253"/>
              <a:ext cx="2676897" cy="221764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FDD9A8-3DF2-4EE8-90BE-77222FD7DF47}"/>
                </a:ext>
              </a:extLst>
            </p:cNvPr>
            <p:cNvSpPr txBox="1"/>
            <p:nvPr/>
          </p:nvSpPr>
          <p:spPr>
            <a:xfrm>
              <a:off x="3286497" y="278423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K-</a:t>
              </a:r>
              <a:r>
                <a:rPr lang="en-US" dirty="0" err="1"/>
                <a:t>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2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A5CA0A-7A4C-4D7C-8F4D-DF738327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07027"/>
              </p:ext>
            </p:extLst>
          </p:nvPr>
        </p:nvGraphicFramePr>
        <p:xfrm>
          <a:off x="2894643" y="1886595"/>
          <a:ext cx="3284376" cy="3796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951">
                  <a:extLst>
                    <a:ext uri="{9D8B030D-6E8A-4147-A177-3AD203B41FA5}">
                      <a16:colId xmlns:a16="http://schemas.microsoft.com/office/drawing/2014/main" val="2662340572"/>
                    </a:ext>
                  </a:extLst>
                </a:gridCol>
                <a:gridCol w="1592425">
                  <a:extLst>
                    <a:ext uri="{9D8B030D-6E8A-4147-A177-3AD203B41FA5}">
                      <a16:colId xmlns:a16="http://schemas.microsoft.com/office/drawing/2014/main" val="2968280624"/>
                    </a:ext>
                  </a:extLst>
                </a:gridCol>
              </a:tblGrid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FPGA</a:t>
                      </a:r>
                    </a:p>
                    <a:p>
                      <a:pPr algn="ctr"/>
                      <a:r>
                        <a:rPr lang="en-US" dirty="0"/>
                        <a:t>(watts)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6881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Leukocyte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88975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76036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396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62534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 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2908"/>
                  </a:ext>
                </a:extLst>
              </a:tr>
              <a:tr h="52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7129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2734BA-B612-4220-AF41-6C0D3E37E857}"/>
              </a:ext>
            </a:extLst>
          </p:cNvPr>
          <p:cNvSpPr txBox="1"/>
          <p:nvPr/>
        </p:nvSpPr>
        <p:spPr>
          <a:xfrm>
            <a:off x="650631" y="375614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Power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5E413-1550-42F1-81C4-0644087B0333}"/>
              </a:ext>
            </a:extLst>
          </p:cNvPr>
          <p:cNvSpPr txBox="1"/>
          <p:nvPr/>
        </p:nvSpPr>
        <p:spPr>
          <a:xfrm>
            <a:off x="20574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3C"/>
                </a:solidFill>
              </a:rPr>
              <a:t>Using </a:t>
            </a:r>
            <a:r>
              <a:rPr lang="en-IN" dirty="0" err="1">
                <a:solidFill>
                  <a:srgbClr val="00703C"/>
                </a:solidFill>
              </a:rPr>
              <a:t>Arria</a:t>
            </a:r>
            <a:r>
              <a:rPr lang="en-IN" dirty="0">
                <a:solidFill>
                  <a:srgbClr val="00703C"/>
                </a:solidFill>
              </a:rPr>
              <a:t> 10 Early Power Estimator</a:t>
            </a:r>
          </a:p>
        </p:txBody>
      </p:sp>
    </p:spTree>
    <p:extLst>
      <p:ext uri="{BB962C8B-B14F-4D97-AF65-F5344CB8AC3E}">
        <p14:creationId xmlns:p14="http://schemas.microsoft.com/office/powerpoint/2010/main" val="317663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734BA-B612-4220-AF41-6C0D3E37E857}"/>
              </a:ext>
            </a:extLst>
          </p:cNvPr>
          <p:cNvSpPr txBox="1"/>
          <p:nvPr/>
        </p:nvSpPr>
        <p:spPr>
          <a:xfrm>
            <a:off x="650631" y="375614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Power Estimation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ACFB7-59CF-4952-B4A3-8C08A6BA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934200" cy="35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0806-E722-4FC9-93F9-D60FBFBF3E29}"/>
              </a:ext>
            </a:extLst>
          </p:cNvPr>
          <p:cNvSpPr txBox="1"/>
          <p:nvPr/>
        </p:nvSpPr>
        <p:spPr>
          <a:xfrm>
            <a:off x="609600" y="31204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E9E6A-0DF6-46F8-A393-DB493663073B}"/>
              </a:ext>
            </a:extLst>
          </p:cNvPr>
          <p:cNvSpPr txBox="1"/>
          <p:nvPr/>
        </p:nvSpPr>
        <p:spPr>
          <a:xfrm>
            <a:off x="1143000" y="1846384"/>
            <a:ext cx="685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</a:rPr>
              <a:t>Based on the Run time, we observed that 3 of 6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703C"/>
                </a:solidFill>
              </a:rPr>
              <a:t>benchmarks seems to perform better in GPU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</a:rPr>
              <a:t>Depending on choices of parameters, best platform can be chosen</a:t>
            </a:r>
          </a:p>
          <a:p>
            <a:pPr algn="just"/>
            <a:r>
              <a:rPr lang="en-US" sz="2400" dirty="0">
                <a:solidFill>
                  <a:srgbClr val="00703C"/>
                </a:solidFill>
              </a:rPr>
              <a:t> </a:t>
            </a:r>
          </a:p>
          <a:p>
            <a:pPr algn="just"/>
            <a:r>
              <a:rPr lang="en-US" sz="2400" dirty="0">
                <a:solidFill>
                  <a:srgbClr val="00703C"/>
                </a:solidFill>
              </a:rPr>
              <a:t>To decisively conclude whether GPU or FPGA as best platform, requires further research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96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0480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THANK YOU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73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694" y="1554634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rgbClr val="00703C"/>
              </a:solidFill>
              <a:cs typeface="Utopia"/>
            </a:endParaRPr>
          </a:p>
          <a:p>
            <a:pPr algn="just"/>
            <a:r>
              <a:rPr lang="en-IN" sz="2600" dirty="0">
                <a:solidFill>
                  <a:srgbClr val="00703C"/>
                </a:solidFill>
              </a:rPr>
              <a:t>The main aim of the project is to implement OpenMP codes on CPU and OpenCL codes on GPU ,FPGA and compare the performance on 6 benchmarks.</a:t>
            </a:r>
          </a:p>
          <a:p>
            <a:endParaRPr lang="en-IN" sz="2600" dirty="0">
              <a:solidFill>
                <a:srgbClr val="00703C"/>
              </a:solidFill>
            </a:endParaRPr>
          </a:p>
          <a:p>
            <a:r>
              <a:rPr lang="en-IN" sz="2600" dirty="0">
                <a:solidFill>
                  <a:srgbClr val="00703C"/>
                </a:solidFill>
              </a:rPr>
              <a:t>The performance analysis 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3C"/>
                </a:solidFill>
              </a:rPr>
              <a:t>Speedup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3C"/>
                </a:solidFill>
              </a:rPr>
              <a:t>Power</a:t>
            </a:r>
            <a:endParaRPr lang="en-US" sz="2600" dirty="0">
              <a:solidFill>
                <a:srgbClr val="00703C"/>
              </a:solidFill>
              <a:cs typeface="Utopia"/>
            </a:endParaRPr>
          </a:p>
          <a:p>
            <a:pPr algn="ctr"/>
            <a:endParaRPr lang="en-US" sz="4400" dirty="0">
              <a:solidFill>
                <a:srgbClr val="00703C"/>
              </a:solidFill>
              <a:latin typeface="Utopia"/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287AA339-A5A1-462D-8FBF-D8627ECA6102}"/>
              </a:ext>
            </a:extLst>
          </p:cNvPr>
          <p:cNvSpPr/>
          <p:nvPr/>
        </p:nvSpPr>
        <p:spPr>
          <a:xfrm>
            <a:off x="152400" y="124409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CC_WSL_Logo_4c_Hor.jpg">
            <a:extLst>
              <a:ext uri="{FF2B5EF4-FFF2-40B4-BE49-F238E27FC236}">
                <a16:creationId xmlns:a16="http://schemas.microsoft.com/office/drawing/2014/main" id="{751E18AC-9BAE-4715-A6BC-18665AA0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83397-96B3-4C7A-9E46-DB694563C1E2}"/>
              </a:ext>
            </a:extLst>
          </p:cNvPr>
          <p:cNvSpPr txBox="1"/>
          <p:nvPr/>
        </p:nvSpPr>
        <p:spPr>
          <a:xfrm>
            <a:off x="685800" y="609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790D0-7148-4C00-B8BA-38F1AAF89035}"/>
              </a:ext>
            </a:extLst>
          </p:cNvPr>
          <p:cNvSpPr/>
          <p:nvPr/>
        </p:nvSpPr>
        <p:spPr>
          <a:xfrm>
            <a:off x="609600" y="13716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3C"/>
                </a:solidFill>
                <a:latin typeface="Utopia"/>
                <a:cs typeface="Utopia"/>
              </a:rPr>
              <a:t>Graphic Processing Units(GPU):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Handles large amount of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Suited for parallel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High Power Consumption</a:t>
            </a:r>
          </a:p>
          <a:p>
            <a:r>
              <a:rPr lang="en-US" sz="2400" b="1" dirty="0">
                <a:solidFill>
                  <a:srgbClr val="00703C"/>
                </a:solidFill>
                <a:latin typeface="Utopia"/>
                <a:cs typeface="Utopia"/>
              </a:rPr>
              <a:t>Field Programmable Gate Array (FPGA):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Low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Low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Difficult to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3C"/>
              </a:solidFill>
              <a:latin typeface="Utopia"/>
              <a:cs typeface="Utopia"/>
            </a:endParaRPr>
          </a:p>
          <a:p>
            <a:r>
              <a:rPr lang="en-US" sz="2400" b="1" dirty="0">
                <a:solidFill>
                  <a:srgbClr val="00703C"/>
                </a:solidFill>
                <a:latin typeface="Utopia"/>
                <a:cs typeface="Utopia"/>
              </a:rPr>
              <a:t>OpenCL: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3C"/>
                </a:solidFill>
                <a:latin typeface="Utopia"/>
                <a:cs typeface="Utopia"/>
              </a:rPr>
              <a:t>Standard framework for parallel programming across heterogenous processors- GPU &amp; 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703C"/>
              </a:solidFill>
              <a:latin typeface="Utopia"/>
              <a:cs typeface="Utopia"/>
            </a:endParaRPr>
          </a:p>
        </p:txBody>
      </p:sp>
    </p:spTree>
    <p:extLst>
      <p:ext uri="{BB962C8B-B14F-4D97-AF65-F5344CB8AC3E}">
        <p14:creationId xmlns:p14="http://schemas.microsoft.com/office/powerpoint/2010/main" val="22606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mages.anandtech.com/doci/7334/host_device.jpg">
            <a:extLst>
              <a:ext uri="{FF2B5EF4-FFF2-40B4-BE49-F238E27FC236}">
                <a16:creationId xmlns:a16="http://schemas.microsoft.com/office/drawing/2014/main" id="{950D728E-A38E-45B6-A1EA-DE5BF08F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66" y="1474415"/>
            <a:ext cx="5026268" cy="26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DB44C-34EB-47A8-8881-526616FF9CB3}"/>
              </a:ext>
            </a:extLst>
          </p:cNvPr>
          <p:cNvSpPr txBox="1"/>
          <p:nvPr/>
        </p:nvSpPr>
        <p:spPr>
          <a:xfrm>
            <a:off x="501162" y="354181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3C"/>
                </a:solidFill>
                <a:cs typeface="Utopia"/>
              </a:rPr>
              <a:t>OPENCL PLATFORM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754A8-05A4-48B5-968E-EEB44D738BC9}"/>
              </a:ext>
            </a:extLst>
          </p:cNvPr>
          <p:cNvSpPr txBox="1"/>
          <p:nvPr/>
        </p:nvSpPr>
        <p:spPr>
          <a:xfrm>
            <a:off x="936381" y="4875753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3C"/>
                </a:solidFill>
                <a:cs typeface="Utopia"/>
              </a:rPr>
              <a:t>Platform model used for heterogeneous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3C"/>
                </a:solidFill>
                <a:cs typeface="Utopia"/>
              </a:rPr>
              <a:t>Host -&gt; CPU  : controls , queries ,selects devices using OpenCL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3C"/>
                </a:solidFill>
                <a:cs typeface="Utopia"/>
              </a:rPr>
              <a:t>Device -&gt;FPGA/GPU</a:t>
            </a:r>
          </a:p>
        </p:txBody>
      </p:sp>
    </p:spTree>
    <p:extLst>
      <p:ext uri="{BB962C8B-B14F-4D97-AF65-F5344CB8AC3E}">
        <p14:creationId xmlns:p14="http://schemas.microsoft.com/office/powerpoint/2010/main" val="82998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162" y="371766"/>
            <a:ext cx="8109438" cy="110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HARDWARE PLATFORMS AND COMPILERS </a:t>
            </a:r>
          </a:p>
          <a:p>
            <a:pPr algn="ctr"/>
            <a:endParaRPr lang="en-US" sz="3200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54A81F-842A-4779-A86A-785D93FC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21866"/>
              </p:ext>
            </p:extLst>
          </p:nvPr>
        </p:nvGraphicFramePr>
        <p:xfrm>
          <a:off x="1065342" y="1752600"/>
          <a:ext cx="7013316" cy="31286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23730551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451525379"/>
                    </a:ext>
                  </a:extLst>
                </a:gridCol>
                <a:gridCol w="3050916">
                  <a:extLst>
                    <a:ext uri="{9D8B030D-6E8A-4147-A177-3AD203B41FA5}">
                      <a16:colId xmlns:a16="http://schemas.microsoft.com/office/drawing/2014/main" val="1226675178"/>
                    </a:ext>
                  </a:extLst>
                </a:gridCol>
              </a:tblGrid>
              <a:tr h="475807">
                <a:tc>
                  <a:txBody>
                    <a:bodyPr/>
                    <a:lstStyle/>
                    <a:p>
                      <a:pPr algn="ctr"/>
                      <a:r>
                        <a:rPr lang="en-IN" strike="noStrike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67032"/>
                  </a:ext>
                </a:extLst>
              </a:tr>
              <a:tr h="5768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GPU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NVIDIA TESLA K80</a:t>
                      </a:r>
                    </a:p>
                    <a:p>
                      <a:pPr algn="ctr"/>
                      <a:r>
                        <a:rPr lang="en-US" sz="1800" dirty="0"/>
                        <a:t>NVIDIA TESLA K20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OpenCL Version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910201"/>
                  </a:ext>
                </a:extLst>
              </a:tr>
              <a:tr h="10753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FPGA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Altera </a:t>
                      </a:r>
                      <a:r>
                        <a:rPr lang="en-US" sz="1800" dirty="0" err="1"/>
                        <a:t>Arria</a:t>
                      </a:r>
                      <a:r>
                        <a:rPr lang="en-US" sz="1800" dirty="0"/>
                        <a:t> 10 GX 1150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FPGA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OpenCL Version 2.0</a:t>
                      </a:r>
                    </a:p>
                    <a:p>
                      <a:pPr algn="ctr"/>
                      <a:r>
                        <a:rPr lang="en-US" sz="1800" dirty="0"/>
                        <a:t>Altera SDK Profiler Tool</a:t>
                      </a:r>
                    </a:p>
                    <a:p>
                      <a:pPr algn="ctr"/>
                      <a:r>
                        <a:rPr lang="en-US" sz="1800" dirty="0"/>
                        <a:t>NSF Chameleon FPGA CLOUD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821905"/>
                  </a:ext>
                </a:extLst>
              </a:tr>
              <a:tr h="8240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CPU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Intel 2.6GHz  16-core processor – E5-2697A V4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GCC Compiler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1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0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274AAE99-4CEC-43E2-BD3D-8788E22B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" y="3356222"/>
            <a:ext cx="4788878" cy="2830010"/>
          </a:xfrm>
          <a:prstGeom prst="rect">
            <a:avLst/>
          </a:prstGeom>
        </p:spPr>
      </p:pic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75B35-6D15-43A9-B24C-BA60F6FFA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09600"/>
            <a:ext cx="4343399" cy="280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FCC01-BC05-4A3D-ACA8-D5D8F49BE7A8}"/>
              </a:ext>
            </a:extLst>
          </p:cNvPr>
          <p:cNvSpPr txBox="1"/>
          <p:nvPr/>
        </p:nvSpPr>
        <p:spPr>
          <a:xfrm>
            <a:off x="3057903" y="46341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</a:rPr>
              <a:t>GPU K20 vs K80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B9FE9-16DC-43CD-B912-93A5132F353C}"/>
              </a:ext>
            </a:extLst>
          </p:cNvPr>
          <p:cNvSpPr txBox="1"/>
          <p:nvPr/>
        </p:nvSpPr>
        <p:spPr>
          <a:xfrm>
            <a:off x="5082611" y="1143000"/>
            <a:ext cx="2994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3C"/>
                </a:solidFill>
              </a:rPr>
              <a:t>Kepler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3C"/>
                </a:solidFill>
              </a:rPr>
              <a:t>Designed to provide double precision computing performance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4C141A-5B36-4AC6-BCFA-60CC82C1E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22731"/>
              </p:ext>
            </p:extLst>
          </p:nvPr>
        </p:nvGraphicFramePr>
        <p:xfrm>
          <a:off x="5305248" y="2546242"/>
          <a:ext cx="3610152" cy="2260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77">
                  <a:extLst>
                    <a:ext uri="{9D8B030D-6E8A-4147-A177-3AD203B41FA5}">
                      <a16:colId xmlns:a16="http://schemas.microsoft.com/office/drawing/2014/main" val="1105784405"/>
                    </a:ext>
                  </a:extLst>
                </a:gridCol>
                <a:gridCol w="1144513">
                  <a:extLst>
                    <a:ext uri="{9D8B030D-6E8A-4147-A177-3AD203B41FA5}">
                      <a16:colId xmlns:a16="http://schemas.microsoft.com/office/drawing/2014/main" val="1163246328"/>
                    </a:ext>
                  </a:extLst>
                </a:gridCol>
                <a:gridCol w="1170162">
                  <a:extLst>
                    <a:ext uri="{9D8B030D-6E8A-4147-A177-3AD203B41FA5}">
                      <a16:colId xmlns:a16="http://schemas.microsoft.com/office/drawing/2014/main" val="4241089093"/>
                    </a:ext>
                  </a:extLst>
                </a:gridCol>
              </a:tblGrid>
              <a:tr h="38440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K20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K80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92096"/>
                  </a:ext>
                </a:extLst>
              </a:tr>
              <a:tr h="30752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GPU chips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GK 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 GK 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471839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SM &amp;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13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2*2496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96402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Shared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64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128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53240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Register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65536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 *65536 /GPU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6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1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085" y="329853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APPLICATIONS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AA6755-AA09-4D3A-B066-457154C3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60736"/>
              </p:ext>
            </p:extLst>
          </p:nvPr>
        </p:nvGraphicFramePr>
        <p:xfrm>
          <a:off x="512884" y="1752600"/>
          <a:ext cx="8305801" cy="39690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1889098556"/>
                    </a:ext>
                  </a:extLst>
                </a:gridCol>
                <a:gridCol w="1779259">
                  <a:extLst>
                    <a:ext uri="{9D8B030D-6E8A-4147-A177-3AD203B41FA5}">
                      <a16:colId xmlns:a16="http://schemas.microsoft.com/office/drawing/2014/main" val="3355357761"/>
                    </a:ext>
                  </a:extLst>
                </a:gridCol>
                <a:gridCol w="3935741">
                  <a:extLst>
                    <a:ext uri="{9D8B030D-6E8A-4147-A177-3AD203B41FA5}">
                      <a16:colId xmlns:a16="http://schemas.microsoft.com/office/drawing/2014/main" val="1788103299"/>
                    </a:ext>
                  </a:extLst>
                </a:gridCol>
              </a:tblGrid>
              <a:tr h="40285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KERNEL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DOMAIN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APPLICATIONS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766506"/>
                  </a:ext>
                </a:extLst>
              </a:tr>
              <a:tr h="405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Computational Fluid Dynamics(CFD)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Fluid Dynamics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 solver for the three-dimensional Euler equations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8336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Pathfinder (PF)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Grid Traversal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Finds the shortest path of a 2D grid, row by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002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Lower Upper Decomposition(LUD)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Linear Algebra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/>
                        <a:t>Parallel</a:t>
                      </a:r>
                      <a:r>
                        <a:rPr lang="en-IN" sz="1800" dirty="0"/>
                        <a:t> application for calculating a set of linear equations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4746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K-means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Data Mining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clustering based dividing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18153"/>
                  </a:ext>
                </a:extLst>
              </a:tr>
              <a:tr h="49416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Leukocyte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Medical Imaging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Detects and tracks rolling leukocytes in vivo video microscopy of blood vessels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22220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Nearest </a:t>
                      </a:r>
                      <a:r>
                        <a:rPr lang="en-IN" sz="1800" b="1" dirty="0" err="1"/>
                        <a:t>Neighbor</a:t>
                      </a:r>
                      <a:r>
                        <a:rPr lang="en-IN" sz="1800" b="1" dirty="0"/>
                        <a:t> (K-</a:t>
                      </a:r>
                      <a:r>
                        <a:rPr lang="en-IN" sz="1800" b="1" dirty="0" err="1"/>
                        <a:t>nn</a:t>
                      </a:r>
                      <a:r>
                        <a:rPr lang="en-IN" sz="1800" b="1" dirty="0"/>
                        <a:t>)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Data Mining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find the k-nearest neighbours from an unstructured data set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43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C_WSL_Logo_4c_H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96430"/>
            <a:ext cx="4038600" cy="53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450" y="29724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3C"/>
                </a:solidFill>
                <a:cs typeface="Utopia"/>
              </a:rPr>
              <a:t>LEUKOCYTE</a:t>
            </a:r>
          </a:p>
          <a:p>
            <a:pPr algn="ctr"/>
            <a:endParaRPr lang="en-US" sz="3200" b="1" dirty="0">
              <a:solidFill>
                <a:srgbClr val="00703C"/>
              </a:solidFill>
              <a:cs typeface="Utop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34815"/>
            <a:ext cx="8839200" cy="6553200"/>
          </a:xfrm>
          <a:prstGeom prst="roundRect">
            <a:avLst>
              <a:gd name="adj" fmla="val 1795"/>
            </a:avLst>
          </a:prstGeom>
          <a:noFill/>
          <a:ln>
            <a:solidFill>
              <a:srgbClr val="0070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01DF13-59B7-467B-BF19-6D69D9CC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90898"/>
              </p:ext>
            </p:extLst>
          </p:nvPr>
        </p:nvGraphicFramePr>
        <p:xfrm>
          <a:off x="984738" y="2286000"/>
          <a:ext cx="7174523" cy="9960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2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K_80(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K_20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FPGA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CPU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47">
                <a:tc>
                  <a:txBody>
                    <a:bodyPr/>
                    <a:lstStyle/>
                    <a:p>
                      <a:r>
                        <a:rPr lang="en-US" dirty="0"/>
                        <a:t>104448x36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3903.39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CC2C77-C3E3-4784-8555-F5CA4C4CC093}"/>
              </a:ext>
            </a:extLst>
          </p:cNvPr>
          <p:cNvSpPr txBox="1"/>
          <p:nvPr/>
        </p:nvSpPr>
        <p:spPr>
          <a:xfrm>
            <a:off x="2286000" y="3410687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3C"/>
                </a:solidFill>
              </a:rPr>
              <a:t>Time Complexity of </a:t>
            </a:r>
            <a:r>
              <a:rPr lang="en-US" sz="1600" dirty="0" err="1">
                <a:solidFill>
                  <a:srgbClr val="00703C"/>
                </a:solidFill>
              </a:rPr>
              <a:t>Rodinia</a:t>
            </a:r>
            <a:r>
              <a:rPr lang="en-US" sz="1600" dirty="0">
                <a:solidFill>
                  <a:srgbClr val="00703C"/>
                </a:solidFill>
              </a:rPr>
              <a:t> Leukocyte Benchmark </a:t>
            </a:r>
          </a:p>
        </p:txBody>
      </p:sp>
    </p:spTree>
    <p:extLst>
      <p:ext uri="{BB962C8B-B14F-4D97-AF65-F5344CB8AC3E}">
        <p14:creationId xmlns:p14="http://schemas.microsoft.com/office/powerpoint/2010/main" val="232109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994</Words>
  <Application>Microsoft Office PowerPoint</Application>
  <PresentationFormat>On-screen Show (4:3)</PresentationFormat>
  <Paragraphs>367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Utopia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Classroom Support</dc:creator>
  <cp:lastModifiedBy>Shanmathi Rajasekar</cp:lastModifiedBy>
  <cp:revision>147</cp:revision>
  <dcterms:created xsi:type="dcterms:W3CDTF">2009-04-24T13:15:38Z</dcterms:created>
  <dcterms:modified xsi:type="dcterms:W3CDTF">2018-05-10T02:57:02Z</dcterms:modified>
</cp:coreProperties>
</file>