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7" r:id="rId3"/>
    <p:sldId id="260" r:id="rId4"/>
    <p:sldId id="259" r:id="rId5"/>
    <p:sldId id="277" r:id="rId6"/>
    <p:sldId id="278" r:id="rId7"/>
    <p:sldId id="268" r:id="rId8"/>
    <p:sldId id="269" r:id="rId9"/>
    <p:sldId id="284" r:id="rId10"/>
    <p:sldId id="281" r:id="rId11"/>
    <p:sldId id="264" r:id="rId12"/>
    <p:sldId id="270" r:id="rId13"/>
    <p:sldId id="271" r:id="rId14"/>
    <p:sldId id="273" r:id="rId15"/>
    <p:sldId id="274" r:id="rId16"/>
    <p:sldId id="275" r:id="rId17"/>
    <p:sldId id="279" r:id="rId18"/>
    <p:sldId id="282" r:id="rId19"/>
  </p:sldIdLst>
  <p:sldSz cx="12179300" cy="6858000"/>
  <p:notesSz cx="121793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howGuides="1">
      <p:cViewPr varScale="1">
        <p:scale>
          <a:sx n="47" d="100"/>
          <a:sy n="47" d="100"/>
        </p:scale>
        <p:origin x="1042" y="43"/>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itha R" userId="4ddeefe54b7d4d36" providerId="LiveId" clId="{A65B21A3-F7A8-4ACF-B49D-7335A8B4E179}"/>
    <pc:docChg chg="delSld">
      <pc:chgData name="Shanmitha R" userId="4ddeefe54b7d4d36" providerId="LiveId" clId="{A65B21A3-F7A8-4ACF-B49D-7335A8B4E179}" dt="2024-11-23T06:34:46.457" v="0" actId="2696"/>
      <pc:docMkLst>
        <pc:docMk/>
      </pc:docMkLst>
      <pc:sldChg chg="del">
        <pc:chgData name="Shanmitha R" userId="4ddeefe54b7d4d36" providerId="LiveId" clId="{A65B21A3-F7A8-4ACF-B49D-7335A8B4E179}" dt="2024-11-23T06:34:46.457" v="0" actId="2696"/>
        <pc:sldMkLst>
          <pc:docMk/>
          <pc:sldMk cId="2659574589"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78438"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899275" y="0"/>
            <a:ext cx="5276850" cy="344488"/>
          </a:xfrm>
          <a:prstGeom prst="rect">
            <a:avLst/>
          </a:prstGeom>
        </p:spPr>
        <p:txBody>
          <a:bodyPr vert="horz" lIns="91440" tIns="45720" rIns="91440" bIns="45720" rtlCol="0"/>
          <a:lstStyle>
            <a:lvl1pPr algn="r">
              <a:defRPr sz="1200"/>
            </a:lvl1pPr>
          </a:lstStyle>
          <a:p>
            <a:fld id="{EAE5C1A7-1F57-4612-9042-F8EDFD901EB3}" type="datetimeFigureOut">
              <a:rPr lang="en-US" smtClean="0"/>
              <a:t>11/23/2024</a:t>
            </a:fld>
            <a:endParaRPr lang="en-US"/>
          </a:p>
        </p:txBody>
      </p:sp>
      <p:sp>
        <p:nvSpPr>
          <p:cNvPr id="4" name="Slide Image Placeholder 3"/>
          <p:cNvSpPr>
            <a:spLocks noGrp="1" noRot="1" noChangeAspect="1"/>
          </p:cNvSpPr>
          <p:nvPr>
            <p:ph type="sldImg" idx="2"/>
          </p:nvPr>
        </p:nvSpPr>
        <p:spPr>
          <a:xfrm>
            <a:off x="4033838" y="857250"/>
            <a:ext cx="411162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7613" y="3300413"/>
            <a:ext cx="9744075"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78438"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899275" y="6513513"/>
            <a:ext cx="5276850" cy="344487"/>
          </a:xfrm>
          <a:prstGeom prst="rect">
            <a:avLst/>
          </a:prstGeom>
        </p:spPr>
        <p:txBody>
          <a:bodyPr vert="horz" lIns="91440" tIns="45720" rIns="91440" bIns="45720" rtlCol="0" anchor="b"/>
          <a:lstStyle>
            <a:lvl1pPr algn="r">
              <a:defRPr sz="1200"/>
            </a:lvl1pPr>
          </a:lstStyle>
          <a:p>
            <a:fld id="{A000AFF5-2B69-4285-B00E-A06A245D68D2}" type="slidenum">
              <a:rPr lang="en-US" smtClean="0"/>
              <a:t>‹#›</a:t>
            </a:fld>
            <a:endParaRPr lang="en-US"/>
          </a:p>
        </p:txBody>
      </p:sp>
    </p:spTree>
    <p:extLst>
      <p:ext uri="{BB962C8B-B14F-4D97-AF65-F5344CB8AC3E}">
        <p14:creationId xmlns:p14="http://schemas.microsoft.com/office/powerpoint/2010/main" val="386279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3D64F-96DC-680B-C3A9-56A9453410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73E25B-4D95-E295-736C-1AE3133C0E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66417E-E80D-ECF1-2D33-079EFEDE37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6F0CE0-E0FC-1144-744B-51D5FE35D6B5}"/>
              </a:ext>
            </a:extLst>
          </p:cNvPr>
          <p:cNvSpPr>
            <a:spLocks noGrp="1"/>
          </p:cNvSpPr>
          <p:nvPr>
            <p:ph type="sldNum" sz="quarter" idx="5"/>
          </p:nvPr>
        </p:nvSpPr>
        <p:spPr/>
        <p:txBody>
          <a:bodyPr/>
          <a:lstStyle/>
          <a:p>
            <a:fld id="{A000AFF5-2B69-4285-B00E-A06A245D68D2}" type="slidenum">
              <a:rPr lang="en-US" smtClean="0"/>
              <a:t>18</a:t>
            </a:fld>
            <a:endParaRPr lang="en-US"/>
          </a:p>
        </p:txBody>
      </p:sp>
    </p:spTree>
    <p:extLst>
      <p:ext uri="{BB962C8B-B14F-4D97-AF65-F5344CB8AC3E}">
        <p14:creationId xmlns:p14="http://schemas.microsoft.com/office/powerpoint/2010/main" val="792600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3447" y="2125980"/>
            <a:ext cx="10352405"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6895" y="3840480"/>
            <a:ext cx="852551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FF0000"/>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FF0000"/>
                </a:solidFill>
                <a:latin typeface="Roboto"/>
                <a:cs typeface="Roboto"/>
              </a:defRPr>
            </a:lvl1pPr>
          </a:lstStyle>
          <a:p>
            <a:endParaRPr/>
          </a:p>
        </p:txBody>
      </p:sp>
      <p:sp>
        <p:nvSpPr>
          <p:cNvPr id="3" name="Holder 3"/>
          <p:cNvSpPr>
            <a:spLocks noGrp="1"/>
          </p:cNvSpPr>
          <p:nvPr>
            <p:ph sz="half" idx="2"/>
          </p:nvPr>
        </p:nvSpPr>
        <p:spPr>
          <a:xfrm>
            <a:off x="608965" y="1577340"/>
            <a:ext cx="5297995"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2339" y="1577340"/>
            <a:ext cx="5297995"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FF0000"/>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900987" y="185545"/>
            <a:ext cx="440985" cy="400698"/>
          </a:xfrm>
          <a:prstGeom prst="rect">
            <a:avLst/>
          </a:prstGeom>
        </p:spPr>
      </p:pic>
      <p:pic>
        <p:nvPicPr>
          <p:cNvPr id="17" name="bg object 17"/>
          <p:cNvPicPr/>
          <p:nvPr/>
        </p:nvPicPr>
        <p:blipFill>
          <a:blip r:embed="rId8" cstate="print"/>
          <a:stretch>
            <a:fillRect/>
          </a:stretch>
        </p:blipFill>
        <p:spPr>
          <a:xfrm>
            <a:off x="186354" y="51381"/>
            <a:ext cx="2672491" cy="1039302"/>
          </a:xfrm>
          <a:prstGeom prst="rect">
            <a:avLst/>
          </a:prstGeom>
        </p:spPr>
      </p:pic>
      <p:pic>
        <p:nvPicPr>
          <p:cNvPr id="18" name="bg object 18"/>
          <p:cNvPicPr/>
          <p:nvPr/>
        </p:nvPicPr>
        <p:blipFill>
          <a:blip r:embed="rId9" cstate="print"/>
          <a:stretch>
            <a:fillRect/>
          </a:stretch>
        </p:blipFill>
        <p:spPr>
          <a:xfrm>
            <a:off x="5725316" y="67138"/>
            <a:ext cx="882379" cy="866622"/>
          </a:xfrm>
          <a:prstGeom prst="rect">
            <a:avLst/>
          </a:prstGeom>
        </p:spPr>
      </p:pic>
      <p:sp>
        <p:nvSpPr>
          <p:cNvPr id="2" name="Holder 2"/>
          <p:cNvSpPr>
            <a:spLocks noGrp="1"/>
          </p:cNvSpPr>
          <p:nvPr>
            <p:ph type="title"/>
          </p:nvPr>
        </p:nvSpPr>
        <p:spPr>
          <a:xfrm>
            <a:off x="3593679" y="1718397"/>
            <a:ext cx="4737100" cy="391160"/>
          </a:xfrm>
          <a:prstGeom prst="rect">
            <a:avLst/>
          </a:prstGeom>
        </p:spPr>
        <p:txBody>
          <a:bodyPr wrap="square" lIns="0" tIns="0" rIns="0" bIns="0">
            <a:spAutoFit/>
          </a:bodyPr>
          <a:lstStyle>
            <a:lvl1pPr>
              <a:defRPr sz="2400" b="1" i="0">
                <a:solidFill>
                  <a:srgbClr val="FF0000"/>
                </a:solidFill>
                <a:latin typeface="Roboto"/>
                <a:cs typeface="Roboto"/>
              </a:defRPr>
            </a:lvl1pPr>
          </a:lstStyle>
          <a:p>
            <a:endParaRPr/>
          </a:p>
        </p:txBody>
      </p:sp>
      <p:sp>
        <p:nvSpPr>
          <p:cNvPr id="3" name="Holder 3"/>
          <p:cNvSpPr>
            <a:spLocks noGrp="1"/>
          </p:cNvSpPr>
          <p:nvPr>
            <p:ph type="body" idx="1"/>
          </p:nvPr>
        </p:nvSpPr>
        <p:spPr>
          <a:xfrm>
            <a:off x="1112091" y="2156405"/>
            <a:ext cx="10039350" cy="40233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0962" y="6377940"/>
            <a:ext cx="3897376"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8965" y="6377940"/>
            <a:ext cx="2801239"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11/23/2024</a:t>
            </a:fld>
            <a:endParaRPr lang="en-US" dirty="0"/>
          </a:p>
        </p:txBody>
      </p:sp>
      <p:sp>
        <p:nvSpPr>
          <p:cNvPr id="6" name="Holder 6"/>
          <p:cNvSpPr>
            <a:spLocks noGrp="1"/>
          </p:cNvSpPr>
          <p:nvPr>
            <p:ph type="sldNum" sz="quarter" idx="7"/>
          </p:nvPr>
        </p:nvSpPr>
        <p:spPr>
          <a:xfrm>
            <a:off x="8769096" y="6377940"/>
            <a:ext cx="2801239"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3678" y="1980685"/>
            <a:ext cx="5620172" cy="381515"/>
          </a:xfrm>
          <a:prstGeom prst="rect">
            <a:avLst/>
          </a:prstGeom>
        </p:spPr>
        <p:txBody>
          <a:bodyPr vert="horz" wrap="square" lIns="0" tIns="12065" rIns="0" bIns="0" rtlCol="0">
            <a:spAutoFit/>
          </a:bodyPr>
          <a:lstStyle/>
          <a:p>
            <a:pPr marL="12700">
              <a:lnSpc>
                <a:spcPct val="100000"/>
              </a:lnSpc>
              <a:spcBef>
                <a:spcPts val="95"/>
              </a:spcBef>
            </a:pPr>
            <a:r>
              <a:rPr spc="80" dirty="0">
                <a:latin typeface="Times New Roman" panose="02020603050405020304" charset="0"/>
                <a:cs typeface="Times New Roman" panose="02020603050405020304" charset="0"/>
              </a:rPr>
              <a:t>18EEP</a:t>
            </a:r>
            <a:r>
              <a:rPr lang="en-US" spc="80" dirty="0">
                <a:latin typeface="Times New Roman" panose="02020603050405020304" charset="0"/>
                <a:cs typeface="Times New Roman" panose="02020603050405020304" charset="0"/>
              </a:rPr>
              <a:t>3</a:t>
            </a:r>
            <a:r>
              <a:rPr spc="80" dirty="0">
                <a:latin typeface="Times New Roman" panose="02020603050405020304" charset="0"/>
                <a:cs typeface="Times New Roman" panose="02020603050405020304" charset="0"/>
              </a:rPr>
              <a:t>0</a:t>
            </a:r>
            <a:r>
              <a:rPr lang="en-US" spc="80" dirty="0">
                <a:latin typeface="Times New Roman" panose="02020603050405020304" charset="0"/>
                <a:cs typeface="Times New Roman" panose="02020603050405020304" charset="0"/>
              </a:rPr>
              <a:t>1</a:t>
            </a:r>
            <a:r>
              <a:rPr spc="80" dirty="0">
                <a:latin typeface="Times New Roman" panose="02020603050405020304" charset="0"/>
                <a:cs typeface="Times New Roman" panose="02020603050405020304" charset="0"/>
              </a:rPr>
              <a:t>L-MINOR</a:t>
            </a:r>
            <a:r>
              <a:rPr spc="25" dirty="0">
                <a:latin typeface="Times New Roman" panose="02020603050405020304" charset="0"/>
                <a:cs typeface="Times New Roman" panose="02020603050405020304" charset="0"/>
              </a:rPr>
              <a:t> </a:t>
            </a:r>
            <a:r>
              <a:rPr spc="80" dirty="0">
                <a:latin typeface="Times New Roman" panose="02020603050405020304" charset="0"/>
                <a:cs typeface="Times New Roman" panose="02020603050405020304" charset="0"/>
              </a:rPr>
              <a:t>P</a:t>
            </a:r>
            <a:r>
              <a:rPr spc="30" dirty="0">
                <a:latin typeface="Times New Roman" panose="02020603050405020304" charset="0"/>
                <a:cs typeface="Times New Roman" panose="02020603050405020304" charset="0"/>
              </a:rPr>
              <a:t>R</a:t>
            </a:r>
            <a:r>
              <a:rPr spc="55" dirty="0">
                <a:latin typeface="Times New Roman" panose="02020603050405020304" charset="0"/>
                <a:cs typeface="Times New Roman" panose="02020603050405020304" charset="0"/>
              </a:rPr>
              <a:t>OJECT</a:t>
            </a:r>
            <a:r>
              <a:rPr spc="25" dirty="0">
                <a:latin typeface="Times New Roman" panose="02020603050405020304" charset="0"/>
                <a:cs typeface="Times New Roman" panose="02020603050405020304" charset="0"/>
              </a:rPr>
              <a:t> </a:t>
            </a:r>
            <a:r>
              <a:rPr spc="-459" dirty="0">
                <a:latin typeface="Times New Roman" panose="02020603050405020304" charset="0"/>
                <a:cs typeface="Times New Roman" panose="02020603050405020304" charset="0"/>
              </a:rPr>
              <a:t>–</a:t>
            </a:r>
            <a:r>
              <a:rPr spc="25" dirty="0">
                <a:latin typeface="Times New Roman" panose="02020603050405020304" charset="0"/>
                <a:cs typeface="Times New Roman" panose="02020603050405020304" charset="0"/>
              </a:rPr>
              <a:t> </a:t>
            </a:r>
            <a:r>
              <a:rPr spc="254" dirty="0">
                <a:latin typeface="Times New Roman" panose="02020603050405020304" charset="0"/>
                <a:cs typeface="Times New Roman" panose="02020603050405020304" charset="0"/>
              </a:rPr>
              <a:t>I</a:t>
            </a:r>
            <a:r>
              <a:rPr lang="en-US" spc="254" dirty="0">
                <a:latin typeface="Times New Roman" panose="02020603050405020304" charset="0"/>
                <a:cs typeface="Times New Roman" panose="02020603050405020304" charset="0"/>
              </a:rPr>
              <a:t>II</a:t>
            </a:r>
            <a:endParaRPr spc="254" dirty="0">
              <a:latin typeface="Times New Roman" panose="02020603050405020304" charset="0"/>
              <a:cs typeface="Times New Roman" panose="02020603050405020304" charset="0"/>
            </a:endParaRPr>
          </a:p>
        </p:txBody>
      </p:sp>
      <p:sp>
        <p:nvSpPr>
          <p:cNvPr id="3" name="object 3"/>
          <p:cNvSpPr txBox="1"/>
          <p:nvPr/>
        </p:nvSpPr>
        <p:spPr>
          <a:xfrm>
            <a:off x="1974850" y="1447800"/>
            <a:ext cx="9829800" cy="319959"/>
          </a:xfrm>
          <a:prstGeom prst="rect">
            <a:avLst/>
          </a:prstGeom>
        </p:spPr>
        <p:txBody>
          <a:bodyPr vert="horz" wrap="square" lIns="0" tIns="12065" rIns="0" bIns="0" rtlCol="0">
            <a:spAutoFit/>
          </a:bodyPr>
          <a:lstStyle/>
          <a:p>
            <a:pPr marL="12700" marR="5080">
              <a:lnSpc>
                <a:spcPct val="100000"/>
              </a:lnSpc>
              <a:spcBef>
                <a:spcPts val="95"/>
              </a:spcBef>
            </a:pPr>
            <a:r>
              <a:rPr sz="2000" b="1" spc="140" dirty="0">
                <a:latin typeface="Times New Roman" panose="02020603050405020304" charset="0"/>
                <a:cs typeface="Times New Roman" panose="02020603050405020304" charset="0"/>
              </a:rPr>
              <a:t>DEPARTMENT</a:t>
            </a:r>
            <a:r>
              <a:rPr sz="2000" b="1" spc="10" dirty="0">
                <a:latin typeface="Times New Roman" panose="02020603050405020304" charset="0"/>
                <a:cs typeface="Times New Roman" panose="02020603050405020304" charset="0"/>
              </a:rPr>
              <a:t> </a:t>
            </a:r>
            <a:r>
              <a:rPr sz="2000" b="1" spc="160" dirty="0">
                <a:latin typeface="Times New Roman" panose="02020603050405020304" charset="0"/>
                <a:cs typeface="Times New Roman" panose="02020603050405020304" charset="0"/>
              </a:rPr>
              <a:t>OF</a:t>
            </a:r>
            <a:r>
              <a:rPr sz="2000" b="1" spc="15" dirty="0">
                <a:latin typeface="Times New Roman" panose="02020603050405020304" charset="0"/>
                <a:cs typeface="Times New Roman" panose="02020603050405020304" charset="0"/>
              </a:rPr>
              <a:t> </a:t>
            </a:r>
            <a:r>
              <a:rPr sz="2000" b="1" spc="160" dirty="0">
                <a:latin typeface="Times New Roman" panose="02020603050405020304" charset="0"/>
                <a:cs typeface="Times New Roman" panose="02020603050405020304" charset="0"/>
              </a:rPr>
              <a:t>ELECTRICAL</a:t>
            </a:r>
            <a:r>
              <a:rPr sz="2000" b="1" spc="15" dirty="0">
                <a:latin typeface="Times New Roman" panose="02020603050405020304" charset="0"/>
                <a:cs typeface="Times New Roman" panose="02020603050405020304" charset="0"/>
              </a:rPr>
              <a:t> </a:t>
            </a:r>
            <a:r>
              <a:rPr sz="2000" b="1" spc="200" dirty="0">
                <a:latin typeface="Times New Roman" panose="02020603050405020304" charset="0"/>
                <a:cs typeface="Times New Roman" panose="02020603050405020304" charset="0"/>
              </a:rPr>
              <a:t>AND</a:t>
            </a:r>
            <a:r>
              <a:rPr sz="2000" b="1" spc="15" dirty="0">
                <a:latin typeface="Times New Roman" panose="02020603050405020304" charset="0"/>
                <a:cs typeface="Times New Roman" panose="02020603050405020304" charset="0"/>
              </a:rPr>
              <a:t> </a:t>
            </a:r>
            <a:r>
              <a:rPr sz="2000" b="1" spc="130" dirty="0">
                <a:latin typeface="Times New Roman" panose="02020603050405020304" charset="0"/>
                <a:cs typeface="Times New Roman" panose="02020603050405020304" charset="0"/>
              </a:rPr>
              <a:t>ELECTRONICS </a:t>
            </a:r>
            <a:r>
              <a:rPr sz="2000" b="1" spc="-480" dirty="0">
                <a:latin typeface="Times New Roman" panose="02020603050405020304" charset="0"/>
                <a:cs typeface="Times New Roman" panose="02020603050405020304" charset="0"/>
              </a:rPr>
              <a:t> </a:t>
            </a:r>
            <a:r>
              <a:rPr sz="2000" b="1" spc="180" dirty="0">
                <a:latin typeface="Times New Roman" panose="02020603050405020304" charset="0"/>
                <a:cs typeface="Times New Roman" panose="02020603050405020304" charset="0"/>
              </a:rPr>
              <a:t>ENGINEERING</a:t>
            </a:r>
            <a:endParaRPr sz="2000" dirty="0">
              <a:latin typeface="Times New Roman" panose="02020603050405020304" charset="0"/>
              <a:cs typeface="Times New Roman" panose="02020603050405020304" charset="0"/>
            </a:endParaRPr>
          </a:p>
        </p:txBody>
      </p:sp>
      <p:sp>
        <p:nvSpPr>
          <p:cNvPr id="4" name="object 4"/>
          <p:cNvSpPr txBox="1"/>
          <p:nvPr/>
        </p:nvSpPr>
        <p:spPr>
          <a:xfrm>
            <a:off x="527050" y="5029200"/>
            <a:ext cx="3886200" cy="972820"/>
          </a:xfrm>
          <a:prstGeom prst="rect">
            <a:avLst/>
          </a:prstGeom>
        </p:spPr>
        <p:txBody>
          <a:bodyPr vert="horz" wrap="square" lIns="0" tIns="45720" rIns="0" bIns="0" rtlCol="0">
            <a:spAutoFit/>
          </a:bodyPr>
          <a:lstStyle/>
          <a:p>
            <a:pPr marL="12700" marR="5080">
              <a:lnSpc>
                <a:spcPts val="2170"/>
              </a:lnSpc>
              <a:spcBef>
                <a:spcPts val="360"/>
              </a:spcBef>
            </a:pPr>
            <a:r>
              <a:rPr sz="2000" b="1" spc="185" dirty="0">
                <a:latin typeface="Times New Roman" panose="02020603050405020304" charset="0"/>
                <a:cs typeface="Times New Roman" panose="02020603050405020304" charset="0"/>
              </a:rPr>
              <a:t>GUIDED </a:t>
            </a:r>
            <a:r>
              <a:rPr sz="2000" b="1" spc="40" dirty="0">
                <a:latin typeface="Times New Roman" panose="02020603050405020304" charset="0"/>
                <a:cs typeface="Times New Roman" panose="02020603050405020304" charset="0"/>
              </a:rPr>
              <a:t>BY: </a:t>
            </a:r>
            <a:r>
              <a:rPr sz="2000" b="1" spc="45" dirty="0">
                <a:latin typeface="Times New Roman" panose="02020603050405020304" charset="0"/>
                <a:cs typeface="Times New Roman" panose="02020603050405020304" charset="0"/>
              </a:rPr>
              <a:t> </a:t>
            </a:r>
            <a:endParaRPr lang="en-US" sz="2000" b="1" spc="45" dirty="0">
              <a:latin typeface="Times New Roman" panose="02020603050405020304" charset="0"/>
              <a:cs typeface="Times New Roman" panose="02020603050405020304" charset="0"/>
            </a:endParaRPr>
          </a:p>
          <a:p>
            <a:pPr marL="12700" marR="5080">
              <a:lnSpc>
                <a:spcPts val="2170"/>
              </a:lnSpc>
              <a:spcBef>
                <a:spcPts val="360"/>
              </a:spcBef>
            </a:pPr>
            <a:r>
              <a:rPr lang="en-US" sz="1800" spc="180" dirty="0" err="1">
                <a:latin typeface="Times New Roman" panose="02020603050405020304" charset="0"/>
                <a:cs typeface="Times New Roman" panose="02020603050405020304" charset="0"/>
              </a:rPr>
              <a:t>Mr.M.RAMESH.ME</a:t>
            </a:r>
            <a:r>
              <a:rPr lang="en-US" sz="1800" spc="180" dirty="0">
                <a:latin typeface="Times New Roman" panose="02020603050405020304" charset="0"/>
                <a:cs typeface="Times New Roman" panose="02020603050405020304" charset="0"/>
              </a:rPr>
              <a:t>.,</a:t>
            </a:r>
          </a:p>
          <a:p>
            <a:pPr marL="12700" marR="5080">
              <a:lnSpc>
                <a:spcPts val="2170"/>
              </a:lnSpc>
              <a:spcBef>
                <a:spcPts val="360"/>
              </a:spcBef>
            </a:pPr>
            <a:r>
              <a:rPr lang="en-US" spc="180" dirty="0">
                <a:latin typeface="Times New Roman" panose="02020603050405020304" charset="0"/>
                <a:cs typeface="Times New Roman" panose="02020603050405020304" charset="0"/>
              </a:rPr>
              <a:t>AP/EEE</a:t>
            </a:r>
            <a:endParaRPr sz="1800" dirty="0">
              <a:latin typeface="Times New Roman" panose="02020603050405020304" charset="0"/>
              <a:cs typeface="Times New Roman" panose="02020603050405020304" charset="0"/>
            </a:endParaRPr>
          </a:p>
        </p:txBody>
      </p:sp>
      <p:sp>
        <p:nvSpPr>
          <p:cNvPr id="5" name="object 5"/>
          <p:cNvSpPr txBox="1"/>
          <p:nvPr/>
        </p:nvSpPr>
        <p:spPr>
          <a:xfrm>
            <a:off x="-625522" y="2500306"/>
            <a:ext cx="14611400" cy="1050929"/>
          </a:xfrm>
          <a:prstGeom prst="rect">
            <a:avLst/>
          </a:prstGeom>
        </p:spPr>
        <p:txBody>
          <a:bodyPr vert="horz" wrap="square" lIns="0" tIns="12065" rIns="0" bIns="0" rtlCol="0">
            <a:spAutoFit/>
          </a:bodyPr>
          <a:lstStyle/>
          <a:p>
            <a:pPr marL="1224915">
              <a:lnSpc>
                <a:spcPct val="100000"/>
              </a:lnSpc>
              <a:spcBef>
                <a:spcPts val="95"/>
              </a:spcBef>
            </a:pPr>
            <a:r>
              <a:rPr lang="en-US" sz="3200" b="1" spc="225" dirty="0">
                <a:latin typeface="Times New Roman" panose="02020603050405020304" charset="0"/>
                <a:cs typeface="Times New Roman" panose="02020603050405020304" charset="0"/>
              </a:rPr>
              <a:t>IOT BASED FOOD SPOILAGE DETECTION SYSTEM</a:t>
            </a:r>
            <a:endParaRPr lang="en-US" sz="3200" dirty="0">
              <a:latin typeface="Times New Roman" panose="02020603050405020304" charset="0"/>
              <a:cs typeface="Times New Roman" panose="02020603050405020304" charset="0"/>
            </a:endParaRPr>
          </a:p>
          <a:p>
            <a:pPr marL="12700" marR="6684645">
              <a:spcBef>
                <a:spcPts val="2070"/>
              </a:spcBef>
            </a:pPr>
            <a:r>
              <a:rPr lang="en-US" sz="1800" b="1" spc="95" dirty="0">
                <a:solidFill>
                  <a:srgbClr val="6F2FA0"/>
                </a:solidFill>
                <a:latin typeface="Times New Roman" panose="02020603050405020304" charset="0"/>
                <a:cs typeface="Times New Roman" panose="02020603050405020304" charset="0"/>
              </a:rPr>
              <a:t>	</a:t>
            </a:r>
            <a:endParaRPr sz="2000" dirty="0">
              <a:latin typeface="Roboto"/>
              <a:cs typeface="Roboto"/>
            </a:endParaRPr>
          </a:p>
        </p:txBody>
      </p:sp>
      <p:sp>
        <p:nvSpPr>
          <p:cNvPr id="10" name="TextBox 9"/>
          <p:cNvSpPr txBox="1"/>
          <p:nvPr/>
        </p:nvSpPr>
        <p:spPr>
          <a:xfrm>
            <a:off x="7613650" y="4724400"/>
            <a:ext cx="4905420" cy="1322070"/>
          </a:xfrm>
          <a:prstGeom prst="rect">
            <a:avLst/>
          </a:prstGeom>
          <a:noFill/>
        </p:spPr>
        <p:txBody>
          <a:bodyPr wrap="square" rtlCol="0">
            <a:spAutoFit/>
          </a:bodyPr>
          <a:lstStyle/>
          <a:p>
            <a:r>
              <a:rPr lang="en-US" sz="1600" b="1" dirty="0">
                <a:latin typeface="Times New Roman" panose="02020603050405020304" charset="0"/>
                <a:cs typeface="Times New Roman" panose="02020603050405020304" charset="0"/>
              </a:rPr>
              <a:t>PRESENTED BY :</a:t>
            </a:r>
          </a:p>
          <a:p>
            <a:endParaRPr lang="en-US" sz="1600" b="1" dirty="0">
              <a:latin typeface="Times New Roman" panose="02020603050405020304" charset="0"/>
              <a:cs typeface="Times New Roman" panose="02020603050405020304" charset="0"/>
            </a:endParaRPr>
          </a:p>
          <a:p>
            <a:r>
              <a:rPr lang="en-US" sz="1600" dirty="0">
                <a:latin typeface="Times New Roman" panose="02020603050405020304" charset="0"/>
                <a:cs typeface="Times New Roman" panose="02020603050405020304" charset="0"/>
              </a:rPr>
              <a:t>SANJAI S     	                  927622BEE09</a:t>
            </a:r>
            <a:r>
              <a:rPr lang="en-IN" altLang="en-US" sz="1600" dirty="0">
                <a:latin typeface="Times New Roman" panose="02020603050405020304" charset="0"/>
                <a:cs typeface="Times New Roman" panose="02020603050405020304" charset="0"/>
              </a:rPr>
              <a:t>5</a:t>
            </a:r>
            <a:endParaRPr lang="en-US" sz="1600" dirty="0">
              <a:latin typeface="Times New Roman" panose="02020603050405020304" charset="0"/>
              <a:cs typeface="Times New Roman" panose="02020603050405020304" charset="0"/>
            </a:endParaRPr>
          </a:p>
          <a:p>
            <a:r>
              <a:rPr lang="en-US" sz="1600" dirty="0">
                <a:latin typeface="Times New Roman" panose="02020603050405020304" charset="0"/>
                <a:cs typeface="Times New Roman" panose="02020603050405020304" charset="0"/>
              </a:rPr>
              <a:t>SHANMITHA R		927622BEE104</a:t>
            </a:r>
          </a:p>
          <a:p>
            <a:endParaRPr lang="en-US" sz="1600" dirty="0">
              <a:latin typeface="Times New Roman" panose="02020603050405020304" charset="0"/>
              <a:cs typeface="Times New Roman" panose="02020603050405020304" charset="0"/>
            </a:endParaRPr>
          </a:p>
        </p:txBody>
      </p:sp>
      <p:sp>
        <p:nvSpPr>
          <p:cNvPr id="6" name="object 4"/>
          <p:cNvSpPr txBox="1"/>
          <p:nvPr/>
        </p:nvSpPr>
        <p:spPr>
          <a:xfrm>
            <a:off x="527050" y="3581400"/>
            <a:ext cx="3886200" cy="1661993"/>
          </a:xfrm>
          <a:prstGeom prst="rect">
            <a:avLst/>
          </a:prstGeom>
        </p:spPr>
        <p:txBody>
          <a:bodyPr vert="horz" wrap="square" lIns="0" tIns="45720" rIns="0" bIns="0" rtlCol="0">
            <a:spAutoFit/>
          </a:bodyPr>
          <a:lstStyle/>
          <a:p>
            <a:pPr marL="12700" marR="5080">
              <a:lnSpc>
                <a:spcPts val="2170"/>
              </a:lnSpc>
              <a:spcBef>
                <a:spcPts val="360"/>
              </a:spcBef>
            </a:pPr>
            <a:r>
              <a:rPr lang="en-US" sz="2000" b="1" spc="185" dirty="0">
                <a:solidFill>
                  <a:schemeClr val="tx2"/>
                </a:solidFill>
                <a:latin typeface="Times New Roman" panose="02020603050405020304" charset="0"/>
                <a:cs typeface="Times New Roman" panose="02020603050405020304" charset="0"/>
              </a:rPr>
              <a:t>YEAR | SEMESTER : </a:t>
            </a:r>
            <a:r>
              <a:rPr lang="en-US" sz="2000" spc="185" dirty="0">
                <a:solidFill>
                  <a:schemeClr val="tx2"/>
                </a:solidFill>
                <a:latin typeface="Times New Roman" panose="02020603050405020304" charset="0"/>
                <a:cs typeface="Times New Roman" panose="02020603050405020304" charset="0"/>
              </a:rPr>
              <a:t>III | V</a:t>
            </a:r>
          </a:p>
          <a:p>
            <a:pPr marL="12700" marR="5080">
              <a:lnSpc>
                <a:spcPts val="2170"/>
              </a:lnSpc>
              <a:spcBef>
                <a:spcPts val="360"/>
              </a:spcBef>
            </a:pPr>
            <a:r>
              <a:rPr lang="en-US" sz="2000" b="1" spc="185" dirty="0">
                <a:solidFill>
                  <a:schemeClr val="tx2"/>
                </a:solidFill>
                <a:latin typeface="Times New Roman" panose="02020603050405020304" charset="0"/>
                <a:cs typeface="Times New Roman" panose="02020603050405020304" charset="0"/>
              </a:rPr>
              <a:t>BATCH NO : </a:t>
            </a:r>
            <a:r>
              <a:rPr lang="en-IN" altLang="en-US" sz="2000" b="1" spc="185" dirty="0">
                <a:solidFill>
                  <a:schemeClr val="tx2"/>
                </a:solidFill>
                <a:latin typeface="Times New Roman" panose="02020603050405020304" charset="0"/>
                <a:cs typeface="Times New Roman" panose="02020603050405020304" charset="0"/>
              </a:rPr>
              <a:t>11</a:t>
            </a:r>
            <a:endParaRPr lang="en-US" sz="2000" b="1" spc="185" dirty="0">
              <a:solidFill>
                <a:schemeClr val="tx2"/>
              </a:solidFill>
              <a:latin typeface="Times New Roman" panose="02020603050405020304" charset="0"/>
              <a:cs typeface="Times New Roman" panose="02020603050405020304" charset="0"/>
            </a:endParaRPr>
          </a:p>
          <a:p>
            <a:pPr marL="12700" marR="5080">
              <a:lnSpc>
                <a:spcPts val="2170"/>
              </a:lnSpc>
              <a:spcBef>
                <a:spcPts val="360"/>
              </a:spcBef>
            </a:pPr>
            <a:r>
              <a:rPr lang="en-US" sz="2000" b="1" spc="185" dirty="0">
                <a:solidFill>
                  <a:schemeClr val="tx2"/>
                </a:solidFill>
                <a:latin typeface="Times New Roman" panose="02020603050405020304" charset="0"/>
                <a:cs typeface="Times New Roman" panose="02020603050405020304" charset="0"/>
              </a:rPr>
              <a:t>DATE: </a:t>
            </a:r>
            <a:r>
              <a:rPr lang="en-US" sz="2000" spc="185" dirty="0">
                <a:solidFill>
                  <a:schemeClr val="tx2"/>
                </a:solidFill>
                <a:latin typeface="Times New Roman" panose="02020603050405020304" charset="0"/>
                <a:cs typeface="Times New Roman" panose="02020603050405020304" charset="0"/>
              </a:rPr>
              <a:t>24.09.2024</a:t>
            </a:r>
            <a:endParaRPr lang="en-US" sz="2000" b="1" spc="185" dirty="0">
              <a:solidFill>
                <a:schemeClr val="tx2"/>
              </a:solidFill>
              <a:latin typeface="Times New Roman" panose="02020603050405020304" charset="0"/>
              <a:cs typeface="Times New Roman" panose="02020603050405020304" charset="0"/>
            </a:endParaRPr>
          </a:p>
          <a:p>
            <a:pPr marL="12700" marR="5080">
              <a:lnSpc>
                <a:spcPts val="2170"/>
              </a:lnSpc>
              <a:spcBef>
                <a:spcPts val="360"/>
              </a:spcBef>
            </a:pPr>
            <a:endParaRPr lang="en-US" sz="2000" b="1" spc="185" dirty="0">
              <a:latin typeface="Times New Roman" panose="02020603050405020304" charset="0"/>
              <a:cs typeface="Times New Roman" panose="02020603050405020304" charset="0"/>
            </a:endParaRPr>
          </a:p>
          <a:p>
            <a:pPr marL="12700" marR="5080">
              <a:lnSpc>
                <a:spcPts val="2170"/>
              </a:lnSpc>
              <a:spcBef>
                <a:spcPts val="360"/>
              </a:spcBef>
            </a:pPr>
            <a:endParaRPr lang="en-US" sz="2000" b="1" spc="185"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31800" y="1857364"/>
            <a:ext cx="10715700" cy="3864519"/>
          </a:xfrm>
          <a:prstGeom prst="rect">
            <a:avLst/>
          </a:prstGeom>
        </p:spPr>
        <p:txBody>
          <a:bodyPr vert="horz" wrap="square" lIns="0" tIns="12700" rIns="0" bIns="0" rtlCol="0">
            <a:spAutoFit/>
          </a:bodyPr>
          <a:lstStyle/>
          <a:p>
            <a:pPr algn="just">
              <a:lnSpc>
                <a:spcPct val="200000"/>
              </a:lnSpc>
            </a:pPr>
            <a:r>
              <a:rPr lang="en-US" spc="40" dirty="0">
                <a:latin typeface="Times New Roman" panose="02020603050405020304" charset="0"/>
                <a:cs typeface="Times New Roman" panose="02020603050405020304" charset="0"/>
              </a:rPr>
              <a:t>	</a:t>
            </a:r>
            <a:r>
              <a:rPr lang="en-US" dirty="0">
                <a:latin typeface="Times New Roman" panose="02020603050405020304" pitchFamily="18" charset="0"/>
                <a:cs typeface="Times New Roman" panose="02020603050405020304" pitchFamily="18" charset="0"/>
              </a:rPr>
              <a:t>The IoT-based food spoilage detection system operates by integrating multiple sensors to monitor key parameters affecting food quality. The DHT11 sensor measures temperature and humidity, the methane sensor detects spoilage gases, and the moisture sensor assesses the water content in food. These sensors send their data to the Arduino Uno microcontroller, which compares the readings against predefined thresholds. Based on the analysis, the system determines the storage condition and displays real-time results and alerts, such as "Optimal Conditions" or "Spoilage Detected," on an LCD screen. This enables users to take timely actions to prevent spoilage, ensuring food safety and quality</a:t>
            </a:r>
            <a:r>
              <a:rPr lang="en-US" sz="2000" dirty="0"/>
              <a:t>.</a:t>
            </a:r>
            <a:endParaRPr lang="en-US" sz="1900" spc="40" dirty="0">
              <a:latin typeface="Times New Roman" panose="02020603050405020304" charset="0"/>
              <a:cs typeface="Times New Roman" panose="02020603050405020304" charset="0"/>
            </a:endParaRPr>
          </a:p>
        </p:txBody>
      </p:sp>
      <p:sp>
        <p:nvSpPr>
          <p:cNvPr id="6" name="object 6"/>
          <p:cNvSpPr txBox="1">
            <a:spLocks noGrp="1"/>
          </p:cNvSpPr>
          <p:nvPr>
            <p:ph type="title"/>
          </p:nvPr>
        </p:nvSpPr>
        <p:spPr>
          <a:xfrm>
            <a:off x="1874808" y="1214422"/>
            <a:ext cx="8959215" cy="346890"/>
          </a:xfrm>
          <a:prstGeom prst="rect">
            <a:avLst/>
          </a:prstGeom>
          <a:solidFill>
            <a:srgbClr val="BAD5ED"/>
          </a:solidFill>
          <a:ln w="12686">
            <a:solidFill>
              <a:srgbClr val="000000"/>
            </a:solidFill>
          </a:ln>
        </p:spPr>
        <p:txBody>
          <a:bodyPr vert="horz" wrap="square" lIns="0" tIns="38735" rIns="0" bIns="0" rtlCol="0">
            <a:spAutoFit/>
          </a:bodyPr>
          <a:lstStyle/>
          <a:p>
            <a:pPr algn="ctr">
              <a:lnSpc>
                <a:spcPct val="100000"/>
              </a:lnSpc>
              <a:spcBef>
                <a:spcPts val="305"/>
              </a:spcBef>
            </a:pPr>
            <a:r>
              <a:rPr lang="en-US" sz="2000" spc="110" dirty="0">
                <a:solidFill>
                  <a:srgbClr val="000000"/>
                </a:solidFill>
                <a:latin typeface="Times New Roman" panose="02020603050405020304" charset="0"/>
                <a:cs typeface="Times New Roman" panose="02020603050405020304" charset="0"/>
              </a:rPr>
              <a:t>WORKING EXPLANATION</a:t>
            </a:r>
            <a:endParaRPr sz="20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9650" y="1300684"/>
            <a:ext cx="8519919" cy="346890"/>
          </a:xfrm>
          <a:prstGeom prst="rect">
            <a:avLst/>
          </a:prstGeom>
          <a:solidFill>
            <a:srgbClr val="BAD5ED"/>
          </a:solidFill>
          <a:ln w="12686">
            <a:solidFill>
              <a:srgbClr val="000000"/>
            </a:solidFill>
          </a:ln>
        </p:spPr>
        <p:txBody>
          <a:bodyPr vert="horz" wrap="square" lIns="0" tIns="38735" rIns="0" bIns="0" rtlCol="0">
            <a:spAutoFit/>
          </a:bodyPr>
          <a:lstStyle/>
          <a:p>
            <a:pPr marL="3810" algn="ctr">
              <a:lnSpc>
                <a:spcPct val="100000"/>
              </a:lnSpc>
              <a:spcBef>
                <a:spcPts val="305"/>
              </a:spcBef>
            </a:pPr>
            <a:r>
              <a:rPr lang="en-US" sz="2000" spc="75" dirty="0">
                <a:solidFill>
                  <a:srgbClr val="000000"/>
                </a:solidFill>
                <a:latin typeface="Times New Roman" panose="02020603050405020304" charset="0"/>
                <a:cs typeface="Times New Roman" panose="02020603050405020304" charset="0"/>
              </a:rPr>
              <a:t>COMPONENTS USED</a:t>
            </a:r>
            <a:endParaRPr sz="2000" dirty="0">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77013019"/>
              </p:ext>
            </p:extLst>
          </p:nvPr>
        </p:nvGraphicFramePr>
        <p:xfrm>
          <a:off x="4145434" y="2143116"/>
          <a:ext cx="4392488" cy="3286148"/>
        </p:xfrm>
        <a:graphic>
          <a:graphicData uri="http://schemas.openxmlformats.org/drawingml/2006/table">
            <a:tbl>
              <a:tblPr firstRow="1" bandRow="1">
                <a:tableStyleId>{5C22544A-7EE6-4342-B048-85BDC9FD1C3A}</a:tableStyleId>
              </a:tblPr>
              <a:tblGrid>
                <a:gridCol w="4392488">
                  <a:extLst>
                    <a:ext uri="{9D8B030D-6E8A-4147-A177-3AD203B41FA5}">
                      <a16:colId xmlns:a16="http://schemas.microsoft.com/office/drawing/2014/main" val="20000"/>
                    </a:ext>
                  </a:extLst>
                </a:gridCol>
              </a:tblGrid>
              <a:tr h="3286148">
                <a:tc>
                  <a:txBody>
                    <a:bodyPr/>
                    <a:lstStyle/>
                    <a:p>
                      <a:pPr marL="342900" indent="-342900">
                        <a:lnSpc>
                          <a:spcPct val="150000"/>
                        </a:lnSpc>
                        <a:buFont typeface="+mj-lt"/>
                        <a:buAutoNum type="arabicPeriod"/>
                      </a:pPr>
                      <a:r>
                        <a:rPr lang="en-US" sz="1900" b="0" dirty="0">
                          <a:solidFill>
                            <a:schemeClr val="tx1"/>
                          </a:solidFill>
                          <a:latin typeface="Times New Roman" panose="02020603050405020304" charset="0"/>
                          <a:cs typeface="Times New Roman" panose="02020603050405020304" charset="0"/>
                        </a:rPr>
                        <a:t>Arduino</a:t>
                      </a:r>
                      <a:r>
                        <a:rPr lang="en-US" sz="1900" b="0" baseline="0" dirty="0">
                          <a:solidFill>
                            <a:schemeClr val="tx1"/>
                          </a:solidFill>
                          <a:latin typeface="Times New Roman" panose="02020603050405020304" charset="0"/>
                          <a:cs typeface="Times New Roman" panose="02020603050405020304" charset="0"/>
                        </a:rPr>
                        <a:t> uno</a:t>
                      </a:r>
                    </a:p>
                    <a:p>
                      <a:pPr marL="342900" indent="-342900">
                        <a:lnSpc>
                          <a:spcPct val="150000"/>
                        </a:lnSpc>
                        <a:buFont typeface="+mj-lt"/>
                        <a:buAutoNum type="arabicPeriod"/>
                      </a:pPr>
                      <a:r>
                        <a:rPr lang="en-US" sz="1900" b="0" dirty="0">
                          <a:solidFill>
                            <a:schemeClr val="tx1"/>
                          </a:solidFill>
                          <a:latin typeface="Times New Roman" panose="02020603050405020304" charset="0"/>
                          <a:cs typeface="Times New Roman" panose="02020603050405020304" charset="0"/>
                        </a:rPr>
                        <a:t>MQ-4 Methane Sensor</a:t>
                      </a:r>
                    </a:p>
                    <a:p>
                      <a:pPr marL="342900" indent="-342900">
                        <a:lnSpc>
                          <a:spcPct val="150000"/>
                        </a:lnSpc>
                        <a:buFont typeface="+mj-lt"/>
                        <a:buAutoNum type="arabicPeriod"/>
                      </a:pPr>
                      <a:r>
                        <a:rPr lang="en-US" sz="1900" b="0" dirty="0">
                          <a:solidFill>
                            <a:schemeClr val="tx1"/>
                          </a:solidFill>
                          <a:latin typeface="Times New Roman" panose="02020603050405020304" charset="0"/>
                          <a:cs typeface="Times New Roman" panose="02020603050405020304" charset="0"/>
                        </a:rPr>
                        <a:t>Moisture Sensor</a:t>
                      </a:r>
                    </a:p>
                    <a:p>
                      <a:pPr marL="342900" indent="-342900">
                        <a:lnSpc>
                          <a:spcPct val="150000"/>
                        </a:lnSpc>
                        <a:buFont typeface="+mj-lt"/>
                        <a:buAutoNum type="arabicPeriod"/>
                      </a:pPr>
                      <a:r>
                        <a:rPr lang="en-US" sz="1900" b="0" dirty="0">
                          <a:solidFill>
                            <a:schemeClr val="tx1"/>
                          </a:solidFill>
                          <a:latin typeface="Times New Roman" panose="02020603050405020304" charset="0"/>
                          <a:cs typeface="Times New Roman" panose="02020603050405020304" charset="0"/>
                        </a:rPr>
                        <a:t>DHT11 Sensor</a:t>
                      </a:r>
                    </a:p>
                    <a:p>
                      <a:pPr marL="342900" indent="-342900">
                        <a:lnSpc>
                          <a:spcPct val="150000"/>
                        </a:lnSpc>
                        <a:buFont typeface="+mj-lt"/>
                        <a:buAutoNum type="arabicPeriod"/>
                      </a:pPr>
                      <a:r>
                        <a:rPr lang="en-US" sz="1900" b="0" dirty="0">
                          <a:solidFill>
                            <a:schemeClr val="tx1"/>
                          </a:solidFill>
                          <a:latin typeface="Times New Roman" panose="02020603050405020304" charset="0"/>
                          <a:cs typeface="Times New Roman" panose="02020603050405020304" charset="0"/>
                        </a:rPr>
                        <a:t>16x2 LCD Display</a:t>
                      </a:r>
                    </a:p>
                    <a:p>
                      <a:pPr marL="0" indent="0">
                        <a:lnSpc>
                          <a:spcPct val="150000"/>
                        </a:lnSpc>
                        <a:buFont typeface="+mj-lt"/>
                        <a:buNone/>
                      </a:pPr>
                      <a:r>
                        <a:rPr lang="en-US" sz="1900" b="0" dirty="0">
                          <a:solidFill>
                            <a:schemeClr val="tx1"/>
                          </a:solidFill>
                          <a:latin typeface="Times New Roman" panose="02020603050405020304" charset="0"/>
                          <a:cs typeface="Times New Roman" panose="02020603050405020304" charset="0"/>
                        </a:rPr>
                        <a:t>6.   Bread board and jumper wires</a:t>
                      </a:r>
                    </a:p>
                  </a:txBody>
                  <a:tcP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9650" y="1300684"/>
            <a:ext cx="8519919" cy="346890"/>
          </a:xfrm>
          <a:prstGeom prst="rect">
            <a:avLst/>
          </a:prstGeom>
          <a:solidFill>
            <a:srgbClr val="BAD5ED"/>
          </a:solidFill>
          <a:ln w="12686">
            <a:solidFill>
              <a:srgbClr val="000000"/>
            </a:solidFill>
          </a:ln>
        </p:spPr>
        <p:txBody>
          <a:bodyPr vert="horz" wrap="square" lIns="0" tIns="38735" rIns="0" bIns="0" rtlCol="0">
            <a:spAutoFit/>
          </a:bodyPr>
          <a:lstStyle/>
          <a:p>
            <a:pPr marL="3810" algn="ctr">
              <a:lnSpc>
                <a:spcPct val="100000"/>
              </a:lnSpc>
              <a:spcBef>
                <a:spcPts val="305"/>
              </a:spcBef>
            </a:pPr>
            <a:r>
              <a:rPr lang="en-US" sz="2000" spc="75" dirty="0">
                <a:solidFill>
                  <a:srgbClr val="000000"/>
                </a:solidFill>
                <a:latin typeface="Times New Roman" panose="02020603050405020304" charset="0"/>
                <a:cs typeface="Times New Roman" panose="02020603050405020304" charset="0"/>
              </a:rPr>
              <a:t>COMPONENTS USED</a:t>
            </a:r>
            <a:endParaRPr sz="2000" dirty="0">
              <a:latin typeface="Times New Roman" panose="02020603050405020304" charset="0"/>
              <a:cs typeface="Times New Roman" panose="02020603050405020304" charset="0"/>
            </a:endParaRPr>
          </a:p>
        </p:txBody>
      </p:sp>
      <p:sp>
        <p:nvSpPr>
          <p:cNvPr id="5" name="TextBox 4"/>
          <p:cNvSpPr txBox="1"/>
          <p:nvPr/>
        </p:nvSpPr>
        <p:spPr>
          <a:xfrm>
            <a:off x="946114" y="2071678"/>
            <a:ext cx="10744200" cy="3301160"/>
          </a:xfrm>
          <a:prstGeom prst="rect">
            <a:avLst/>
          </a:prstGeom>
          <a:noFill/>
        </p:spPr>
        <p:txBody>
          <a:bodyPr wrap="square">
            <a:spAutoFit/>
          </a:bodyPr>
          <a:lstStyle/>
          <a:p>
            <a:pPr algn="just">
              <a:lnSpc>
                <a:spcPct val="150000"/>
              </a:lnSpc>
            </a:pPr>
            <a:r>
              <a:rPr lang="en-US" sz="2000" b="1" dirty="0">
                <a:latin typeface="Times New Roman" panose="02020603050405020304" charset="0"/>
                <a:cs typeface="Times New Roman" panose="02020603050405020304" charset="0"/>
              </a:rPr>
              <a:t>ARDUINO BOARD:</a:t>
            </a:r>
          </a:p>
          <a:p>
            <a:pPr algn="just">
              <a:lnSpc>
                <a:spcPct val="200000"/>
              </a:lnSpc>
            </a:pPr>
            <a:r>
              <a:rPr lang="en-US" sz="2000" b="1" dirty="0">
                <a:latin typeface="Times New Roman" panose="02020603050405020304" charset="0"/>
                <a:cs typeface="Times New Roman" panose="02020603050405020304" charset="0"/>
              </a:rPr>
              <a:t>	</a:t>
            </a:r>
            <a:r>
              <a:rPr lang="en-US" dirty="0">
                <a:latin typeface="Times New Roman" panose="02020603050405020304" pitchFamily="18" charset="0"/>
                <a:cs typeface="Times New Roman" panose="02020603050405020304" pitchFamily="18" charset="0"/>
              </a:rPr>
              <a:t>The Arduino Uno is the central processor in this food spoilage detection system. It collects data from sensors for temperature, humidity, methane gas, and moisture, processes the readings, and compares them with predefined thresholds. Based on the analysis, it displays alerts like "Optimal Conditions" or "Spoilage Detected" on an LCD. This cost-effective microcontroller ensures efficient and reliable operation for real-time food quality monitoring.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9650" y="1300684"/>
            <a:ext cx="8519919" cy="346890"/>
          </a:xfrm>
          <a:prstGeom prst="rect">
            <a:avLst/>
          </a:prstGeom>
          <a:solidFill>
            <a:srgbClr val="BAD5ED"/>
          </a:solidFill>
          <a:ln w="12686">
            <a:solidFill>
              <a:srgbClr val="000000"/>
            </a:solidFill>
          </a:ln>
        </p:spPr>
        <p:txBody>
          <a:bodyPr vert="horz" wrap="square" lIns="0" tIns="38735" rIns="0" bIns="0" rtlCol="0">
            <a:spAutoFit/>
          </a:bodyPr>
          <a:lstStyle/>
          <a:p>
            <a:pPr marL="3810" algn="ctr">
              <a:lnSpc>
                <a:spcPct val="100000"/>
              </a:lnSpc>
              <a:spcBef>
                <a:spcPts val="305"/>
              </a:spcBef>
            </a:pPr>
            <a:r>
              <a:rPr lang="en-US" sz="2000" spc="75" dirty="0">
                <a:solidFill>
                  <a:srgbClr val="000000"/>
                </a:solidFill>
                <a:latin typeface="Times New Roman" panose="02020603050405020304" charset="0"/>
                <a:cs typeface="Times New Roman" panose="02020603050405020304" charset="0"/>
              </a:rPr>
              <a:t>COMPONENTS USED</a:t>
            </a:r>
            <a:endParaRPr sz="2000" dirty="0">
              <a:latin typeface="Times New Roman" panose="02020603050405020304" charset="0"/>
              <a:cs typeface="Times New Roman" panose="02020603050405020304" charset="0"/>
            </a:endParaRPr>
          </a:p>
        </p:txBody>
      </p:sp>
      <p:sp>
        <p:nvSpPr>
          <p:cNvPr id="5" name="TextBox 4"/>
          <p:cNvSpPr txBox="1"/>
          <p:nvPr/>
        </p:nvSpPr>
        <p:spPr>
          <a:xfrm>
            <a:off x="527050" y="2133600"/>
            <a:ext cx="11277600" cy="3301160"/>
          </a:xfrm>
          <a:prstGeom prst="rect">
            <a:avLst/>
          </a:prstGeom>
          <a:noFill/>
        </p:spPr>
        <p:txBody>
          <a:bodyPr wrap="square">
            <a:spAutoFit/>
          </a:bodyPr>
          <a:lstStyle/>
          <a:p>
            <a:pPr>
              <a:lnSpc>
                <a:spcPct val="150000"/>
              </a:lnSpc>
            </a:pPr>
            <a:r>
              <a:rPr lang="en-US" sz="2000" b="1" dirty="0">
                <a:latin typeface="Times New Roman" panose="02020603050405020304" charset="0"/>
                <a:cs typeface="Times New Roman" panose="02020603050405020304" charset="0"/>
              </a:rPr>
              <a:t>MQ-4 ,MOISTURE AND DHT 11 SENSOR:</a:t>
            </a:r>
          </a:p>
          <a:p>
            <a:pPr>
              <a:lnSpc>
                <a:spcPct val="200000"/>
              </a:lnSpc>
            </a:pPr>
            <a:r>
              <a:rPr lang="en-US" sz="2000" b="1" dirty="0">
                <a:latin typeface="Times New Roman" panose="02020603050405020304" charset="0"/>
                <a:cs typeface="Times New Roman" panose="02020603050405020304" charset="0"/>
              </a:rPr>
              <a:t>	</a:t>
            </a:r>
            <a:r>
              <a:rPr lang="en-US" dirty="0">
                <a:latin typeface="Times New Roman" panose="02020603050405020304" pitchFamily="18" charset="0"/>
                <a:cs typeface="Times New Roman" panose="02020603050405020304" pitchFamily="18" charset="0"/>
              </a:rPr>
              <a:t>An IoT-based food spoilage detection system can utilize the </a:t>
            </a:r>
            <a:r>
              <a:rPr lang="en-US" b="1" dirty="0">
                <a:latin typeface="Times New Roman" panose="02020603050405020304" pitchFamily="18" charset="0"/>
                <a:cs typeface="Times New Roman" panose="02020603050405020304" pitchFamily="18" charset="0"/>
              </a:rPr>
              <a:t>MQ-4</a:t>
            </a:r>
            <a:r>
              <a:rPr lang="en-US" dirty="0">
                <a:latin typeface="Times New Roman" panose="02020603050405020304" pitchFamily="18" charset="0"/>
                <a:cs typeface="Times New Roman" panose="02020603050405020304" pitchFamily="18" charset="0"/>
              </a:rPr>
              <a:t> gas sensor to detect spoilage gases like methane, the </a:t>
            </a:r>
            <a:r>
              <a:rPr lang="en-US" b="1" dirty="0">
                <a:latin typeface="Times New Roman" panose="02020603050405020304" pitchFamily="18" charset="0"/>
                <a:cs typeface="Times New Roman" panose="02020603050405020304" pitchFamily="18" charset="0"/>
              </a:rPr>
              <a:t>DHT11</a:t>
            </a:r>
            <a:r>
              <a:rPr lang="en-US" dirty="0">
                <a:latin typeface="Times New Roman" panose="02020603050405020304" pitchFamily="18" charset="0"/>
                <a:cs typeface="Times New Roman" panose="02020603050405020304" pitchFamily="18" charset="0"/>
              </a:rPr>
              <a:t> sensor for monitoring temperature and humidity, and a </a:t>
            </a:r>
            <a:r>
              <a:rPr lang="en-US" b="1" dirty="0">
                <a:latin typeface="Times New Roman" panose="02020603050405020304" pitchFamily="18" charset="0"/>
                <a:cs typeface="Times New Roman" panose="02020603050405020304" pitchFamily="18" charset="0"/>
              </a:rPr>
              <a:t>moisture sensor</a:t>
            </a:r>
            <a:r>
              <a:rPr lang="en-US" dirty="0">
                <a:latin typeface="Times New Roman" panose="02020603050405020304" pitchFamily="18" charset="0"/>
                <a:cs typeface="Times New Roman" panose="02020603050405020304" pitchFamily="18" charset="0"/>
              </a:rPr>
              <a:t> to measure moisture levels. High levels of methane, temperature, humidity, or moisture indicate potential spoilage. The system displays real-time data on an LCD screen and triggers a "Spoilage Alert" when any threshold is exceeded. This approach effectively monitors key spoilage factors without requiring a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module.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9650" y="1300684"/>
            <a:ext cx="8519919" cy="346890"/>
          </a:xfrm>
          <a:prstGeom prst="rect">
            <a:avLst/>
          </a:prstGeom>
          <a:solidFill>
            <a:srgbClr val="BAD5ED"/>
          </a:solidFill>
          <a:ln w="12686">
            <a:solidFill>
              <a:srgbClr val="000000"/>
            </a:solidFill>
          </a:ln>
        </p:spPr>
        <p:txBody>
          <a:bodyPr vert="horz" wrap="square" lIns="0" tIns="38735" rIns="0" bIns="0" rtlCol="0">
            <a:spAutoFit/>
          </a:bodyPr>
          <a:lstStyle/>
          <a:p>
            <a:pPr marL="3810" algn="ctr">
              <a:lnSpc>
                <a:spcPct val="100000"/>
              </a:lnSpc>
              <a:spcBef>
                <a:spcPts val="305"/>
              </a:spcBef>
            </a:pPr>
            <a:r>
              <a:rPr lang="en-US" sz="2000" spc="75" dirty="0">
                <a:solidFill>
                  <a:srgbClr val="000000"/>
                </a:solidFill>
                <a:latin typeface="Times New Roman" panose="02020603050405020304" charset="0"/>
                <a:cs typeface="Times New Roman" panose="02020603050405020304" charset="0"/>
              </a:rPr>
              <a:t>COMPONENTS USED</a:t>
            </a:r>
            <a:endParaRPr sz="2000" dirty="0">
              <a:latin typeface="Times New Roman" panose="02020603050405020304" charset="0"/>
              <a:cs typeface="Times New Roman" panose="02020603050405020304" charset="0"/>
            </a:endParaRPr>
          </a:p>
        </p:txBody>
      </p:sp>
      <p:sp>
        <p:nvSpPr>
          <p:cNvPr id="5" name="TextBox 4"/>
          <p:cNvSpPr txBox="1"/>
          <p:nvPr/>
        </p:nvSpPr>
        <p:spPr>
          <a:xfrm>
            <a:off x="450850" y="2057400"/>
            <a:ext cx="11277600" cy="2747162"/>
          </a:xfrm>
          <a:prstGeom prst="rect">
            <a:avLst/>
          </a:prstGeom>
          <a:noFill/>
        </p:spPr>
        <p:txBody>
          <a:bodyPr wrap="square">
            <a:spAutoFit/>
          </a:bodyPr>
          <a:lstStyle/>
          <a:p>
            <a:pPr algn="just">
              <a:lnSpc>
                <a:spcPct val="150000"/>
              </a:lnSpc>
            </a:pPr>
            <a:r>
              <a:rPr lang="en-US" sz="2000" b="1" dirty="0">
                <a:latin typeface="Times New Roman" panose="02020603050405020304" charset="0"/>
                <a:cs typeface="Times New Roman" panose="02020603050405020304" charset="0"/>
              </a:rPr>
              <a:t>16x2 LCD DISPLAY:</a:t>
            </a:r>
          </a:p>
          <a:p>
            <a:pPr algn="just">
              <a:lnSpc>
                <a:spcPct val="200000"/>
              </a:lnSpc>
            </a:pPr>
            <a:r>
              <a:rPr lang="en-US" sz="2000" b="1" dirty="0">
                <a:latin typeface="Times New Roman" panose="02020603050405020304" charset="0"/>
                <a:cs typeface="Times New Roman" panose="02020603050405020304" charset="0"/>
              </a:rPr>
              <a:t>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16x2 LCD display</a:t>
            </a:r>
            <a:r>
              <a:rPr lang="en-US" dirty="0">
                <a:latin typeface="Times New Roman" panose="02020603050405020304" pitchFamily="18" charset="0"/>
                <a:cs typeface="Times New Roman" panose="02020603050405020304" pitchFamily="18" charset="0"/>
              </a:rPr>
              <a:t> is commonly used in electronics projects to visually display information in a simple and concise format. In the context of a food spoilage detection system, the 16x2 LCD can be utilized to show real-time sensor data such as temperature, humidity, moisture levels, and gas concentrations. With 16 characters per line and 2 lines available, it provides enough space to display key information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9650" y="1300684"/>
            <a:ext cx="8519919" cy="346890"/>
          </a:xfrm>
          <a:prstGeom prst="rect">
            <a:avLst/>
          </a:prstGeom>
          <a:solidFill>
            <a:srgbClr val="BAD5ED"/>
          </a:solidFill>
          <a:ln w="12686">
            <a:solidFill>
              <a:srgbClr val="000000"/>
            </a:solidFill>
          </a:ln>
        </p:spPr>
        <p:txBody>
          <a:bodyPr vert="horz" wrap="square" lIns="0" tIns="38735" rIns="0" bIns="0" rtlCol="0">
            <a:spAutoFit/>
          </a:bodyPr>
          <a:lstStyle/>
          <a:p>
            <a:pPr marL="3810" algn="ctr">
              <a:lnSpc>
                <a:spcPct val="100000"/>
              </a:lnSpc>
              <a:spcBef>
                <a:spcPts val="305"/>
              </a:spcBef>
            </a:pPr>
            <a:r>
              <a:rPr lang="en-US" sz="2000" spc="75" dirty="0">
                <a:solidFill>
                  <a:srgbClr val="000000"/>
                </a:solidFill>
                <a:latin typeface="Times New Roman" panose="02020603050405020304" charset="0"/>
                <a:cs typeface="Times New Roman" panose="02020603050405020304" charset="0"/>
              </a:rPr>
              <a:t>FUTURE SCOPE</a:t>
            </a:r>
            <a:endParaRPr sz="2000" dirty="0">
              <a:latin typeface="Times New Roman" panose="02020603050405020304" charset="0"/>
              <a:cs typeface="Times New Roman" panose="02020603050405020304" charset="0"/>
            </a:endParaRPr>
          </a:p>
        </p:txBody>
      </p:sp>
      <p:sp>
        <p:nvSpPr>
          <p:cNvPr id="5" name="TextBox 4"/>
          <p:cNvSpPr txBox="1"/>
          <p:nvPr/>
        </p:nvSpPr>
        <p:spPr>
          <a:xfrm>
            <a:off x="446048" y="1928802"/>
            <a:ext cx="11277600" cy="4431341"/>
          </a:xfrm>
          <a:prstGeom prst="rect">
            <a:avLst/>
          </a:prstGeom>
          <a:noFill/>
        </p:spPr>
        <p:txBody>
          <a:bodyPr wrap="square">
            <a:spAutoFit/>
          </a:bodyPr>
          <a:lstStyle/>
          <a:p>
            <a:pPr algn="just">
              <a:lnSpc>
                <a:spcPct val="150000"/>
              </a:lnSpc>
            </a:pPr>
            <a:r>
              <a:rPr lang="en-US" dirty="0">
                <a:latin typeface="Times New Roman" panose="02020603050405020304" charset="0"/>
                <a:cs typeface="Times New Roman" panose="02020603050405020304" charset="0"/>
              </a:rPr>
              <a:t>1</a:t>
            </a:r>
            <a:r>
              <a:rPr lang="en-US" sz="1900" dirty="0">
                <a:latin typeface="Times New Roman" panose="02020603050405020304" charset="0"/>
                <a:cs typeface="Times New Roman" panose="02020603050405020304" charset="0"/>
              </a:rPr>
              <a:t>. </a:t>
            </a:r>
            <a:r>
              <a:rPr lang="en-US" sz="1900" b="1" dirty="0">
                <a:latin typeface="Times New Roman" panose="02020603050405020304" charset="0"/>
                <a:cs typeface="Times New Roman" panose="02020603050405020304" charset="0"/>
              </a:rPr>
              <a:t>Integration with Smart Home Systems</a:t>
            </a:r>
            <a:r>
              <a:rPr lang="en-US" sz="1900" dirty="0">
                <a:latin typeface="Times New Roman" panose="02020603050405020304" charset="0"/>
                <a:cs typeface="Times New Roman" panose="02020603050405020304" charset="0"/>
              </a:rPr>
              <a:t>: Future enhancements could involve integrating the system with popular smart home platforms, allowing for seamless automation and control.</a:t>
            </a:r>
          </a:p>
          <a:p>
            <a:pPr algn="just">
              <a:lnSpc>
                <a:spcPct val="150000"/>
              </a:lnSpc>
            </a:pPr>
            <a:r>
              <a:rPr lang="en-US" sz="1900" dirty="0">
                <a:latin typeface="Times New Roman" panose="02020603050405020304" charset="0"/>
                <a:cs typeface="Times New Roman" panose="02020603050405020304" charset="0"/>
              </a:rPr>
              <a:t>2. </a:t>
            </a:r>
            <a:r>
              <a:rPr lang="en-US" sz="1900" b="1" dirty="0">
                <a:latin typeface="Times New Roman" panose="02020603050405020304" charset="0"/>
                <a:cs typeface="Times New Roman" panose="02020603050405020304" charset="0"/>
              </a:rPr>
              <a:t>Advanced Data Analytics</a:t>
            </a:r>
            <a:r>
              <a:rPr lang="en-US" sz="1900" dirty="0">
                <a:latin typeface="Times New Roman" panose="02020603050405020304" charset="0"/>
                <a:cs typeface="Times New Roman" panose="02020603050405020304" charset="0"/>
              </a:rPr>
              <a:t>: Implementing machine learning algorithms to analyze historical data could provide predictive insights on food spoilage trends, helping users make proactive decisions.</a:t>
            </a:r>
          </a:p>
          <a:p>
            <a:pPr algn="just">
              <a:lnSpc>
                <a:spcPct val="150000"/>
              </a:lnSpc>
            </a:pPr>
            <a:r>
              <a:rPr lang="en-US" sz="1900" dirty="0">
                <a:latin typeface="Times New Roman" panose="02020603050405020304" charset="0"/>
                <a:cs typeface="Times New Roman" panose="02020603050405020304" charset="0"/>
              </a:rPr>
              <a:t>3.</a:t>
            </a:r>
            <a:r>
              <a:rPr lang="en-US" sz="1900" b="1" dirty="0">
                <a:latin typeface="Times New Roman" panose="02020603050405020304" charset="0"/>
                <a:cs typeface="Times New Roman" panose="02020603050405020304" charset="0"/>
              </a:rPr>
              <a:t>Mobile Application Development</a:t>
            </a:r>
            <a:r>
              <a:rPr lang="en-US" sz="1900" dirty="0">
                <a:latin typeface="Times New Roman" panose="02020603050405020304" charset="0"/>
                <a:cs typeface="Times New Roman" panose="02020603050405020304" charset="0"/>
              </a:rPr>
              <a:t>: Creating a dedicated mobile app for monitoring and notifications would enhance user accessibility and convenience.</a:t>
            </a:r>
          </a:p>
          <a:p>
            <a:pPr algn="just">
              <a:lnSpc>
                <a:spcPct val="150000"/>
              </a:lnSpc>
            </a:pPr>
            <a:r>
              <a:rPr lang="en-US" sz="1900" dirty="0">
                <a:latin typeface="Times New Roman" panose="02020603050405020304" charset="0"/>
                <a:cs typeface="Times New Roman" panose="02020603050405020304" charset="0"/>
              </a:rPr>
              <a:t>4. </a:t>
            </a:r>
            <a:r>
              <a:rPr lang="en-US" sz="1900" b="1" dirty="0">
                <a:latin typeface="Times New Roman" panose="02020603050405020304" charset="0"/>
                <a:cs typeface="Times New Roman" panose="02020603050405020304" charset="0"/>
              </a:rPr>
              <a:t>Multi-User Access</a:t>
            </a:r>
            <a:r>
              <a:rPr lang="en-US" sz="1900" dirty="0">
                <a:latin typeface="Times New Roman" panose="02020603050405020304" charset="0"/>
                <a:cs typeface="Times New Roman" panose="02020603050405020304" charset="0"/>
              </a:rPr>
              <a:t>: Expanding the system to support multiple user accounts would allow families or businesses to share access and collaborate on food management.</a:t>
            </a:r>
          </a:p>
          <a:p>
            <a:pPr algn="just">
              <a:lnSpc>
                <a:spcPct val="150000"/>
              </a:lnSpc>
            </a:pPr>
            <a:r>
              <a:rPr lang="en-US" sz="1900" dirty="0">
                <a:latin typeface="Times New Roman" panose="02020603050405020304" charset="0"/>
                <a:cs typeface="Times New Roman" panose="02020603050405020304" charset="0"/>
              </a:rPr>
              <a:t>5. </a:t>
            </a:r>
            <a:r>
              <a:rPr lang="en-US" sz="1900" b="1" dirty="0">
                <a:latin typeface="Times New Roman" panose="02020603050405020304" charset="0"/>
                <a:cs typeface="Times New Roman" panose="02020603050405020304" charset="0"/>
              </a:rPr>
              <a:t>Additional Sensors</a:t>
            </a:r>
            <a:r>
              <a:rPr lang="en-US" sz="1900" dirty="0">
                <a:latin typeface="Times New Roman" panose="02020603050405020304" charset="0"/>
                <a:cs typeface="Times New Roman" panose="02020603050405020304" charset="0"/>
              </a:rPr>
              <a:t>: Incorporating more sensors, such as CO2 or VOC sensors, could provide even more comprehensive monitoring of food quality and safety.</a:t>
            </a:r>
            <a:endParaRPr lang="en-IN" sz="19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9650" y="1300684"/>
            <a:ext cx="8519919" cy="346890"/>
          </a:xfrm>
          <a:prstGeom prst="rect">
            <a:avLst/>
          </a:prstGeom>
          <a:solidFill>
            <a:srgbClr val="BAD5ED"/>
          </a:solidFill>
          <a:ln w="12686">
            <a:solidFill>
              <a:srgbClr val="000000"/>
            </a:solidFill>
          </a:ln>
        </p:spPr>
        <p:txBody>
          <a:bodyPr vert="horz" wrap="square" lIns="0" tIns="38735" rIns="0" bIns="0" rtlCol="0">
            <a:spAutoFit/>
          </a:bodyPr>
          <a:lstStyle/>
          <a:p>
            <a:pPr marL="3810" algn="ctr">
              <a:lnSpc>
                <a:spcPct val="100000"/>
              </a:lnSpc>
              <a:spcBef>
                <a:spcPts val="305"/>
              </a:spcBef>
            </a:pPr>
            <a:r>
              <a:rPr lang="en-US" sz="2000" dirty="0">
                <a:solidFill>
                  <a:schemeClr val="tx1"/>
                </a:solidFill>
                <a:latin typeface="Times New Roman" panose="02020603050405020304" charset="0"/>
                <a:cs typeface="Times New Roman" panose="02020603050405020304" charset="0"/>
              </a:rPr>
              <a:t>FUTURE SCOPE</a:t>
            </a:r>
            <a:endParaRPr sz="2000" dirty="0">
              <a:solidFill>
                <a:schemeClr val="tx1"/>
              </a:solidFill>
              <a:latin typeface="Times New Roman" panose="02020603050405020304" charset="0"/>
              <a:cs typeface="Times New Roman" panose="02020603050405020304" charset="0"/>
            </a:endParaRPr>
          </a:p>
        </p:txBody>
      </p:sp>
      <p:sp>
        <p:nvSpPr>
          <p:cNvPr id="5" name="TextBox 4"/>
          <p:cNvSpPr txBox="1"/>
          <p:nvPr/>
        </p:nvSpPr>
        <p:spPr>
          <a:xfrm>
            <a:off x="679450" y="1828800"/>
            <a:ext cx="11277600" cy="4431341"/>
          </a:xfrm>
          <a:prstGeom prst="rect">
            <a:avLst/>
          </a:prstGeom>
          <a:noFill/>
        </p:spPr>
        <p:txBody>
          <a:bodyPr wrap="square">
            <a:spAutoFit/>
          </a:bodyPr>
          <a:lstStyle/>
          <a:p>
            <a:pPr algn="just">
              <a:lnSpc>
                <a:spcPct val="150000"/>
              </a:lnSpc>
            </a:pPr>
            <a:r>
              <a:rPr lang="en-US" sz="1900" dirty="0">
                <a:latin typeface="Times New Roman" panose="02020603050405020304" charset="0"/>
                <a:cs typeface="Times New Roman" panose="02020603050405020304" charset="0"/>
              </a:rPr>
              <a:t>6. </a:t>
            </a:r>
            <a:r>
              <a:rPr lang="en-US" sz="1900" b="1" dirty="0" err="1">
                <a:latin typeface="Times New Roman" panose="02020603050405020304" charset="0"/>
                <a:cs typeface="Times New Roman" panose="02020603050405020304" charset="0"/>
              </a:rPr>
              <a:t>Blockchain</a:t>
            </a:r>
            <a:r>
              <a:rPr lang="en-US" sz="1900" b="1" dirty="0">
                <a:latin typeface="Times New Roman" panose="02020603050405020304" charset="0"/>
                <a:cs typeface="Times New Roman" panose="02020603050405020304" charset="0"/>
              </a:rPr>
              <a:t> for Data Security</a:t>
            </a:r>
            <a:r>
              <a:rPr lang="en-US" sz="1900" dirty="0">
                <a:latin typeface="Times New Roman" panose="02020603050405020304" charset="0"/>
                <a:cs typeface="Times New Roman" panose="02020603050405020304" charset="0"/>
              </a:rPr>
              <a:t>: Utilizing </a:t>
            </a:r>
            <a:r>
              <a:rPr lang="en-US" sz="1900" dirty="0" err="1">
                <a:latin typeface="Times New Roman" panose="02020603050405020304" charset="0"/>
                <a:cs typeface="Times New Roman" panose="02020603050405020304" charset="0"/>
              </a:rPr>
              <a:t>blockchain</a:t>
            </a:r>
            <a:r>
              <a:rPr lang="en-US" sz="1900" dirty="0">
                <a:latin typeface="Times New Roman" panose="02020603050405020304" charset="0"/>
                <a:cs typeface="Times New Roman" panose="02020603050405020304" charset="0"/>
              </a:rPr>
              <a:t> technology for data storage could enhance security and transparency, ensuring that food quality data is tamper-proof.</a:t>
            </a:r>
          </a:p>
          <a:p>
            <a:pPr algn="just">
              <a:lnSpc>
                <a:spcPct val="150000"/>
              </a:lnSpc>
            </a:pPr>
            <a:r>
              <a:rPr lang="en-US" sz="1900" dirty="0">
                <a:latin typeface="Times New Roman" panose="02020603050405020304" charset="0"/>
                <a:cs typeface="Times New Roman" panose="02020603050405020304" charset="0"/>
              </a:rPr>
              <a:t>7. </a:t>
            </a:r>
            <a:r>
              <a:rPr lang="en-US" sz="1900" b="1" dirty="0">
                <a:latin typeface="Times New Roman" panose="02020603050405020304" charset="0"/>
                <a:cs typeface="Times New Roman" panose="02020603050405020304" charset="0"/>
              </a:rPr>
              <a:t>Machine Learning for Spoilage Prediction</a:t>
            </a:r>
            <a:r>
              <a:rPr lang="en-US" sz="1900" dirty="0">
                <a:latin typeface="Times New Roman" panose="02020603050405020304" charset="0"/>
                <a:cs typeface="Times New Roman" panose="02020603050405020304" charset="0"/>
              </a:rPr>
              <a:t>: Developing machine learning models that predict spoilage based on sensor data and environmental conditions could improve food management strategies.</a:t>
            </a:r>
          </a:p>
          <a:p>
            <a:pPr algn="just">
              <a:lnSpc>
                <a:spcPct val="150000"/>
              </a:lnSpc>
            </a:pPr>
            <a:r>
              <a:rPr lang="en-US" sz="1900" dirty="0">
                <a:latin typeface="Times New Roman" panose="02020603050405020304" charset="0"/>
                <a:cs typeface="Times New Roman" panose="02020603050405020304" charset="0"/>
              </a:rPr>
              <a:t>8. </a:t>
            </a:r>
            <a:r>
              <a:rPr lang="en-US" sz="1900" b="1" dirty="0">
                <a:latin typeface="Times New Roman" panose="02020603050405020304" charset="0"/>
                <a:cs typeface="Times New Roman" panose="02020603050405020304" charset="0"/>
              </a:rPr>
              <a:t>Remote Control Features</a:t>
            </a:r>
            <a:r>
              <a:rPr lang="en-US" sz="1900" dirty="0">
                <a:latin typeface="Times New Roman" panose="02020603050405020304" charset="0"/>
                <a:cs typeface="Times New Roman" panose="02020603050405020304" charset="0"/>
              </a:rPr>
              <a:t>: Enabling remote control of environmental factors (e.g., temperature or humidity adjustments) via connected devices could optimize food storage conditions.</a:t>
            </a:r>
          </a:p>
          <a:p>
            <a:pPr algn="just">
              <a:lnSpc>
                <a:spcPct val="150000"/>
              </a:lnSpc>
            </a:pPr>
            <a:r>
              <a:rPr lang="en-US" sz="1900" dirty="0">
                <a:latin typeface="Times New Roman" panose="02020603050405020304" charset="0"/>
                <a:cs typeface="Times New Roman" panose="02020603050405020304" charset="0"/>
              </a:rPr>
              <a:t>9. </a:t>
            </a:r>
            <a:r>
              <a:rPr lang="en-US" sz="1900" b="1" dirty="0">
                <a:latin typeface="Times New Roman" panose="02020603050405020304" charset="0"/>
                <a:cs typeface="Times New Roman" panose="02020603050405020304" charset="0"/>
              </a:rPr>
              <a:t>User Education and Insights</a:t>
            </a:r>
            <a:r>
              <a:rPr lang="en-US" sz="1900" dirty="0">
                <a:latin typeface="Times New Roman" panose="02020603050405020304" charset="0"/>
                <a:cs typeface="Times New Roman" panose="02020603050405020304" charset="0"/>
              </a:rPr>
              <a:t>: Providing educational resources or insights based on data trends could help users understand best practices for food safety and storage.</a:t>
            </a:r>
          </a:p>
          <a:p>
            <a:pPr algn="just">
              <a:lnSpc>
                <a:spcPct val="150000"/>
              </a:lnSpc>
            </a:pPr>
            <a:r>
              <a:rPr lang="en-US" sz="1900" dirty="0">
                <a:latin typeface="Times New Roman" panose="02020603050405020304" charset="0"/>
                <a:cs typeface="Times New Roman" panose="02020603050405020304" charset="0"/>
              </a:rPr>
              <a:t>10.</a:t>
            </a:r>
            <a:r>
              <a:rPr lang="en-US" sz="1900" b="1" dirty="0">
                <a:latin typeface="Times New Roman" panose="02020603050405020304" charset="0"/>
                <a:cs typeface="Times New Roman" panose="02020603050405020304" charset="0"/>
              </a:rPr>
              <a:t> Sustainability Features</a:t>
            </a:r>
            <a:r>
              <a:rPr lang="en-US" sz="1900" dirty="0">
                <a:latin typeface="Times New Roman" panose="02020603050405020304" charset="0"/>
                <a:cs typeface="Times New Roman" panose="02020603050405020304" charset="0"/>
              </a:rPr>
              <a:t>: Integrating features that promote sustainability, such as waste tracking and suggestions for food utilization, could encourage responsible food management..</a:t>
            </a:r>
            <a:endParaRPr lang="en-IN" sz="1900" dirty="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1218" y="1167932"/>
            <a:ext cx="8970220" cy="346890"/>
          </a:xfrm>
          <a:prstGeom prst="rect">
            <a:avLst/>
          </a:prstGeom>
          <a:solidFill>
            <a:srgbClr val="BAD5ED"/>
          </a:solidFill>
          <a:ln w="12686">
            <a:solidFill>
              <a:srgbClr val="000000"/>
            </a:solidFill>
          </a:ln>
        </p:spPr>
        <p:txBody>
          <a:bodyPr vert="horz" wrap="square" lIns="0" tIns="38735" rIns="0" bIns="0" rtlCol="0">
            <a:spAutoFit/>
          </a:bodyPr>
          <a:lstStyle/>
          <a:p>
            <a:pPr marL="3810" algn="ctr">
              <a:lnSpc>
                <a:spcPct val="100000"/>
              </a:lnSpc>
              <a:spcBef>
                <a:spcPts val="305"/>
              </a:spcBef>
            </a:pPr>
            <a:r>
              <a:rPr lang="en-US" sz="2000" spc="75" dirty="0">
                <a:solidFill>
                  <a:srgbClr val="000000"/>
                </a:solidFill>
                <a:latin typeface="Times New Roman" panose="02020603050405020304" charset="0"/>
                <a:cs typeface="Times New Roman" panose="02020603050405020304" charset="0"/>
              </a:rPr>
              <a:t>COMPONENTS USED</a:t>
            </a:r>
            <a:endParaRPr sz="2000" dirty="0">
              <a:latin typeface="Times New Roman" panose="02020603050405020304" charset="0"/>
              <a:cs typeface="Times New Roman" panose="0202060305040502030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50501859"/>
              </p:ext>
            </p:extLst>
          </p:nvPr>
        </p:nvGraphicFramePr>
        <p:xfrm>
          <a:off x="2517750" y="2231116"/>
          <a:ext cx="7858180" cy="3502144"/>
        </p:xfrm>
        <a:graphic>
          <a:graphicData uri="http://schemas.openxmlformats.org/drawingml/2006/table">
            <a:tbl>
              <a:tblPr firstRow="1" bandRow="1">
                <a:tableStyleId>{5C22544A-7EE6-4342-B048-85BDC9FD1C3A}</a:tableStyleId>
              </a:tblPr>
              <a:tblGrid>
                <a:gridCol w="714380">
                  <a:extLst>
                    <a:ext uri="{9D8B030D-6E8A-4147-A177-3AD203B41FA5}">
                      <a16:colId xmlns:a16="http://schemas.microsoft.com/office/drawing/2014/main" val="20000"/>
                    </a:ext>
                  </a:extLst>
                </a:gridCol>
                <a:gridCol w="3214710">
                  <a:extLst>
                    <a:ext uri="{9D8B030D-6E8A-4147-A177-3AD203B41FA5}">
                      <a16:colId xmlns:a16="http://schemas.microsoft.com/office/drawing/2014/main" val="20001"/>
                    </a:ext>
                  </a:extLst>
                </a:gridCol>
                <a:gridCol w="1964545">
                  <a:extLst>
                    <a:ext uri="{9D8B030D-6E8A-4147-A177-3AD203B41FA5}">
                      <a16:colId xmlns:a16="http://schemas.microsoft.com/office/drawing/2014/main" val="20002"/>
                    </a:ext>
                  </a:extLst>
                </a:gridCol>
                <a:gridCol w="1964545">
                  <a:extLst>
                    <a:ext uri="{9D8B030D-6E8A-4147-A177-3AD203B41FA5}">
                      <a16:colId xmlns:a16="http://schemas.microsoft.com/office/drawing/2014/main" val="20003"/>
                    </a:ext>
                  </a:extLst>
                </a:gridCol>
              </a:tblGrid>
              <a:tr h="437768">
                <a:tc>
                  <a:txBody>
                    <a:bodyPr/>
                    <a:lstStyle/>
                    <a:p>
                      <a:pPr algn="ctr"/>
                      <a:r>
                        <a:rPr lang="en-US" dirty="0"/>
                        <a:t>S.NO</a:t>
                      </a:r>
                    </a:p>
                  </a:txBody>
                  <a:tcPr/>
                </a:tc>
                <a:tc>
                  <a:txBody>
                    <a:bodyPr/>
                    <a:lstStyle/>
                    <a:p>
                      <a:pPr algn="ctr"/>
                      <a:r>
                        <a:rPr lang="en-US" dirty="0"/>
                        <a:t>COMPONENTS</a:t>
                      </a:r>
                    </a:p>
                  </a:txBody>
                  <a:tcPr/>
                </a:tc>
                <a:tc>
                  <a:txBody>
                    <a:bodyPr/>
                    <a:lstStyle/>
                    <a:p>
                      <a:pPr algn="ctr"/>
                      <a:r>
                        <a:rPr lang="en-US" dirty="0"/>
                        <a:t>QUANTITY</a:t>
                      </a:r>
                    </a:p>
                  </a:txBody>
                  <a:tcPr/>
                </a:tc>
                <a:tc>
                  <a:txBody>
                    <a:bodyPr/>
                    <a:lstStyle/>
                    <a:p>
                      <a:pPr algn="ctr"/>
                      <a:r>
                        <a:rPr lang="en-US" dirty="0"/>
                        <a:t>COST</a:t>
                      </a:r>
                    </a:p>
                  </a:txBody>
                  <a:tcPr/>
                </a:tc>
                <a:extLst>
                  <a:ext uri="{0D108BD9-81ED-4DB2-BD59-A6C34878D82A}">
                    <a16:rowId xmlns:a16="http://schemas.microsoft.com/office/drawing/2014/main" val="10000"/>
                  </a:ext>
                </a:extLst>
              </a:tr>
              <a:tr h="437768">
                <a:tc>
                  <a:txBody>
                    <a:bodyPr/>
                    <a:lstStyle/>
                    <a:p>
                      <a:r>
                        <a:rPr lang="en-US" dirty="0"/>
                        <a:t>1.</a:t>
                      </a:r>
                    </a:p>
                  </a:txBody>
                  <a:tcPr/>
                </a:tc>
                <a:tc>
                  <a:txBody>
                    <a:bodyPr/>
                    <a:lstStyle/>
                    <a:p>
                      <a:r>
                        <a:rPr lang="en-US" dirty="0" err="1"/>
                        <a:t>Arduino</a:t>
                      </a:r>
                      <a:r>
                        <a:rPr lang="en-US" dirty="0"/>
                        <a:t> board</a:t>
                      </a:r>
                    </a:p>
                  </a:txBody>
                  <a:tcPr/>
                </a:tc>
                <a:tc>
                  <a:txBody>
                    <a:bodyPr/>
                    <a:lstStyle/>
                    <a:p>
                      <a:pPr algn="ctr"/>
                      <a:r>
                        <a:rPr lang="en-US" dirty="0"/>
                        <a:t>1</a:t>
                      </a:r>
                    </a:p>
                  </a:txBody>
                  <a:tcPr/>
                </a:tc>
                <a:tc>
                  <a:txBody>
                    <a:bodyPr/>
                    <a:lstStyle/>
                    <a:p>
                      <a:pPr algn="ctr"/>
                      <a:r>
                        <a:rPr lang="en-US" dirty="0"/>
                        <a:t>400</a:t>
                      </a:r>
                    </a:p>
                  </a:txBody>
                  <a:tcPr/>
                </a:tc>
                <a:extLst>
                  <a:ext uri="{0D108BD9-81ED-4DB2-BD59-A6C34878D82A}">
                    <a16:rowId xmlns:a16="http://schemas.microsoft.com/office/drawing/2014/main" val="10001"/>
                  </a:ext>
                </a:extLst>
              </a:tr>
              <a:tr h="437768">
                <a:tc>
                  <a:txBody>
                    <a:bodyPr/>
                    <a:lstStyle/>
                    <a:p>
                      <a:r>
                        <a:rPr lang="en-US" dirty="0"/>
                        <a:t>2.</a:t>
                      </a:r>
                    </a:p>
                  </a:txBody>
                  <a:tcPr/>
                </a:tc>
                <a:tc>
                  <a:txBody>
                    <a:bodyPr/>
                    <a:lstStyle/>
                    <a:p>
                      <a:r>
                        <a:rPr lang="en-US" dirty="0"/>
                        <a:t>MQ-4 Methane sensor</a:t>
                      </a:r>
                    </a:p>
                  </a:txBody>
                  <a:tcPr/>
                </a:tc>
                <a:tc>
                  <a:txBody>
                    <a:bodyPr/>
                    <a:lstStyle/>
                    <a:p>
                      <a:pPr algn="ctr"/>
                      <a:r>
                        <a:rPr lang="en-US" dirty="0"/>
                        <a:t>1</a:t>
                      </a:r>
                    </a:p>
                  </a:txBody>
                  <a:tcPr/>
                </a:tc>
                <a:tc>
                  <a:txBody>
                    <a:bodyPr/>
                    <a:lstStyle/>
                    <a:p>
                      <a:pPr algn="ctr"/>
                      <a:r>
                        <a:rPr lang="en-US" dirty="0"/>
                        <a:t>100</a:t>
                      </a:r>
                    </a:p>
                  </a:txBody>
                  <a:tcPr/>
                </a:tc>
                <a:extLst>
                  <a:ext uri="{0D108BD9-81ED-4DB2-BD59-A6C34878D82A}">
                    <a16:rowId xmlns:a16="http://schemas.microsoft.com/office/drawing/2014/main" val="10002"/>
                  </a:ext>
                </a:extLst>
              </a:tr>
              <a:tr h="437768">
                <a:tc>
                  <a:txBody>
                    <a:bodyPr/>
                    <a:lstStyle/>
                    <a:p>
                      <a:r>
                        <a:rPr lang="en-US" dirty="0"/>
                        <a:t>3.</a:t>
                      </a:r>
                    </a:p>
                  </a:txBody>
                  <a:tcPr/>
                </a:tc>
                <a:tc>
                  <a:txBody>
                    <a:bodyPr/>
                    <a:lstStyle/>
                    <a:p>
                      <a:r>
                        <a:rPr lang="en-US" dirty="0"/>
                        <a:t>Moisture sensor</a:t>
                      </a:r>
                    </a:p>
                  </a:txBody>
                  <a:tcPr/>
                </a:tc>
                <a:tc>
                  <a:txBody>
                    <a:bodyPr/>
                    <a:lstStyle/>
                    <a:p>
                      <a:pPr algn="ctr"/>
                      <a:r>
                        <a:rPr lang="en-US" dirty="0"/>
                        <a:t>1</a:t>
                      </a:r>
                    </a:p>
                  </a:txBody>
                  <a:tcPr/>
                </a:tc>
                <a:tc>
                  <a:txBody>
                    <a:bodyPr/>
                    <a:lstStyle/>
                    <a:p>
                      <a:pPr algn="ctr"/>
                      <a:r>
                        <a:rPr lang="en-US" dirty="0"/>
                        <a:t>100</a:t>
                      </a:r>
                    </a:p>
                  </a:txBody>
                  <a:tcPr/>
                </a:tc>
                <a:extLst>
                  <a:ext uri="{0D108BD9-81ED-4DB2-BD59-A6C34878D82A}">
                    <a16:rowId xmlns:a16="http://schemas.microsoft.com/office/drawing/2014/main" val="10003"/>
                  </a:ext>
                </a:extLst>
              </a:tr>
              <a:tr h="437768">
                <a:tc>
                  <a:txBody>
                    <a:bodyPr/>
                    <a:lstStyle/>
                    <a:p>
                      <a:r>
                        <a:rPr lang="en-US" dirty="0"/>
                        <a:t>4.</a:t>
                      </a:r>
                    </a:p>
                  </a:txBody>
                  <a:tcPr/>
                </a:tc>
                <a:tc>
                  <a:txBody>
                    <a:bodyPr/>
                    <a:lstStyle/>
                    <a:p>
                      <a:r>
                        <a:rPr lang="en-US" dirty="0"/>
                        <a:t>DHT 11 sensor</a:t>
                      </a:r>
                    </a:p>
                  </a:txBody>
                  <a:tcPr/>
                </a:tc>
                <a:tc>
                  <a:txBody>
                    <a:bodyPr/>
                    <a:lstStyle/>
                    <a:p>
                      <a:pPr algn="ctr"/>
                      <a:r>
                        <a:rPr lang="en-US" dirty="0"/>
                        <a:t>1</a:t>
                      </a:r>
                    </a:p>
                  </a:txBody>
                  <a:tcPr/>
                </a:tc>
                <a:tc>
                  <a:txBody>
                    <a:bodyPr/>
                    <a:lstStyle/>
                    <a:p>
                      <a:pPr algn="ctr"/>
                      <a:r>
                        <a:rPr lang="en-US" dirty="0"/>
                        <a:t>100</a:t>
                      </a:r>
                    </a:p>
                  </a:txBody>
                  <a:tcPr/>
                </a:tc>
                <a:extLst>
                  <a:ext uri="{0D108BD9-81ED-4DB2-BD59-A6C34878D82A}">
                    <a16:rowId xmlns:a16="http://schemas.microsoft.com/office/drawing/2014/main" val="10004"/>
                  </a:ext>
                </a:extLst>
              </a:tr>
              <a:tr h="437768">
                <a:tc>
                  <a:txBody>
                    <a:bodyPr/>
                    <a:lstStyle/>
                    <a:p>
                      <a:r>
                        <a:rPr lang="en-US" dirty="0"/>
                        <a:t>5.</a:t>
                      </a:r>
                    </a:p>
                  </a:txBody>
                  <a:tcPr/>
                </a:tc>
                <a:tc>
                  <a:txBody>
                    <a:bodyPr/>
                    <a:lstStyle/>
                    <a:p>
                      <a:r>
                        <a:rPr lang="en-US" dirty="0"/>
                        <a:t>16x2 </a:t>
                      </a:r>
                      <a:r>
                        <a:rPr lang="en-US" dirty="0" err="1"/>
                        <a:t>Lcd</a:t>
                      </a:r>
                      <a:r>
                        <a:rPr lang="en-US" baseline="0" dirty="0"/>
                        <a:t> display</a:t>
                      </a:r>
                      <a:endParaRPr lang="en-US" dirty="0"/>
                    </a:p>
                  </a:txBody>
                  <a:tcPr/>
                </a:tc>
                <a:tc>
                  <a:txBody>
                    <a:bodyPr/>
                    <a:lstStyle/>
                    <a:p>
                      <a:pPr algn="ctr"/>
                      <a:r>
                        <a:rPr lang="en-US" dirty="0"/>
                        <a:t>1</a:t>
                      </a:r>
                    </a:p>
                  </a:txBody>
                  <a:tcPr/>
                </a:tc>
                <a:tc>
                  <a:txBody>
                    <a:bodyPr/>
                    <a:lstStyle/>
                    <a:p>
                      <a:pPr algn="ctr"/>
                      <a:r>
                        <a:rPr lang="en-US" dirty="0"/>
                        <a:t>300</a:t>
                      </a:r>
                    </a:p>
                  </a:txBody>
                  <a:tcPr/>
                </a:tc>
                <a:extLst>
                  <a:ext uri="{0D108BD9-81ED-4DB2-BD59-A6C34878D82A}">
                    <a16:rowId xmlns:a16="http://schemas.microsoft.com/office/drawing/2014/main" val="10006"/>
                  </a:ext>
                </a:extLst>
              </a:tr>
              <a:tr h="437768">
                <a:tc>
                  <a:txBody>
                    <a:bodyPr/>
                    <a:lstStyle/>
                    <a:p>
                      <a:r>
                        <a:rPr lang="en-US" dirty="0"/>
                        <a:t>6.</a:t>
                      </a:r>
                    </a:p>
                  </a:txBody>
                  <a:tcPr/>
                </a:tc>
                <a:tc>
                  <a:txBody>
                    <a:bodyPr/>
                    <a:lstStyle/>
                    <a:p>
                      <a:r>
                        <a:rPr lang="en-US" dirty="0"/>
                        <a:t>Bread board and jumper wires</a:t>
                      </a:r>
                    </a:p>
                  </a:txBody>
                  <a:tcPr/>
                </a:tc>
                <a:tc>
                  <a:txBody>
                    <a:bodyPr/>
                    <a:lstStyle/>
                    <a:p>
                      <a:pPr algn="ctr"/>
                      <a:r>
                        <a:rPr lang="en-US" dirty="0"/>
                        <a:t>As required</a:t>
                      </a:r>
                    </a:p>
                  </a:txBody>
                  <a:tcPr/>
                </a:tc>
                <a:tc>
                  <a:txBody>
                    <a:bodyPr/>
                    <a:lstStyle/>
                    <a:p>
                      <a:pPr algn="ctr"/>
                      <a:r>
                        <a:rPr lang="en-US" dirty="0"/>
                        <a:t>400</a:t>
                      </a:r>
                    </a:p>
                  </a:txBody>
                  <a:tcPr/>
                </a:tc>
                <a:extLst>
                  <a:ext uri="{0D108BD9-81ED-4DB2-BD59-A6C34878D82A}">
                    <a16:rowId xmlns:a16="http://schemas.microsoft.com/office/drawing/2014/main" val="10010"/>
                  </a:ext>
                </a:extLst>
              </a:tr>
              <a:tr h="437768">
                <a:tc>
                  <a:txBody>
                    <a:bodyPr/>
                    <a:lstStyle/>
                    <a:p>
                      <a:endParaRPr lang="en-US"/>
                    </a:p>
                  </a:txBody>
                  <a:tcPr/>
                </a:tc>
                <a:tc>
                  <a:txBody>
                    <a:bodyPr/>
                    <a:lstStyle/>
                    <a:p>
                      <a:endParaRPr lang="en-US" dirty="0"/>
                    </a:p>
                  </a:txBody>
                  <a:tcPr/>
                </a:tc>
                <a:tc>
                  <a:txBody>
                    <a:bodyPr/>
                    <a:lstStyle/>
                    <a:p>
                      <a:pPr algn="ctr"/>
                      <a:r>
                        <a:rPr lang="en-US" b="1" dirty="0"/>
                        <a:t>TOTAL</a:t>
                      </a:r>
                    </a:p>
                  </a:txBody>
                  <a:tcPr/>
                </a:tc>
                <a:tc>
                  <a:txBody>
                    <a:bodyPr/>
                    <a:lstStyle/>
                    <a:p>
                      <a:pPr algn="ctr"/>
                      <a:r>
                        <a:rPr lang="en-US" dirty="0"/>
                        <a:t>Rs:</a:t>
                      </a:r>
                      <a:r>
                        <a:rPr lang="en-US" baseline="0" dirty="0"/>
                        <a:t> 1400</a:t>
                      </a:r>
                      <a:endParaRPr lang="en-US" dirty="0"/>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8AFC3-20E6-0B51-C748-C9877CE5E48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9BF3C6C-3A9A-351C-4082-8893A9C64064}"/>
              </a:ext>
            </a:extLst>
          </p:cNvPr>
          <p:cNvSpPr txBox="1">
            <a:spLocks noGrp="1"/>
          </p:cNvSpPr>
          <p:nvPr>
            <p:ph type="title"/>
          </p:nvPr>
        </p:nvSpPr>
        <p:spPr>
          <a:xfrm>
            <a:off x="1625154" y="1174304"/>
            <a:ext cx="9111615" cy="346890"/>
          </a:xfrm>
          <a:prstGeom prst="rect">
            <a:avLst/>
          </a:prstGeom>
          <a:solidFill>
            <a:srgbClr val="BAD5ED"/>
          </a:solidFill>
          <a:ln w="12686">
            <a:solidFill>
              <a:srgbClr val="000000"/>
            </a:solidFill>
          </a:ln>
        </p:spPr>
        <p:txBody>
          <a:bodyPr vert="horz" wrap="square" lIns="0" tIns="38735" rIns="0" bIns="0" rtlCol="0">
            <a:spAutoFit/>
          </a:bodyPr>
          <a:lstStyle/>
          <a:p>
            <a:pPr marL="3810" algn="ctr">
              <a:lnSpc>
                <a:spcPct val="100000"/>
              </a:lnSpc>
              <a:spcBef>
                <a:spcPts val="305"/>
              </a:spcBef>
            </a:pPr>
            <a:r>
              <a:rPr lang="en-US" sz="2000" spc="125" dirty="0">
                <a:solidFill>
                  <a:srgbClr val="000000"/>
                </a:solidFill>
                <a:latin typeface="Times New Roman" panose="02020603050405020304" charset="0"/>
                <a:cs typeface="Times New Roman" panose="02020603050405020304" charset="0"/>
              </a:rPr>
              <a:t>IMPLEMENTATION</a:t>
            </a:r>
            <a:endParaRPr sz="2000" dirty="0">
              <a:latin typeface="Times New Roman" panose="02020603050405020304" charset="0"/>
              <a:cs typeface="Times New Roman" panose="02020603050405020304" charset="0"/>
            </a:endParaRPr>
          </a:p>
        </p:txBody>
      </p:sp>
      <p:sp>
        <p:nvSpPr>
          <p:cNvPr id="3" name="object 3">
            <a:extLst>
              <a:ext uri="{FF2B5EF4-FFF2-40B4-BE49-F238E27FC236}">
                <a16:creationId xmlns:a16="http://schemas.microsoft.com/office/drawing/2014/main" id="{60570ACD-C80D-7226-6A11-AE681EB0BF09}"/>
              </a:ext>
            </a:extLst>
          </p:cNvPr>
          <p:cNvSpPr txBox="1"/>
          <p:nvPr/>
        </p:nvSpPr>
        <p:spPr>
          <a:xfrm>
            <a:off x="874676" y="2574776"/>
            <a:ext cx="9715568" cy="879728"/>
          </a:xfrm>
          <a:prstGeom prst="rect">
            <a:avLst/>
          </a:prstGeom>
        </p:spPr>
        <p:txBody>
          <a:bodyPr vert="horz" wrap="square" lIns="0" tIns="12700" rIns="0" bIns="0" rtlCol="0">
            <a:spAutoFit/>
          </a:bodyPr>
          <a:lstStyle/>
          <a:p>
            <a:pPr marL="400685" marR="5080" indent="-388620" algn="just">
              <a:lnSpc>
                <a:spcPct val="150000"/>
              </a:lnSpc>
              <a:spcBef>
                <a:spcPts val="100"/>
              </a:spcBef>
              <a:tabLst>
                <a:tab pos="401320" algn="l"/>
              </a:tabLst>
            </a:pPr>
            <a:endParaRPr lang="en-US" sz="1900" dirty="0">
              <a:latin typeface="Times New Roman" panose="02020603050405020304" charset="0"/>
              <a:cs typeface="Times New Roman" panose="02020603050405020304" charset="0"/>
            </a:endParaRPr>
          </a:p>
          <a:p>
            <a:pPr marL="400685" marR="5080" indent="-388620" algn="just">
              <a:lnSpc>
                <a:spcPct val="150000"/>
              </a:lnSpc>
              <a:spcBef>
                <a:spcPts val="100"/>
              </a:spcBef>
              <a:tabLst>
                <a:tab pos="401320" algn="l"/>
              </a:tabLst>
            </a:pPr>
            <a:endParaRPr dirty="0">
              <a:latin typeface="Times New Roman" panose="02020603050405020304" charset="0"/>
              <a:cs typeface="Times New Roman" panose="02020603050405020304" charset="0"/>
            </a:endParaRPr>
          </a:p>
        </p:txBody>
      </p:sp>
      <p:pic>
        <p:nvPicPr>
          <p:cNvPr id="6" name="Picture 5">
            <a:extLst>
              <a:ext uri="{FF2B5EF4-FFF2-40B4-BE49-F238E27FC236}">
                <a16:creationId xmlns:a16="http://schemas.microsoft.com/office/drawing/2014/main" id="{6BF8E921-C50E-C50A-798D-AC97D716E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003352" y="-317350"/>
            <a:ext cx="4211206" cy="9255634"/>
          </a:xfrm>
          <a:prstGeom prst="rect">
            <a:avLst/>
          </a:prstGeom>
        </p:spPr>
      </p:pic>
    </p:spTree>
    <p:extLst>
      <p:ext uri="{BB962C8B-B14F-4D97-AF65-F5344CB8AC3E}">
        <p14:creationId xmlns:p14="http://schemas.microsoft.com/office/powerpoint/2010/main" val="202884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0824" y="1142984"/>
            <a:ext cx="3733800" cy="369332"/>
          </a:xfrm>
        </p:spPr>
        <p:txBody>
          <a:bodyPr/>
          <a:lstStyle/>
          <a:p>
            <a:r>
              <a:rPr lang="en-US" dirty="0">
                <a:solidFill>
                  <a:schemeClr val="tx1"/>
                </a:solidFill>
                <a:latin typeface="Times New Roman" panose="02020603050405020304" charset="0"/>
                <a:cs typeface="Times New Roman" panose="02020603050405020304" charset="0"/>
              </a:rPr>
              <a:t>   LIST  OF  CONTENTS</a:t>
            </a:r>
          </a:p>
        </p:txBody>
      </p:sp>
      <p:sp>
        <p:nvSpPr>
          <p:cNvPr id="3" name="Subtitle 2"/>
          <p:cNvSpPr>
            <a:spLocks noGrp="1"/>
          </p:cNvSpPr>
          <p:nvPr>
            <p:ph type="subTitle" idx="4"/>
          </p:nvPr>
        </p:nvSpPr>
        <p:spPr>
          <a:xfrm>
            <a:off x="4732328" y="1500174"/>
            <a:ext cx="2500330" cy="4936223"/>
          </a:xfrm>
        </p:spPr>
        <p:txBody>
          <a:bodyPr/>
          <a:lstStyle/>
          <a:p>
            <a:pPr algn="just">
              <a:lnSpc>
                <a:spcPct val="150000"/>
              </a:lnSpc>
              <a:buFont typeface="Wingdings" panose="05000000000000000000" pitchFamily="2" charset="2"/>
              <a:buChar char="ü"/>
            </a:pPr>
            <a:r>
              <a:rPr lang="en-US" dirty="0">
                <a:latin typeface="Times New Roman" panose="02020603050405020304" charset="0"/>
                <a:cs typeface="Times New Roman" panose="02020603050405020304" charset="0"/>
              </a:rPr>
              <a:t>Abstract </a:t>
            </a:r>
          </a:p>
          <a:p>
            <a:pPr algn="just">
              <a:lnSpc>
                <a:spcPct val="150000"/>
              </a:lnSpc>
              <a:buFont typeface="Wingdings" panose="05000000000000000000" pitchFamily="2" charset="2"/>
              <a:buChar char="ü"/>
            </a:pPr>
            <a:r>
              <a:rPr lang="en-US" dirty="0">
                <a:latin typeface="Times New Roman" panose="02020603050405020304" charset="0"/>
                <a:cs typeface="Times New Roman" panose="02020603050405020304" charset="0"/>
              </a:rPr>
              <a:t> Objective </a:t>
            </a:r>
          </a:p>
          <a:p>
            <a:pPr algn="just">
              <a:lnSpc>
                <a:spcPct val="150000"/>
              </a:lnSpc>
              <a:buFont typeface="Wingdings" panose="05000000000000000000" pitchFamily="2" charset="2"/>
              <a:buChar char="ü"/>
            </a:pPr>
            <a:r>
              <a:rPr lang="en-US" dirty="0">
                <a:latin typeface="Times New Roman" panose="02020603050405020304" charset="0"/>
                <a:cs typeface="Times New Roman" panose="02020603050405020304" charset="0"/>
              </a:rPr>
              <a:t> Description</a:t>
            </a:r>
          </a:p>
          <a:p>
            <a:pPr algn="just">
              <a:lnSpc>
                <a:spcPct val="150000"/>
              </a:lnSpc>
              <a:buFont typeface="Wingdings" panose="05000000000000000000" pitchFamily="2" charset="2"/>
              <a:buChar char="ü"/>
            </a:pPr>
            <a:r>
              <a:rPr lang="en-US" dirty="0">
                <a:latin typeface="Times New Roman" panose="02020603050405020304" charset="0"/>
                <a:cs typeface="Times New Roman" panose="02020603050405020304" charset="0"/>
              </a:rPr>
              <a:t> Problem Statement</a:t>
            </a:r>
          </a:p>
          <a:p>
            <a:pPr algn="just">
              <a:lnSpc>
                <a:spcPct val="150000"/>
              </a:lnSpc>
              <a:buFont typeface="Wingdings" panose="05000000000000000000" pitchFamily="2" charset="2"/>
              <a:buChar char="ü"/>
            </a:pPr>
            <a:r>
              <a:rPr lang="en-US" dirty="0">
                <a:latin typeface="Times New Roman" panose="02020603050405020304" charset="0"/>
                <a:cs typeface="Times New Roman" panose="02020603050405020304" charset="0"/>
              </a:rPr>
              <a:t> Existing system</a:t>
            </a:r>
          </a:p>
          <a:p>
            <a:pPr algn="just">
              <a:lnSpc>
                <a:spcPct val="150000"/>
              </a:lnSpc>
              <a:buFont typeface="Wingdings" panose="05000000000000000000" pitchFamily="2" charset="2"/>
              <a:buChar char="ü"/>
            </a:pPr>
            <a:r>
              <a:rPr lang="en-US" dirty="0">
                <a:latin typeface="Times New Roman" panose="02020603050405020304" charset="0"/>
                <a:cs typeface="Times New Roman" panose="02020603050405020304" charset="0"/>
              </a:rPr>
              <a:t> Proposed System</a:t>
            </a:r>
          </a:p>
          <a:p>
            <a:pPr algn="just">
              <a:lnSpc>
                <a:spcPct val="150000"/>
              </a:lnSpc>
              <a:buFont typeface="Wingdings" panose="05000000000000000000" pitchFamily="2" charset="2"/>
              <a:buChar char="ü"/>
            </a:pPr>
            <a:r>
              <a:rPr lang="en-US" dirty="0">
                <a:latin typeface="Times New Roman" panose="02020603050405020304" charset="0"/>
                <a:cs typeface="Times New Roman" panose="02020603050405020304" charset="0"/>
              </a:rPr>
              <a:t> Block Diagram </a:t>
            </a:r>
          </a:p>
          <a:p>
            <a:pPr algn="just">
              <a:lnSpc>
                <a:spcPct val="150000"/>
              </a:lnSpc>
              <a:buFont typeface="Wingdings" panose="05000000000000000000" pitchFamily="2" charset="2"/>
              <a:buChar char="ü"/>
            </a:pPr>
            <a:r>
              <a:rPr lang="en-US" dirty="0">
                <a:latin typeface="Times New Roman" panose="02020603050405020304" charset="0"/>
                <a:cs typeface="Times New Roman" panose="02020603050405020304" charset="0"/>
              </a:rPr>
              <a:t> Working explanation</a:t>
            </a:r>
          </a:p>
          <a:p>
            <a:pPr algn="just">
              <a:lnSpc>
                <a:spcPct val="150000"/>
              </a:lnSpc>
              <a:buFont typeface="Wingdings" panose="05000000000000000000" pitchFamily="2" charset="2"/>
              <a:buChar char="ü"/>
            </a:pPr>
            <a:r>
              <a:rPr lang="en-US" dirty="0">
                <a:latin typeface="Times New Roman" panose="02020603050405020304" charset="0"/>
                <a:cs typeface="Times New Roman" panose="02020603050405020304" charset="0"/>
              </a:rPr>
              <a:t> Components Used</a:t>
            </a:r>
          </a:p>
          <a:p>
            <a:pPr algn="just">
              <a:lnSpc>
                <a:spcPct val="150000"/>
              </a:lnSpc>
              <a:buFont typeface="Wingdings" panose="05000000000000000000" pitchFamily="2" charset="2"/>
              <a:buChar char="ü"/>
            </a:pPr>
            <a:r>
              <a:rPr lang="en-US" dirty="0">
                <a:latin typeface="Times New Roman" panose="02020603050405020304" charset="0"/>
                <a:cs typeface="Times New Roman" panose="02020603050405020304" charset="0"/>
              </a:rPr>
              <a:t> Future scope</a:t>
            </a:r>
          </a:p>
          <a:p>
            <a:pPr algn="just">
              <a:lnSpc>
                <a:spcPct val="150000"/>
              </a:lnSpc>
              <a:buFont typeface="Wingdings" panose="05000000000000000000" pitchFamily="2" charset="2"/>
              <a:buChar char="ü"/>
            </a:pPr>
            <a:r>
              <a:rPr lang="en-US" dirty="0">
                <a:latin typeface="Times New Roman" panose="02020603050405020304" charset="0"/>
                <a:cs typeface="Times New Roman" panose="02020603050405020304" charset="0"/>
              </a:rPr>
              <a:t> Cost Estimation</a:t>
            </a:r>
          </a:p>
          <a:p>
            <a:pPr algn="just">
              <a:lnSpc>
                <a:spcPct val="150000"/>
              </a:lnSpc>
              <a:buFont typeface="Wingdings" panose="05000000000000000000" pitchFamily="2" charset="2"/>
              <a:buChar char="ü"/>
            </a:pPr>
            <a:r>
              <a:rPr lang="en-US" dirty="0">
                <a:latin typeface="Times New Roman" panose="02020603050405020304" charset="0"/>
                <a:cs typeface="Times New Roman" panose="02020603050405020304" charset="0"/>
              </a:rPr>
              <a:t> Implementation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898650" y="1428115"/>
            <a:ext cx="8959215" cy="346890"/>
          </a:xfrm>
          <a:prstGeom prst="rect">
            <a:avLst/>
          </a:prstGeom>
          <a:solidFill>
            <a:srgbClr val="BAD5ED"/>
          </a:solidFill>
          <a:ln w="12686">
            <a:solidFill>
              <a:srgbClr val="000000"/>
            </a:solidFill>
          </a:ln>
        </p:spPr>
        <p:txBody>
          <a:bodyPr vert="horz" wrap="square" lIns="0" tIns="38735" rIns="0" bIns="0" rtlCol="0">
            <a:spAutoFit/>
          </a:bodyPr>
          <a:lstStyle/>
          <a:p>
            <a:pPr algn="ctr">
              <a:lnSpc>
                <a:spcPct val="100000"/>
              </a:lnSpc>
              <a:spcBef>
                <a:spcPts val="305"/>
              </a:spcBef>
            </a:pPr>
            <a:r>
              <a:rPr sz="2000" spc="110" dirty="0">
                <a:solidFill>
                  <a:srgbClr val="000000"/>
                </a:solidFill>
                <a:latin typeface="Times New Roman" panose="02020603050405020304" charset="0"/>
                <a:cs typeface="Times New Roman" panose="02020603050405020304" charset="0"/>
              </a:rPr>
              <a:t>ABSTRACT</a:t>
            </a:r>
            <a:endParaRPr sz="2000" dirty="0">
              <a:latin typeface="Times New Roman" panose="02020603050405020304" charset="0"/>
              <a:cs typeface="Times New Roman" panose="02020603050405020304" charset="0"/>
            </a:endParaRPr>
          </a:p>
        </p:txBody>
      </p:sp>
      <p:sp>
        <p:nvSpPr>
          <p:cNvPr id="13" name="Rectangle 4">
            <a:extLst>
              <a:ext uri="{FF2B5EF4-FFF2-40B4-BE49-F238E27FC236}">
                <a16:creationId xmlns:a16="http://schemas.microsoft.com/office/drawing/2014/main" id="{572DDC14-2CF8-21B1-CE8E-5829A430FBDD}"/>
              </a:ext>
            </a:extLst>
          </p:cNvPr>
          <p:cNvSpPr>
            <a:spLocks noChangeArrowheads="1"/>
          </p:cNvSpPr>
          <p:nvPr/>
        </p:nvSpPr>
        <p:spPr bwMode="auto">
          <a:xfrm>
            <a:off x="1049090" y="1940321"/>
            <a:ext cx="1044116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develops an IoT-based food spoilage detection system using sensors like DHT11 for temperature and humidity, a methane sensor for spoilage gases, and a moisture sensor for food freshness. An Arduino Uno processes sensor data, compares it with predefined thresholds, and displays alerts (e.g., "Optimal Conditions" or "Spoilage Detected") on an LCD. This cost-effective solution enables real-time food quality monitoring, reduces waste, and ensures better preservation, making it suitable for refrigerators, storage facilities, and marketplaces. It contributes to enhanced food safety and sustainability.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03238" y="2214554"/>
            <a:ext cx="10246940" cy="3867341"/>
          </a:xfrm>
          <a:prstGeom prst="rect">
            <a:avLst/>
          </a:prstGeom>
        </p:spPr>
        <p:txBody>
          <a:bodyPr vert="horz" wrap="square" lIns="0" tIns="12065" rIns="0" bIns="0" rtlCol="0">
            <a:spAutoFit/>
          </a:bodyPr>
          <a:lstStyle/>
          <a:p>
            <a:pPr marL="183515" algn="just">
              <a:lnSpc>
                <a:spcPct val="200000"/>
              </a:lnSpc>
              <a:spcBef>
                <a:spcPts val="95"/>
              </a:spcBef>
            </a:pP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objective of this project is to develop an IoT-based food spoilage detection system that enhances food quality monitoring and preservation. By integrating methane and moisture sensors, the system aims to accurately detect early signs of spoilage by measuring key indicators such as methane gas concentration and moisture levels. This real-time monitoring solution helps predict spoilage, minimize food waste, and ensure safety in food storage and transportation. The project seeks to provide a cost-effective, user-friendly approach for individuals and industries to maintain food freshness, improve supply chain efficiency, and promote sustainable practices</a:t>
            </a:r>
            <a:r>
              <a:rPr lang="en-US"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1702435" y="1504315"/>
            <a:ext cx="8959215" cy="346890"/>
          </a:xfrm>
          <a:prstGeom prst="rect">
            <a:avLst/>
          </a:prstGeom>
          <a:solidFill>
            <a:srgbClr val="BAD5ED"/>
          </a:solidFill>
          <a:ln w="12686">
            <a:solidFill>
              <a:srgbClr val="000000"/>
            </a:solidFill>
          </a:ln>
        </p:spPr>
        <p:txBody>
          <a:bodyPr vert="horz" wrap="square" lIns="0" tIns="38735" rIns="0" bIns="0" rtlCol="0">
            <a:spAutoFit/>
          </a:bodyPr>
          <a:lstStyle/>
          <a:p>
            <a:pPr algn="ctr">
              <a:lnSpc>
                <a:spcPct val="100000"/>
              </a:lnSpc>
              <a:spcBef>
                <a:spcPts val="305"/>
              </a:spcBef>
            </a:pPr>
            <a:r>
              <a:rPr sz="2000" spc="90" dirty="0">
                <a:solidFill>
                  <a:srgbClr val="000000"/>
                </a:solidFill>
                <a:latin typeface="Times New Roman" panose="02020603050405020304" charset="0"/>
                <a:cs typeface="Times New Roman" panose="02020603050405020304" charset="0"/>
              </a:rPr>
              <a:t>OBJECTIVE</a:t>
            </a:r>
            <a:endParaRPr sz="20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03238" y="2214555"/>
            <a:ext cx="10715700" cy="2627066"/>
          </a:xfrm>
          <a:prstGeom prst="rect">
            <a:avLst/>
          </a:prstGeom>
        </p:spPr>
        <p:txBody>
          <a:bodyPr vert="horz" wrap="square" lIns="0" tIns="12065" rIns="0" bIns="0" rtlCol="0">
            <a:spAutoFit/>
          </a:bodyPr>
          <a:lstStyle/>
          <a:p>
            <a:pPr algn="just">
              <a:lnSpc>
                <a:spcPct val="200000"/>
              </a:lnSpc>
            </a:pPr>
            <a:r>
              <a:rPr lang="en-US" spc="105" dirty="0">
                <a:latin typeface="Times New Roman" panose="02020603050405020304" charset="0"/>
                <a:cs typeface="Times New Roman" panose="02020603050405020304" charset="0"/>
              </a:rPr>
              <a:t>	</a:t>
            </a:r>
            <a:r>
              <a:rPr lang="en-US" dirty="0">
                <a:latin typeface="Times New Roman" panose="02020603050405020304" pitchFamily="18" charset="0"/>
                <a:cs typeface="Times New Roman" panose="02020603050405020304" pitchFamily="18" charset="0"/>
              </a:rPr>
              <a:t>This project develops an IoT-based food spoilage detection system using sensors for temperature, humidity, methane gas, and moisture to monitor food quality. An Arduino Uno processes the data and displays alerts like "Optimal Conditions" or "Spoilage Detected" on an LCD. This cost-effective system is ideal for food storage, refrigerators, and marketplaces, helping reduce waste, ensure safety, and promote sustainability.</a:t>
            </a:r>
          </a:p>
          <a:p>
            <a:pPr marL="183515" algn="just">
              <a:lnSpc>
                <a:spcPct val="150000"/>
              </a:lnSpc>
              <a:spcBef>
                <a:spcPts val="95"/>
              </a:spcBef>
            </a:pPr>
            <a:endParaRPr sz="1900" dirty="0">
              <a:latin typeface="Times New Roman" panose="02020603050405020304" charset="0"/>
              <a:cs typeface="Times New Roman" panose="02020603050405020304" charset="0"/>
            </a:endParaRPr>
          </a:p>
        </p:txBody>
      </p:sp>
      <p:sp>
        <p:nvSpPr>
          <p:cNvPr id="6" name="object 6"/>
          <p:cNvSpPr txBox="1">
            <a:spLocks noGrp="1"/>
          </p:cNvSpPr>
          <p:nvPr>
            <p:ph type="title"/>
          </p:nvPr>
        </p:nvSpPr>
        <p:spPr>
          <a:xfrm>
            <a:off x="1702435" y="1504315"/>
            <a:ext cx="8959215" cy="346890"/>
          </a:xfrm>
          <a:prstGeom prst="rect">
            <a:avLst/>
          </a:prstGeom>
          <a:solidFill>
            <a:srgbClr val="BAD5ED"/>
          </a:solidFill>
          <a:ln w="12686">
            <a:solidFill>
              <a:srgbClr val="000000"/>
            </a:solidFill>
          </a:ln>
        </p:spPr>
        <p:txBody>
          <a:bodyPr vert="horz" wrap="square" lIns="0" tIns="38735" rIns="0" bIns="0" rtlCol="0">
            <a:spAutoFit/>
          </a:bodyPr>
          <a:lstStyle/>
          <a:p>
            <a:pPr algn="ctr">
              <a:lnSpc>
                <a:spcPct val="100000"/>
              </a:lnSpc>
              <a:spcBef>
                <a:spcPts val="305"/>
              </a:spcBef>
            </a:pPr>
            <a:r>
              <a:rPr lang="en-US" sz="2000" spc="90" dirty="0">
                <a:solidFill>
                  <a:srgbClr val="000000"/>
                </a:solidFill>
                <a:latin typeface="Times New Roman" panose="02020603050405020304" charset="0"/>
                <a:cs typeface="Times New Roman" panose="02020603050405020304" charset="0"/>
              </a:rPr>
              <a:t>DESCRIPTION</a:t>
            </a:r>
            <a:endParaRPr sz="20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03238" y="2214555"/>
            <a:ext cx="10715700" cy="3519618"/>
          </a:xfrm>
          <a:prstGeom prst="rect">
            <a:avLst/>
          </a:prstGeom>
        </p:spPr>
        <p:txBody>
          <a:bodyPr vert="horz" wrap="square" lIns="0" tIns="12065" rIns="0" bIns="0" rtlCol="0">
            <a:spAutoFit/>
          </a:bodyPr>
          <a:lstStyle/>
          <a:p>
            <a:pPr algn="just">
              <a:lnSpc>
                <a:spcPct val="200000"/>
              </a:lnSpc>
            </a:pPr>
            <a:r>
              <a:rPr lang="en-US" spc="105" dirty="0">
                <a:latin typeface="Times New Roman" panose="02020603050405020304" charset="0"/>
                <a:cs typeface="Times New Roman" panose="02020603050405020304" charset="0"/>
              </a:rPr>
              <a:t>	</a:t>
            </a:r>
            <a:r>
              <a:rPr lang="en-US" sz="1900"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Food spoilage leads to significant economic losses, health risks, and increased waste in both home and commercial settings. Traditional monitoring methods are often manual and unreliable, resulting in delayed detection of spoilage. There is a pressing need for an automated system that can continuously monitor food conditions, provide real-time data, and alert users to potential spoilage. </a:t>
            </a:r>
          </a:p>
          <a:p>
            <a:pPr algn="just">
              <a:lnSpc>
                <a:spcPct val="200000"/>
              </a:lnSpc>
            </a:pPr>
            <a:endParaRPr lang="en-US" dirty="0">
              <a:latin typeface="Times New Roman" panose="02020603050405020304" charset="0"/>
              <a:cs typeface="Times New Roman" panose="02020603050405020304" charset="0"/>
            </a:endParaRPr>
          </a:p>
          <a:p>
            <a:pPr algn="just"/>
            <a:endParaRPr lang="en-US" sz="2000" dirty="0"/>
          </a:p>
          <a:p>
            <a:pPr marL="183515" algn="just">
              <a:lnSpc>
                <a:spcPct val="150000"/>
              </a:lnSpc>
              <a:spcBef>
                <a:spcPts val="95"/>
              </a:spcBef>
            </a:pPr>
            <a:endParaRPr sz="1900" dirty="0">
              <a:latin typeface="Times New Roman" panose="02020603050405020304" charset="0"/>
              <a:cs typeface="Times New Roman" panose="02020603050405020304" charset="0"/>
            </a:endParaRPr>
          </a:p>
        </p:txBody>
      </p:sp>
      <p:sp>
        <p:nvSpPr>
          <p:cNvPr id="6" name="object 6"/>
          <p:cNvSpPr txBox="1">
            <a:spLocks noGrp="1"/>
          </p:cNvSpPr>
          <p:nvPr>
            <p:ph type="title"/>
          </p:nvPr>
        </p:nvSpPr>
        <p:spPr>
          <a:xfrm>
            <a:off x="1702435" y="1504315"/>
            <a:ext cx="8959215" cy="346890"/>
          </a:xfrm>
          <a:prstGeom prst="rect">
            <a:avLst/>
          </a:prstGeom>
          <a:solidFill>
            <a:srgbClr val="BAD5ED"/>
          </a:solidFill>
          <a:ln w="12686">
            <a:solidFill>
              <a:srgbClr val="000000"/>
            </a:solidFill>
          </a:ln>
        </p:spPr>
        <p:txBody>
          <a:bodyPr vert="horz" wrap="square" lIns="0" tIns="38735" rIns="0" bIns="0" rtlCol="0">
            <a:spAutoFit/>
          </a:bodyPr>
          <a:lstStyle/>
          <a:p>
            <a:pPr algn="ctr">
              <a:lnSpc>
                <a:spcPct val="100000"/>
              </a:lnSpc>
              <a:spcBef>
                <a:spcPts val="305"/>
              </a:spcBef>
            </a:pPr>
            <a:r>
              <a:rPr lang="en-US" sz="2000" spc="90" dirty="0">
                <a:solidFill>
                  <a:srgbClr val="000000"/>
                </a:solidFill>
                <a:latin typeface="Times New Roman" panose="02020603050405020304" charset="0"/>
                <a:cs typeface="Times New Roman" panose="02020603050405020304" charset="0"/>
              </a:rPr>
              <a:t>PROBLEM STATEMENT</a:t>
            </a:r>
            <a:endParaRPr sz="20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8650" y="1634310"/>
            <a:ext cx="8959215" cy="346890"/>
          </a:xfrm>
          <a:prstGeom prst="rect">
            <a:avLst/>
          </a:prstGeom>
          <a:solidFill>
            <a:srgbClr val="BAD5ED"/>
          </a:solidFill>
          <a:ln w="12686">
            <a:solidFill>
              <a:srgbClr val="000000"/>
            </a:solidFill>
          </a:ln>
        </p:spPr>
        <p:txBody>
          <a:bodyPr vert="horz" wrap="square" lIns="0" tIns="38735" rIns="0" bIns="0" rtlCol="0">
            <a:spAutoFit/>
          </a:bodyPr>
          <a:lstStyle/>
          <a:p>
            <a:pPr marL="3810" algn="ctr">
              <a:lnSpc>
                <a:spcPct val="100000"/>
              </a:lnSpc>
              <a:spcBef>
                <a:spcPts val="305"/>
              </a:spcBef>
            </a:pPr>
            <a:r>
              <a:rPr lang="en-US" sz="2000" spc="125" dirty="0">
                <a:solidFill>
                  <a:srgbClr val="000000"/>
                </a:solidFill>
                <a:latin typeface="Times New Roman" panose="02020603050405020304" charset="0"/>
                <a:cs typeface="Times New Roman" panose="02020603050405020304" charset="0"/>
              </a:rPr>
              <a:t>EXISTING SYSTEM</a:t>
            </a:r>
            <a:endParaRPr sz="2000" dirty="0">
              <a:latin typeface="Times New Roman" panose="02020603050405020304" charset="0"/>
              <a:cs typeface="Times New Roman" panose="02020603050405020304" charset="0"/>
            </a:endParaRPr>
          </a:p>
        </p:txBody>
      </p:sp>
      <p:sp>
        <p:nvSpPr>
          <p:cNvPr id="3" name="object 3"/>
          <p:cNvSpPr txBox="1"/>
          <p:nvPr/>
        </p:nvSpPr>
        <p:spPr>
          <a:xfrm>
            <a:off x="3732196" y="2714620"/>
            <a:ext cx="4164131" cy="3159839"/>
          </a:xfrm>
          <a:prstGeom prst="rect">
            <a:avLst/>
          </a:prstGeom>
        </p:spPr>
        <p:txBody>
          <a:bodyPr vert="horz" wrap="square" lIns="0" tIns="12700" rIns="0" bIns="0" rtlCol="0">
            <a:spAutoFit/>
          </a:bodyPr>
          <a:lstStyle/>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Manual monitoring</a:t>
            </a:r>
          </a:p>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Limited sensor use</a:t>
            </a:r>
          </a:p>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Lack of real-time alerts</a:t>
            </a:r>
          </a:p>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No remote access</a:t>
            </a:r>
          </a:p>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Not prioritize Energy efficiency</a:t>
            </a:r>
          </a:p>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Single condition focus</a:t>
            </a:r>
          </a:p>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Limited integration</a:t>
            </a:r>
            <a:endParaRPr sz="19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6250" y="1634310"/>
            <a:ext cx="9111615" cy="346890"/>
          </a:xfrm>
          <a:prstGeom prst="rect">
            <a:avLst/>
          </a:prstGeom>
          <a:solidFill>
            <a:srgbClr val="BAD5ED"/>
          </a:solidFill>
          <a:ln w="12686">
            <a:solidFill>
              <a:srgbClr val="000000"/>
            </a:solidFill>
          </a:ln>
        </p:spPr>
        <p:txBody>
          <a:bodyPr vert="horz" wrap="square" lIns="0" tIns="38735" rIns="0" bIns="0" rtlCol="0">
            <a:spAutoFit/>
          </a:bodyPr>
          <a:lstStyle/>
          <a:p>
            <a:pPr marL="3810" algn="ctr">
              <a:lnSpc>
                <a:spcPct val="100000"/>
              </a:lnSpc>
              <a:spcBef>
                <a:spcPts val="305"/>
              </a:spcBef>
            </a:pPr>
            <a:r>
              <a:rPr lang="en-US" sz="2000" spc="125" dirty="0">
                <a:solidFill>
                  <a:srgbClr val="000000"/>
                </a:solidFill>
                <a:latin typeface="Times New Roman" panose="02020603050405020304" charset="0"/>
                <a:cs typeface="Times New Roman" panose="02020603050405020304" charset="0"/>
              </a:rPr>
              <a:t>PROPOSED SYSTEM</a:t>
            </a:r>
            <a:endParaRPr sz="2000" dirty="0">
              <a:latin typeface="Times New Roman" panose="02020603050405020304" charset="0"/>
              <a:cs typeface="Times New Roman" panose="02020603050405020304" charset="0"/>
            </a:endParaRPr>
          </a:p>
        </p:txBody>
      </p:sp>
      <p:sp>
        <p:nvSpPr>
          <p:cNvPr id="3" name="object 3"/>
          <p:cNvSpPr txBox="1"/>
          <p:nvPr/>
        </p:nvSpPr>
        <p:spPr>
          <a:xfrm>
            <a:off x="3732196" y="2574776"/>
            <a:ext cx="4733923" cy="4441216"/>
          </a:xfrm>
          <a:prstGeom prst="rect">
            <a:avLst/>
          </a:prstGeom>
        </p:spPr>
        <p:txBody>
          <a:bodyPr vert="horz" wrap="square" lIns="0" tIns="12700" rIns="0" bIns="0" rtlCol="0">
            <a:spAutoFit/>
          </a:bodyPr>
          <a:lstStyle/>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Real-time monitoring </a:t>
            </a:r>
          </a:p>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Early detection alerts</a:t>
            </a:r>
          </a:p>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Multiple sensor integration</a:t>
            </a:r>
          </a:p>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Data storage and analysis</a:t>
            </a:r>
          </a:p>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User friendly interface</a:t>
            </a:r>
          </a:p>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Energy efficient design</a:t>
            </a:r>
          </a:p>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Comprehensive alerts</a:t>
            </a:r>
          </a:p>
          <a:p>
            <a:pPr marL="400685" marR="5080" indent="-388620" algn="just">
              <a:lnSpc>
                <a:spcPct val="150000"/>
              </a:lnSpc>
              <a:spcBef>
                <a:spcPts val="100"/>
              </a:spcBef>
              <a:buFont typeface="Arial" panose="020B0604020202020204" pitchFamily="34" charset="0"/>
              <a:buChar char="•"/>
              <a:tabLst>
                <a:tab pos="401320" algn="l"/>
              </a:tabLst>
            </a:pPr>
            <a:r>
              <a:rPr lang="en-US" sz="1900" dirty="0">
                <a:latin typeface="Times New Roman" panose="02020603050405020304" charset="0"/>
                <a:cs typeface="Times New Roman" panose="02020603050405020304" charset="0"/>
              </a:rPr>
              <a:t>Scalable solution</a:t>
            </a:r>
          </a:p>
          <a:p>
            <a:pPr marL="400685" marR="5080" indent="-388620" algn="just">
              <a:lnSpc>
                <a:spcPct val="150000"/>
              </a:lnSpc>
              <a:spcBef>
                <a:spcPts val="100"/>
              </a:spcBef>
              <a:tabLst>
                <a:tab pos="401320" algn="l"/>
              </a:tabLst>
            </a:pPr>
            <a:endParaRPr lang="en-US" sz="1900" dirty="0">
              <a:latin typeface="Times New Roman" panose="02020603050405020304" charset="0"/>
              <a:cs typeface="Times New Roman" panose="02020603050405020304" charset="0"/>
            </a:endParaRPr>
          </a:p>
          <a:p>
            <a:pPr marL="400685" marR="5080" indent="-388620" algn="just">
              <a:lnSpc>
                <a:spcPct val="150000"/>
              </a:lnSpc>
              <a:spcBef>
                <a:spcPts val="100"/>
              </a:spcBef>
              <a:tabLst>
                <a:tab pos="401320" algn="l"/>
              </a:tabLst>
            </a:pPr>
            <a:endParaRPr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65189-C00F-8177-E7EF-7FB2746E4FB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BD47DAE-C561-C064-6919-167674AE9D37}"/>
              </a:ext>
            </a:extLst>
          </p:cNvPr>
          <p:cNvSpPr/>
          <p:nvPr/>
        </p:nvSpPr>
        <p:spPr>
          <a:xfrm>
            <a:off x="5153546" y="2852936"/>
            <a:ext cx="2448272" cy="27770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Arduino </a:t>
            </a:r>
          </a:p>
          <a:p>
            <a:pPr algn="ctr"/>
            <a:r>
              <a:rPr lang="en-US" dirty="0"/>
              <a:t>UNO </a:t>
            </a:r>
          </a:p>
          <a:p>
            <a:pPr algn="ctr"/>
            <a:r>
              <a:rPr lang="en-US" dirty="0"/>
              <a:t>R3</a:t>
            </a:r>
            <a:endParaRPr lang="en-IN" dirty="0"/>
          </a:p>
        </p:txBody>
      </p:sp>
      <p:sp>
        <p:nvSpPr>
          <p:cNvPr id="6" name="Rectangle 5">
            <a:extLst>
              <a:ext uri="{FF2B5EF4-FFF2-40B4-BE49-F238E27FC236}">
                <a16:creationId xmlns:a16="http://schemas.microsoft.com/office/drawing/2014/main" id="{6AF25E61-F138-EEA2-5702-0A314FF6B10C}"/>
              </a:ext>
            </a:extLst>
          </p:cNvPr>
          <p:cNvSpPr/>
          <p:nvPr/>
        </p:nvSpPr>
        <p:spPr>
          <a:xfrm>
            <a:off x="8969972" y="2042479"/>
            <a:ext cx="1728190" cy="9347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16X2 LCD</a:t>
            </a:r>
          </a:p>
          <a:p>
            <a:pPr algn="ctr"/>
            <a:r>
              <a:rPr lang="en-US" dirty="0"/>
              <a:t>Display</a:t>
            </a:r>
            <a:endParaRPr lang="en-IN" dirty="0"/>
          </a:p>
        </p:txBody>
      </p:sp>
      <p:sp>
        <p:nvSpPr>
          <p:cNvPr id="7" name="Rectangle 6">
            <a:extLst>
              <a:ext uri="{FF2B5EF4-FFF2-40B4-BE49-F238E27FC236}">
                <a16:creationId xmlns:a16="http://schemas.microsoft.com/office/drawing/2014/main" id="{030B122E-BD4C-BE40-D3A9-9E8C4FDB86EB}"/>
              </a:ext>
            </a:extLst>
          </p:cNvPr>
          <p:cNvSpPr/>
          <p:nvPr/>
        </p:nvSpPr>
        <p:spPr>
          <a:xfrm>
            <a:off x="1697162" y="2457591"/>
            <a:ext cx="2448272" cy="1080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MQ4</a:t>
            </a:r>
          </a:p>
          <a:p>
            <a:pPr algn="ctr"/>
            <a:r>
              <a:rPr lang="en-IN" dirty="0"/>
              <a:t>Methane Sensor</a:t>
            </a:r>
          </a:p>
        </p:txBody>
      </p:sp>
      <p:sp>
        <p:nvSpPr>
          <p:cNvPr id="8" name="Rectangle 7">
            <a:extLst>
              <a:ext uri="{FF2B5EF4-FFF2-40B4-BE49-F238E27FC236}">
                <a16:creationId xmlns:a16="http://schemas.microsoft.com/office/drawing/2014/main" id="{C33BDA9E-EB97-F566-DA64-2F79541F2421}"/>
              </a:ext>
            </a:extLst>
          </p:cNvPr>
          <p:cNvSpPr/>
          <p:nvPr/>
        </p:nvSpPr>
        <p:spPr>
          <a:xfrm>
            <a:off x="1769169" y="4560759"/>
            <a:ext cx="2357717" cy="10584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DHT 11 </a:t>
            </a:r>
          </a:p>
          <a:p>
            <a:pPr algn="ctr"/>
            <a:r>
              <a:rPr lang="en-US" dirty="0"/>
              <a:t>Sensor</a:t>
            </a:r>
            <a:endParaRPr lang="en-IN" dirty="0"/>
          </a:p>
        </p:txBody>
      </p:sp>
      <p:sp>
        <p:nvSpPr>
          <p:cNvPr id="9" name="Rectangle 8">
            <a:extLst>
              <a:ext uri="{FF2B5EF4-FFF2-40B4-BE49-F238E27FC236}">
                <a16:creationId xmlns:a16="http://schemas.microsoft.com/office/drawing/2014/main" id="{E2A7A612-E888-8924-A987-E0E672C9FCCD}"/>
              </a:ext>
            </a:extLst>
          </p:cNvPr>
          <p:cNvSpPr/>
          <p:nvPr/>
        </p:nvSpPr>
        <p:spPr>
          <a:xfrm>
            <a:off x="8753946" y="4549907"/>
            <a:ext cx="2088232" cy="1080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Moisture </a:t>
            </a:r>
          </a:p>
          <a:p>
            <a:pPr algn="ctr"/>
            <a:r>
              <a:rPr lang="en-US" dirty="0"/>
              <a:t>Sensor</a:t>
            </a:r>
            <a:endParaRPr lang="en-IN" dirty="0"/>
          </a:p>
        </p:txBody>
      </p:sp>
      <p:cxnSp>
        <p:nvCxnSpPr>
          <p:cNvPr id="17" name="Straight Arrow Connector 16">
            <a:extLst>
              <a:ext uri="{FF2B5EF4-FFF2-40B4-BE49-F238E27FC236}">
                <a16:creationId xmlns:a16="http://schemas.microsoft.com/office/drawing/2014/main" id="{0F89328D-9868-AB24-7E41-6558A31FEB14}"/>
              </a:ext>
            </a:extLst>
          </p:cNvPr>
          <p:cNvCxnSpPr>
            <a:cxnSpLocks/>
          </p:cNvCxnSpPr>
          <p:nvPr/>
        </p:nvCxnSpPr>
        <p:spPr>
          <a:xfrm flipV="1">
            <a:off x="6269941" y="2259772"/>
            <a:ext cx="0" cy="558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DA66C98-BDE6-9F1E-7221-5C41A1299F67}"/>
              </a:ext>
            </a:extLst>
          </p:cNvPr>
          <p:cNvCxnSpPr>
            <a:cxnSpLocks/>
          </p:cNvCxnSpPr>
          <p:nvPr/>
        </p:nvCxnSpPr>
        <p:spPr>
          <a:xfrm flipH="1">
            <a:off x="4145434" y="3212976"/>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605A2385-D7DB-E936-ECA8-CDA7C3237D29}"/>
              </a:ext>
            </a:extLst>
          </p:cNvPr>
          <p:cNvCxnSpPr>
            <a:cxnSpLocks/>
          </p:cNvCxnSpPr>
          <p:nvPr/>
        </p:nvCxnSpPr>
        <p:spPr>
          <a:xfrm flipV="1">
            <a:off x="7601818" y="2636912"/>
            <a:ext cx="1368154" cy="12961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2C260F9-51A4-C12C-6E29-669DDCF4FE7C}"/>
              </a:ext>
            </a:extLst>
          </p:cNvPr>
          <p:cNvCxnSpPr>
            <a:cxnSpLocks/>
            <a:endCxn id="9" idx="1"/>
          </p:cNvCxnSpPr>
          <p:nvPr/>
        </p:nvCxnSpPr>
        <p:spPr>
          <a:xfrm flipV="1">
            <a:off x="7601818" y="5089967"/>
            <a:ext cx="1152128" cy="10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1456A31-8619-4F46-3158-E9F87273EC84}"/>
              </a:ext>
            </a:extLst>
          </p:cNvPr>
          <p:cNvCxnSpPr>
            <a:cxnSpLocks/>
          </p:cNvCxnSpPr>
          <p:nvPr/>
        </p:nvCxnSpPr>
        <p:spPr>
          <a:xfrm flipH="1">
            <a:off x="4145434" y="5013176"/>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93FBF350-B7D3-6AEA-46F4-BF53614389FC}"/>
              </a:ext>
            </a:extLst>
          </p:cNvPr>
          <p:cNvSpPr/>
          <p:nvPr/>
        </p:nvSpPr>
        <p:spPr>
          <a:xfrm>
            <a:off x="5081539" y="1652491"/>
            <a:ext cx="2592286" cy="6072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Power</a:t>
            </a:r>
            <a:r>
              <a:rPr lang="en-IN" dirty="0"/>
              <a:t> Supply</a:t>
            </a:r>
            <a:endParaRPr lang="en-US" dirty="0"/>
          </a:p>
        </p:txBody>
      </p:sp>
      <p:sp>
        <p:nvSpPr>
          <p:cNvPr id="37" name="object 2">
            <a:extLst>
              <a:ext uri="{FF2B5EF4-FFF2-40B4-BE49-F238E27FC236}">
                <a16:creationId xmlns:a16="http://schemas.microsoft.com/office/drawing/2014/main" id="{DACEBB72-E21D-87B2-83E5-3DD7F5E8CB3B}"/>
              </a:ext>
            </a:extLst>
          </p:cNvPr>
          <p:cNvSpPr txBox="1">
            <a:spLocks noGrp="1"/>
          </p:cNvSpPr>
          <p:nvPr>
            <p:ph type="title"/>
          </p:nvPr>
        </p:nvSpPr>
        <p:spPr>
          <a:xfrm>
            <a:off x="2178243" y="1133111"/>
            <a:ext cx="8519919" cy="346890"/>
          </a:xfrm>
          <a:prstGeom prst="rect">
            <a:avLst/>
          </a:prstGeom>
          <a:solidFill>
            <a:srgbClr val="BAD5ED"/>
          </a:solidFill>
          <a:ln w="12686">
            <a:solidFill>
              <a:srgbClr val="000000"/>
            </a:solidFill>
          </a:ln>
        </p:spPr>
        <p:txBody>
          <a:bodyPr vert="horz" wrap="square" lIns="0" tIns="38735" rIns="0" bIns="0" rtlCol="0">
            <a:spAutoFit/>
          </a:bodyPr>
          <a:lstStyle/>
          <a:p>
            <a:pPr marL="3810" algn="ctr">
              <a:lnSpc>
                <a:spcPct val="100000"/>
              </a:lnSpc>
              <a:spcBef>
                <a:spcPts val="305"/>
              </a:spcBef>
            </a:pPr>
            <a:r>
              <a:rPr lang="en-US" sz="2000" dirty="0">
                <a:solidFill>
                  <a:schemeClr val="tx1"/>
                </a:solidFill>
                <a:latin typeface="Times New Roman" panose="02020603050405020304" charset="0"/>
                <a:cs typeface="Times New Roman" panose="02020603050405020304" charset="0"/>
              </a:rPr>
              <a:t>BLOCK DIAGRAM</a:t>
            </a:r>
          </a:p>
        </p:txBody>
      </p:sp>
    </p:spTree>
    <p:extLst>
      <p:ext uri="{BB962C8B-B14F-4D97-AF65-F5344CB8AC3E}">
        <p14:creationId xmlns:p14="http://schemas.microsoft.com/office/powerpoint/2010/main" val="1526246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1254</Words>
  <Application>Microsoft Office PowerPoint</Application>
  <PresentationFormat>Custom</PresentationFormat>
  <Paragraphs>129</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Roboto</vt:lpstr>
      <vt:lpstr>Times New Roman</vt:lpstr>
      <vt:lpstr>Wingdings</vt:lpstr>
      <vt:lpstr>Office Theme</vt:lpstr>
      <vt:lpstr>18EEP301L-MINOR PROJECT – III</vt:lpstr>
      <vt:lpstr>   LIST  OF  CONTENTS</vt:lpstr>
      <vt:lpstr>ABSTRACT</vt:lpstr>
      <vt:lpstr>OBJECTIVE</vt:lpstr>
      <vt:lpstr>DESCRIPTION</vt:lpstr>
      <vt:lpstr>PROBLEM STATEMENT</vt:lpstr>
      <vt:lpstr>EXISTING SYSTEM</vt:lpstr>
      <vt:lpstr>PROPOSED SYSTEM</vt:lpstr>
      <vt:lpstr>BLOCK DIAGRAM</vt:lpstr>
      <vt:lpstr>WORKING EXPLANATION</vt:lpstr>
      <vt:lpstr>COMPONENTS USED</vt:lpstr>
      <vt:lpstr>COMPONENTS USED</vt:lpstr>
      <vt:lpstr>COMPONENTS USED</vt:lpstr>
      <vt:lpstr>COMPONENTS USED</vt:lpstr>
      <vt:lpstr>FUTURE SCOPE</vt:lpstr>
      <vt:lpstr>FUTURE SCOPE</vt:lpstr>
      <vt:lpstr>COMPONENTS USED</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18EEP202L-MINOR PROJECT – II</dc:title>
  <dc:creator>Shobiya</dc:creator>
  <cp:lastModifiedBy>Shanmitha R</cp:lastModifiedBy>
  <cp:revision>70</cp:revision>
  <dcterms:created xsi:type="dcterms:W3CDTF">2024-05-18T05:34:00Z</dcterms:created>
  <dcterms:modified xsi:type="dcterms:W3CDTF">2024-11-23T06:34:50Z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FD9EB0B08E2840A58F92810D121435C7_12</vt:lpwstr>
  </property>
  <property fmtid="{D5CDD505-2E9C-101B-9397-08002B2CF9AE}" pid="3" name="KSOProductBuildVer">
    <vt:lpwstr>1033-12.2.0.18283</vt:lpwstr>
  </property>
</Properties>
</file>