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4"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2" r:id="rId12"/>
    <p:sldId id="270" r:id="rId13"/>
    <p:sldId id="271" r:id="rId14"/>
    <p:sldId id="265"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9" d="100"/>
          <a:sy n="59" d="100"/>
        </p:scale>
        <p:origin x="1176"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45499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22229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875870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667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10166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23986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076100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38286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01648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401987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5834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17181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29053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2889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66188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6782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16360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89848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9/5/2025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033477840"/>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401785" y="990600"/>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114425" y="2998738"/>
            <a:ext cx="8610600" cy="3046988"/>
          </a:xfrm>
          <a:prstGeom prst="rect">
            <a:avLst/>
          </a:prstGeom>
          <a:noFill/>
        </p:spPr>
        <p:txBody>
          <a:bodyPr wrap="square" lIns="91440" tIns="45720" rIns="91440" bIns="45720" rtlCol="0" anchor="t">
            <a:spAutoFit/>
          </a:bodyPr>
          <a:lstStyle/>
          <a:p>
            <a:r>
              <a:rPr lang="en-US" sz="2400">
                <a:solidFill>
                  <a:srgbClr val="0070C0"/>
                </a:solidFill>
              </a:rPr>
              <a:t>STUDENT NAME: </a:t>
            </a:r>
            <a:r>
              <a:rPr lang="en-US" sz="2400">
                <a:solidFill>
                  <a:srgbClr val="7030A0"/>
                </a:solidFill>
              </a:rPr>
              <a:t>M.SHANMUGA PRIYA</a:t>
            </a:r>
          </a:p>
          <a:p>
            <a:r>
              <a:rPr lang="en-US" sz="2400">
                <a:solidFill>
                  <a:srgbClr val="0070C0"/>
                </a:solidFill>
              </a:rPr>
              <a:t>REGISTER NO :astvu36336324u18060</a:t>
            </a:r>
          </a:p>
          <a:p>
            <a:r>
              <a:rPr lang="en-US" sz="2400">
                <a:solidFill>
                  <a:srgbClr val="0070C0"/>
                </a:solidFill>
              </a:rPr>
              <a:t>NMID: 6B73664AE95C803BE3345633252E439A</a:t>
            </a:r>
            <a:endParaRPr lang="en-US" sz="2400">
              <a:solidFill>
                <a:srgbClr val="0070C0"/>
              </a:solidFill>
              <a:cs typeface="Calibri"/>
            </a:endParaRPr>
          </a:p>
          <a:p>
            <a:r>
              <a:rPr lang="en-US" sz="2400">
                <a:solidFill>
                  <a:srgbClr val="0070C0"/>
                </a:solidFill>
              </a:rPr>
              <a:t>DEPARTMENT: </a:t>
            </a:r>
            <a:r>
              <a:rPr lang="en-US" sz="2400">
                <a:solidFill>
                  <a:srgbClr val="7030A0"/>
                </a:solidFill>
              </a:rPr>
              <a:t>COMPUTER SCIENCE </a:t>
            </a:r>
          </a:p>
          <a:p>
            <a:r>
              <a:rPr lang="en-US" sz="2400">
                <a:solidFill>
                  <a:srgbClr val="0070C0"/>
                </a:solidFill>
              </a:rPr>
              <a:t>COLLEGE: COLLEGE/ UNIVERSITY </a:t>
            </a:r>
            <a:r>
              <a:rPr lang="en-US" sz="2400">
                <a:solidFill>
                  <a:srgbClr val="7030A0"/>
                </a:solidFill>
              </a:rPr>
              <a:t>SREE ABIRAAMI ARTS AND SCIENCE COLLEGE FOR WOMEN, GUDIYATHAM </a:t>
            </a:r>
          </a:p>
          <a:p>
            <a:r>
              <a:rPr lang="en-US" sz="2400">
                <a:solidFill>
                  <a:srgbClr val="7030A0"/>
                </a:solidFill>
              </a:rPr>
              <a:t>FROMTHIRUVALLUR UNIVERSITY.</a:t>
            </a:r>
            <a:endParaRPr lang="en-US" sz="2400">
              <a:solidFill>
                <a:srgbClr val="0070C0"/>
              </a:solidFill>
            </a:endParaRP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86182" y="1609701"/>
            <a:ext cx="11198525" cy="8934497"/>
          </a:xfrm>
          <a:prstGeom prst="rect">
            <a:avLst/>
          </a:prstGeom>
        </p:spPr>
        <p:txBody>
          <a:bodyPr vert="horz" wrap="square" lIns="0" tIns="16510" rIns="0" bIns="0" rtlCol="0">
            <a:spAutoFit/>
          </a:bodyPr>
          <a:lstStyle/>
          <a:p>
            <a:pPr marL="12700" algn="l">
              <a:lnSpc>
                <a:spcPct val="100000"/>
              </a:lnSpc>
              <a:spcBef>
                <a:spcPts val="130"/>
              </a:spcBef>
            </a:pPr>
            <a:r>
              <a:rPr lang="en-IN" sz="4250" spc="15" dirty="0">
                <a:latin typeface="Times New Roman" panose="02020603050405020304" pitchFamily="18" charset="0"/>
                <a:cs typeface="Times New Roman" panose="02020603050405020304" pitchFamily="18" charset="0"/>
              </a:rPr>
              <a:t>RESULTS AND SCREENSHOTS</a:t>
            </a:r>
            <a:br>
              <a:rPr lang="en-IN" sz="4250" spc="15" dirty="0">
                <a:latin typeface="Times New Roman" panose="02020603050405020304" pitchFamily="18" charset="0"/>
                <a:cs typeface="Times New Roman" panose="02020603050405020304" pitchFamily="18" charset="0"/>
              </a:rPr>
            </a:br>
            <a:br>
              <a:rPr lang="en-IN" sz="4250" spc="15" dirty="0">
                <a:latin typeface="Times New Roman" panose="02020603050405020304" pitchFamily="18" charset="0"/>
                <a:cs typeface="Times New Roman" panose="02020603050405020304" pitchFamily="18" charset="0"/>
              </a:rPr>
            </a:br>
            <a:r>
              <a:rPr lang="en-IN" sz="4250" spc="15" dirty="0">
                <a:latin typeface="Times New Roman" panose="02020603050405020304" pitchFamily="18" charset="0"/>
                <a:cs typeface="Times New Roman" panose="02020603050405020304" pitchFamily="18" charset="0"/>
              </a:rPr>
              <a:t>    </a:t>
            </a:r>
            <a:r>
              <a:rPr lang="en-IN" sz="2800" b="0" spc="15" dirty="0">
                <a:latin typeface="Times New Roman" panose="02020603050405020304" pitchFamily="18" charset="0"/>
                <a:cs typeface="Times New Roman" panose="02020603050405020304" pitchFamily="18" charset="0"/>
              </a:rPr>
              <a:t>The portfolio resume is responsive and user-friendly showcasing personal  </a:t>
            </a:r>
            <a:r>
              <a:rPr lang="en-IN" sz="2800" b="0" spc="15" dirty="0" err="1">
                <a:latin typeface="Times New Roman" panose="02020603050405020304" pitchFamily="18" charset="0"/>
                <a:cs typeface="Times New Roman" panose="02020603050405020304" pitchFamily="18" charset="0"/>
              </a:rPr>
              <a:t>details,skils,certificates</a:t>
            </a:r>
            <a:r>
              <a:rPr lang="en-IN" sz="2800" b="0" spc="15" dirty="0">
                <a:latin typeface="Times New Roman" panose="02020603050405020304" pitchFamily="18" charset="0"/>
                <a:cs typeface="Times New Roman" panose="02020603050405020304" pitchFamily="18" charset="0"/>
              </a:rPr>
              <a:t>, </a:t>
            </a:r>
            <a:r>
              <a:rPr lang="en-IN" sz="2800" b="0" spc="15" dirty="0" err="1">
                <a:latin typeface="Times New Roman" panose="02020603050405020304" pitchFamily="18" charset="0"/>
                <a:cs typeface="Times New Roman" panose="02020603050405020304" pitchFamily="18" charset="0"/>
              </a:rPr>
              <a:t>hobbies,and</a:t>
            </a:r>
            <a:r>
              <a:rPr lang="en-IN" sz="2800" b="0" spc="15" dirty="0">
                <a:latin typeface="Times New Roman" panose="02020603050405020304" pitchFamily="18" charset="0"/>
                <a:cs typeface="Times New Roman" panose="02020603050405020304" pitchFamily="18" charset="0"/>
              </a:rPr>
              <a:t> contact </a:t>
            </a:r>
            <a:r>
              <a:rPr lang="en-IN" sz="2800" b="0" spc="15" dirty="0" err="1">
                <a:latin typeface="Times New Roman" panose="02020603050405020304" pitchFamily="18" charset="0"/>
                <a:cs typeface="Times New Roman" panose="02020603050405020304" pitchFamily="18" charset="0"/>
              </a:rPr>
              <a:t>information.Screenshorts</a:t>
            </a:r>
            <a:r>
              <a:rPr lang="en-IN" sz="2800" b="0" spc="15" dirty="0">
                <a:latin typeface="Times New Roman" panose="02020603050405020304" pitchFamily="18" charset="0"/>
                <a:cs typeface="Times New Roman" panose="02020603050405020304" pitchFamily="18" charset="0"/>
              </a:rPr>
              <a:t> </a:t>
            </a:r>
            <a:r>
              <a:rPr lang="en-IN" sz="2800" b="0" spc="15" dirty="0" err="1">
                <a:latin typeface="Times New Roman" panose="02020603050405020304" pitchFamily="18" charset="0"/>
                <a:cs typeface="Times New Roman" panose="02020603050405020304" pitchFamily="18" charset="0"/>
              </a:rPr>
              <a:t>displaythe</a:t>
            </a:r>
            <a:r>
              <a:rPr lang="en-IN" sz="2800" b="0" spc="15" dirty="0">
                <a:latin typeface="Times New Roman" panose="02020603050405020304" pitchFamily="18" charset="0"/>
                <a:cs typeface="Times New Roman" panose="02020603050405020304" pitchFamily="18" charset="0"/>
              </a:rPr>
              <a:t> layout and           </a:t>
            </a:r>
            <a:br>
              <a:rPr lang="en-IN" sz="2800" spc="15" dirty="0">
                <a:latin typeface="Times New Roman" panose="02020603050405020304" pitchFamily="18" charset="0"/>
                <a:cs typeface="Times New Roman" panose="02020603050405020304" pitchFamily="18" charset="0"/>
              </a:rPr>
            </a:br>
            <a:r>
              <a:rPr lang="en-IN" sz="2800" b="0" spc="15" dirty="0">
                <a:latin typeface="Times New Roman" panose="02020603050405020304" pitchFamily="18" charset="0"/>
                <a:cs typeface="Times New Roman" panose="02020603050405020304" pitchFamily="18" charset="0"/>
              </a:rPr>
              <a:t>              functionalities across devices.</a:t>
            </a:r>
            <a:br>
              <a:rPr lang="en-IN" sz="6600" b="0" spc="15" dirty="0"/>
            </a:br>
            <a:br>
              <a:rPr lang="en-IN" sz="4250" b="0" spc="15" dirty="0"/>
            </a:br>
            <a:br>
              <a:rPr lang="en-IN" sz="4250" spc="15" dirty="0"/>
            </a:br>
            <a:br>
              <a:rPr lang="en-IN" sz="4250" spc="15" dirty="0"/>
            </a:br>
            <a:br>
              <a:rPr lang="en-IN" sz="4250" spc="15" dirty="0"/>
            </a:br>
            <a:br>
              <a:rPr lang="en-IN" sz="4250" spc="15" dirty="0"/>
            </a:br>
            <a:br>
              <a:rPr lang="en-IN" sz="4250" spc="15" dirty="0"/>
            </a:b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264589" y="3372619"/>
            <a:ext cx="88962"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40C5-2292-95CE-B09C-92331E0B5700}"/>
              </a:ext>
            </a:extLst>
          </p:cNvPr>
          <p:cNvSpPr>
            <a:spLocks noGrp="1"/>
          </p:cNvSpPr>
          <p:nvPr>
            <p:ph type="title"/>
          </p:nvPr>
        </p:nvSpPr>
        <p:spPr>
          <a:xfrm>
            <a:off x="152400" y="1107272"/>
            <a:ext cx="8610600" cy="1293028"/>
          </a:xfrm>
        </p:spPr>
        <p:txBody>
          <a:bodyPr/>
          <a:lstStyle/>
          <a:p>
            <a:pPr algn="l"/>
            <a:r>
              <a:rPr lang="en-IN" dirty="0" err="1">
                <a:latin typeface="Times New Roman" panose="02020603050405020304" pitchFamily="18" charset="0"/>
                <a:cs typeface="Times New Roman" panose="02020603050405020304" pitchFamily="18" charset="0"/>
              </a:rPr>
              <a:t>ScreenShot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A6130A-EF4D-1E21-6D47-DBB61FA2C2DF}"/>
              </a:ext>
            </a:extLst>
          </p:cNvPr>
          <p:cNvPicPr>
            <a:picLocks noChangeAspect="1"/>
          </p:cNvPicPr>
          <p:nvPr/>
        </p:nvPicPr>
        <p:blipFill>
          <a:blip r:embed="rId2"/>
          <a:srcRect t="12972" r="1049" b="5955"/>
          <a:stretch>
            <a:fillRect/>
          </a:stretch>
        </p:blipFill>
        <p:spPr>
          <a:xfrm>
            <a:off x="1" y="2400300"/>
            <a:ext cx="5763986" cy="4082143"/>
          </a:xfrm>
          <a:prstGeom prst="rect">
            <a:avLst/>
          </a:prstGeom>
        </p:spPr>
      </p:pic>
      <p:pic>
        <p:nvPicPr>
          <p:cNvPr id="6" name="Picture 5">
            <a:extLst>
              <a:ext uri="{FF2B5EF4-FFF2-40B4-BE49-F238E27FC236}">
                <a16:creationId xmlns:a16="http://schemas.microsoft.com/office/drawing/2014/main" id="{28889D90-1DB0-760C-AB42-637B9B0B3CCA}"/>
              </a:ext>
            </a:extLst>
          </p:cNvPr>
          <p:cNvPicPr>
            <a:picLocks noChangeAspect="1"/>
          </p:cNvPicPr>
          <p:nvPr/>
        </p:nvPicPr>
        <p:blipFill>
          <a:blip r:embed="rId3"/>
          <a:srcRect t="11874" r="1751" b="6465"/>
          <a:stretch>
            <a:fillRect/>
          </a:stretch>
        </p:blipFill>
        <p:spPr>
          <a:xfrm>
            <a:off x="6096001" y="2400300"/>
            <a:ext cx="5040086" cy="3918857"/>
          </a:xfrm>
          <a:prstGeom prst="rect">
            <a:avLst/>
          </a:prstGeom>
        </p:spPr>
      </p:pic>
    </p:spTree>
    <p:extLst>
      <p:ext uri="{BB962C8B-B14F-4D97-AF65-F5344CB8AC3E}">
        <p14:creationId xmlns:p14="http://schemas.microsoft.com/office/powerpoint/2010/main" val="134372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02B8-E550-BD38-2C94-DAB4916C9D22}"/>
              </a:ext>
            </a:extLst>
          </p:cNvPr>
          <p:cNvSpPr>
            <a:spLocks noGrp="1"/>
          </p:cNvSpPr>
          <p:nvPr>
            <p:ph type="title"/>
          </p:nvPr>
        </p:nvSpPr>
        <p:spPr/>
        <p:txBody>
          <a:bodyPr/>
          <a:lstStyle/>
          <a:p>
            <a:r>
              <a:rPr lang="en-IN" dirty="0"/>
              <a:t> </a:t>
            </a:r>
          </a:p>
        </p:txBody>
      </p:sp>
      <p:pic>
        <p:nvPicPr>
          <p:cNvPr id="4" name="Picture 3">
            <a:extLst>
              <a:ext uri="{FF2B5EF4-FFF2-40B4-BE49-F238E27FC236}">
                <a16:creationId xmlns:a16="http://schemas.microsoft.com/office/drawing/2014/main" id="{756B0F92-DAF9-C212-B49F-0F22A8C65BAB}"/>
              </a:ext>
            </a:extLst>
          </p:cNvPr>
          <p:cNvPicPr>
            <a:picLocks noChangeAspect="1"/>
          </p:cNvPicPr>
          <p:nvPr/>
        </p:nvPicPr>
        <p:blipFill>
          <a:blip r:embed="rId2">
            <a:extLst>
              <a:ext uri="{28A0092B-C50C-407E-A947-70E740481C1C}">
                <a14:useLocalDpi xmlns:a14="http://schemas.microsoft.com/office/drawing/2010/main" val="0"/>
              </a:ext>
            </a:extLst>
          </a:blip>
          <a:srcRect t="35476" r="1680" b="28333"/>
          <a:stretch>
            <a:fillRect/>
          </a:stretch>
        </p:blipFill>
        <p:spPr>
          <a:xfrm>
            <a:off x="365927" y="2857500"/>
            <a:ext cx="4826559" cy="3236127"/>
          </a:xfrm>
          <a:prstGeom prst="rect">
            <a:avLst/>
          </a:prstGeom>
        </p:spPr>
      </p:pic>
      <p:pic>
        <p:nvPicPr>
          <p:cNvPr id="6" name="Picture 5">
            <a:extLst>
              <a:ext uri="{FF2B5EF4-FFF2-40B4-BE49-F238E27FC236}">
                <a16:creationId xmlns:a16="http://schemas.microsoft.com/office/drawing/2014/main" id="{2C144AF2-5D57-55F3-C180-72E273A3C824}"/>
              </a:ext>
            </a:extLst>
          </p:cNvPr>
          <p:cNvPicPr>
            <a:picLocks noChangeAspect="1"/>
          </p:cNvPicPr>
          <p:nvPr/>
        </p:nvPicPr>
        <p:blipFill>
          <a:blip r:embed="rId3">
            <a:extLst>
              <a:ext uri="{28A0092B-C50C-407E-A947-70E740481C1C}">
                <a14:useLocalDpi xmlns:a14="http://schemas.microsoft.com/office/drawing/2010/main" val="0"/>
              </a:ext>
            </a:extLst>
          </a:blip>
          <a:srcRect t="35000" r="132" b="28095"/>
          <a:stretch>
            <a:fillRect/>
          </a:stretch>
        </p:blipFill>
        <p:spPr>
          <a:xfrm>
            <a:off x="6096000" y="2857500"/>
            <a:ext cx="5203371" cy="3236127"/>
          </a:xfrm>
          <a:prstGeom prst="rect">
            <a:avLst/>
          </a:prstGeom>
        </p:spPr>
      </p:pic>
    </p:spTree>
    <p:extLst>
      <p:ext uri="{BB962C8B-B14F-4D97-AF65-F5344CB8AC3E}">
        <p14:creationId xmlns:p14="http://schemas.microsoft.com/office/powerpoint/2010/main" val="247892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6515-D4D2-262A-4564-47E3BCB21EF9}"/>
              </a:ext>
            </a:extLst>
          </p:cNvPr>
          <p:cNvSpPr>
            <a:spLocks noGrp="1"/>
          </p:cNvSpPr>
          <p:nvPr>
            <p:ph type="title"/>
          </p:nvPr>
        </p:nvSpPr>
        <p:spPr>
          <a:xfrm>
            <a:off x="477747" y="2321004"/>
            <a:ext cx="10681335" cy="2215991"/>
          </a:xfrm>
        </p:spPr>
        <p:txBody>
          <a:bodyPr/>
          <a:lstStyle/>
          <a:p>
            <a:pPr algn="l"/>
            <a:r>
              <a:rPr lang="en-IN" dirty="0">
                <a:latin typeface="Times New Roman" panose="02020603050405020304" pitchFamily="18" charset="0"/>
                <a:cs typeface="Times New Roman" panose="02020603050405020304" pitchFamily="18" charset="0"/>
              </a:rPr>
              <a:t> GITHUB LINK:</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3600" cap="none" dirty="0">
                <a:latin typeface="Times New Roman" panose="02020603050405020304" pitchFamily="18" charset="0"/>
                <a:cs typeface="Times New Roman" panose="02020603050405020304" pitchFamily="18" charset="0"/>
              </a:rPr>
              <a:t>  </a:t>
            </a:r>
            <a:r>
              <a:rPr lang="en-IN" sz="3600" b="0" cap="none" dirty="0">
                <a:latin typeface="Times New Roman" panose="02020603050405020304" pitchFamily="18" charset="0"/>
                <a:cs typeface="Times New Roman" panose="02020603050405020304" pitchFamily="18" charset="0"/>
              </a:rPr>
              <a:t>https://shanmuga-07.github.io/</a:t>
            </a:r>
            <a:br>
              <a:rPr lang="en-IN" sz="3600" b="0" cap="none" dirty="0">
                <a:latin typeface="Times New Roman" panose="02020603050405020304" pitchFamily="18" charset="0"/>
                <a:cs typeface="Times New Roman" panose="02020603050405020304" pitchFamily="18" charset="0"/>
              </a:rPr>
            </a:br>
            <a:r>
              <a:rPr lang="en-IN" sz="3600" b="0" cap="none" dirty="0">
                <a:latin typeface="Times New Roman" panose="02020603050405020304" pitchFamily="18" charset="0"/>
                <a:cs typeface="Times New Roman" panose="02020603050405020304" pitchFamily="18" charset="0"/>
              </a:rPr>
              <a:t>         </a:t>
            </a:r>
            <a:r>
              <a:rPr lang="en-IN" sz="3600" b="0" cap="none" dirty="0" err="1">
                <a:latin typeface="Times New Roman" panose="02020603050405020304" pitchFamily="18" charset="0"/>
                <a:cs typeface="Times New Roman" panose="02020603050405020304" pitchFamily="18" charset="0"/>
              </a:rPr>
              <a:t>shanmugapriya</a:t>
            </a:r>
            <a:r>
              <a:rPr lang="en-IN" sz="3600" b="0" cap="none" dirty="0">
                <a:latin typeface="Times New Roman" panose="02020603050405020304" pitchFamily="18" charset="0"/>
                <a:cs typeface="Times New Roman" panose="02020603050405020304" pitchFamily="18" charset="0"/>
              </a:rPr>
              <a:t>-portfolio/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97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6182" y="1077748"/>
            <a:ext cx="10521886" cy="8569654"/>
          </a:xfrm>
          <a:prstGeom prst="rect">
            <a:avLst/>
          </a:prstGeom>
        </p:spPr>
        <p:txBody>
          <a:bodyPr vert="horz" wrap="square" lIns="0" tIns="13335" rIns="0" bIns="0" rtlCol="0">
            <a:spAutoFit/>
          </a:bodyPr>
          <a:lstStyle/>
          <a:p>
            <a:pPr marL="12700" algn="l">
              <a:lnSpc>
                <a:spcPct val="100000"/>
              </a:lnSpc>
              <a:spcBef>
                <a:spcPts val="105"/>
              </a:spcBef>
            </a:pPr>
            <a:r>
              <a:rPr lang="en-IN"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The portfolio resume project successfully </a:t>
            </a:r>
            <a:r>
              <a:rPr lang="en-IN" sz="2800" b="0" dirty="0" err="1">
                <a:latin typeface="Times New Roman" panose="02020603050405020304" pitchFamily="18" charset="0"/>
                <a:cs typeface="Times New Roman" panose="02020603050405020304" pitchFamily="18" charset="0"/>
              </a:rPr>
              <a:t>creats</a:t>
            </a:r>
            <a:r>
              <a:rPr lang="en-IN" sz="2800" b="0" dirty="0">
                <a:latin typeface="Times New Roman" panose="02020603050405020304" pitchFamily="18" charset="0"/>
                <a:cs typeface="Times New Roman" panose="02020603050405020304" pitchFamily="18" charset="0"/>
              </a:rPr>
              <a:t> a modern digital resume.it allows users to showcase </a:t>
            </a:r>
            <a:r>
              <a:rPr lang="en-IN" sz="2800" b="0" dirty="0" err="1">
                <a:latin typeface="Times New Roman" panose="02020603050405020304" pitchFamily="18" charset="0"/>
                <a:cs typeface="Times New Roman" panose="02020603050405020304" pitchFamily="18" charset="0"/>
              </a:rPr>
              <a:t>personal,academic,and</a:t>
            </a:r>
            <a:r>
              <a:rPr lang="en-IN" sz="2800" b="0" dirty="0">
                <a:latin typeface="Times New Roman" panose="02020603050405020304" pitchFamily="18" charset="0"/>
                <a:cs typeface="Times New Roman" panose="02020603050405020304" pitchFamily="18" charset="0"/>
              </a:rPr>
              <a:t> professional </a:t>
            </a:r>
            <a:r>
              <a:rPr lang="en-IN" sz="2800" b="0" dirty="0" err="1">
                <a:latin typeface="Times New Roman" panose="02020603050405020304" pitchFamily="18" charset="0"/>
                <a:cs typeface="Times New Roman" panose="02020603050405020304" pitchFamily="18" charset="0"/>
              </a:rPr>
              <a:t>details.The</a:t>
            </a:r>
            <a:r>
              <a:rPr lang="en-IN" sz="2800" b="0" dirty="0">
                <a:latin typeface="Times New Roman" panose="02020603050405020304" pitchFamily="18" charset="0"/>
                <a:cs typeface="Times New Roman" panose="02020603050405020304" pitchFamily="18" charset="0"/>
              </a:rPr>
              <a:t> design is </a:t>
            </a:r>
            <a:r>
              <a:rPr lang="en-IN" sz="2800" b="0" dirty="0" err="1">
                <a:latin typeface="Times New Roman" panose="02020603050405020304" pitchFamily="18" charset="0"/>
                <a:cs typeface="Times New Roman" panose="02020603050405020304" pitchFamily="18" charset="0"/>
              </a:rPr>
              <a:t>responsive,user-friendly,and</a:t>
            </a:r>
            <a:r>
              <a:rPr lang="en-IN" sz="2800" b="0" dirty="0">
                <a:latin typeface="Times New Roman" panose="02020603050405020304" pitchFamily="18" charset="0"/>
                <a:cs typeface="Times New Roman" panose="02020603050405020304" pitchFamily="18" charset="0"/>
              </a:rPr>
              <a:t> visual appealing across</a:t>
            </a:r>
            <a:br>
              <a:rPr lang="en-IN" sz="2800" b="0" dirty="0">
                <a:latin typeface="Times New Roman" panose="02020603050405020304" pitchFamily="18" charset="0"/>
                <a:cs typeface="Times New Roman" panose="02020603050405020304" pitchFamily="18" charset="0"/>
              </a:rPr>
            </a:br>
            <a:r>
              <a:rPr lang="en-IN" sz="2800" b="0" dirty="0" err="1">
                <a:latin typeface="Times New Roman" panose="02020603050405020304" pitchFamily="18" charset="0"/>
                <a:cs typeface="Times New Roman" panose="02020603050405020304" pitchFamily="18" charset="0"/>
              </a:rPr>
              <a:t>devices.Overall,it</a:t>
            </a:r>
            <a:r>
              <a:rPr lang="en-IN" sz="2800" b="0" dirty="0">
                <a:latin typeface="Times New Roman" panose="02020603050405020304" pitchFamily="18" charset="0"/>
                <a:cs typeface="Times New Roman" panose="02020603050405020304" pitchFamily="18" charset="0"/>
              </a:rPr>
              <a:t> serves as an effective alternative</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to traditional resume.</a:t>
            </a:r>
            <a:br>
              <a:rPr lang="en-IN" sz="2800" b="0" dirty="0"/>
            </a:br>
            <a:r>
              <a:rPr lang="en-IN" sz="2800" b="0" dirty="0"/>
              <a:t>    </a:t>
            </a:r>
            <a:br>
              <a:rPr lang="en-IN" sz="2800" b="0" dirty="0"/>
            </a:br>
            <a:r>
              <a:rPr lang="en-IN" sz="2800" dirty="0"/>
              <a:t>  </a:t>
            </a:r>
            <a:br>
              <a:rPr lang="en-IN" sz="2800" dirty="0"/>
            </a:br>
            <a:br>
              <a:rPr lang="en-IN" sz="2800" dirty="0"/>
            </a:br>
            <a:br>
              <a:rPr lang="en-IN" sz="2800" dirty="0"/>
            </a:br>
            <a:br>
              <a:rPr lang="en-IN" sz="2800" dirty="0"/>
            </a:br>
            <a:br>
              <a:rPr lang="en-IN" sz="2800" dirty="0"/>
            </a:br>
            <a:br>
              <a:rPr lang="en-IN" sz="2800" dirty="0"/>
            </a:br>
            <a:br>
              <a:rPr lang="en-IN" sz="2800" dirty="0"/>
            </a:br>
            <a:endParaRPr sz="2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6725" y="190500"/>
            <a:ext cx="12192000" cy="691883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bg1">
                <a:lumMod val="95000"/>
              </a:schemeClr>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0" y="4850946"/>
            <a:ext cx="5208814" cy="2529568"/>
          </a:xfrm>
          <a:custGeom>
            <a:avLst/>
            <a:gdLst/>
            <a:ahLst/>
            <a:cxnLst/>
            <a:rect l="l" t="t" r="r" b="b"/>
            <a:pathLst>
              <a:path w="447675" h="2847975">
                <a:moveTo>
                  <a:pt x="0" y="0"/>
                </a:moveTo>
                <a:lnTo>
                  <a:pt x="0" y="2847975"/>
                </a:lnTo>
                <a:lnTo>
                  <a:pt x="447675" y="2847975"/>
                </a:lnTo>
                <a:lnTo>
                  <a:pt x="0" y="0"/>
                </a:lnTo>
                <a:close/>
              </a:path>
            </a:pathLst>
          </a:custGeom>
          <a:solidFill>
            <a:schemeClr val="accent2">
              <a:lumMod val="60000"/>
              <a:lumOff val="40000"/>
              <a:alpha val="70195"/>
            </a:scheme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71600" y="1731389"/>
            <a:ext cx="5813425" cy="2509661"/>
          </a:xfrm>
          <a:prstGeom prst="rect">
            <a:avLst/>
          </a:prstGeom>
        </p:spPr>
        <p:txBody>
          <a:bodyPr vert="horz" wrap="square" lIns="0" tIns="16510" rIns="0" bIns="0" rtlCol="0">
            <a:spAutoFit/>
          </a:bodyPr>
          <a:lstStyle/>
          <a:p>
            <a:pPr marL="12700">
              <a:lnSpc>
                <a:spcPct val="100000"/>
              </a:lnSpc>
              <a:spcBef>
                <a:spcPts val="130"/>
              </a:spcBef>
            </a:pPr>
            <a:r>
              <a:rPr lang="en-US" sz="5400" spc="5"/>
              <a:t>MY DIGITAL </a:t>
            </a:r>
            <a:br>
              <a:rPr lang="en-US" sz="5400" spc="5"/>
            </a:br>
            <a:r>
              <a:rPr lang="en-US" sz="5400" spc="5"/>
              <a:t>       PORTFOLIO</a:t>
            </a:r>
            <a:br>
              <a:rPr lang="en-US" sz="5400" spc="5"/>
            </a:br>
            <a:r>
              <a:rPr lang="en-US" sz="5400" spc="5"/>
              <a:t>              RESUME</a:t>
            </a:r>
            <a:endParaRPr sz="540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val 20">
            <a:extLst>
              <a:ext uri="{FF2B5EF4-FFF2-40B4-BE49-F238E27FC236}">
                <a16:creationId xmlns:a16="http://schemas.microsoft.com/office/drawing/2014/main" id="{72FFD57F-7449-B710-D5EE-A9E556794CC4}"/>
              </a:ext>
            </a:extLst>
          </p:cNvPr>
          <p:cNvSpPr/>
          <p:nvPr/>
        </p:nvSpPr>
        <p:spPr>
          <a:xfrm flipV="1">
            <a:off x="4928507" y="91568"/>
            <a:ext cx="7668986" cy="180975"/>
          </a:xfrm>
          <a:prstGeom prst="ellipse">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5796643" cy="3108462"/>
          </a:xfrm>
          <a:custGeom>
            <a:avLst/>
            <a:gdLst/>
            <a:ahLst/>
            <a:cxnLst/>
            <a:rect l="l" t="t" r="r" b="b"/>
            <a:pathLst>
              <a:path w="447675" h="2847975">
                <a:moveTo>
                  <a:pt x="0" y="0"/>
                </a:moveTo>
                <a:lnTo>
                  <a:pt x="0" y="2847975"/>
                </a:lnTo>
                <a:lnTo>
                  <a:pt x="447675" y="2847975"/>
                </a:lnTo>
                <a:lnTo>
                  <a:pt x="0" y="0"/>
                </a:lnTo>
                <a:close/>
              </a:path>
            </a:pathLst>
          </a:custGeom>
          <a:solidFill>
            <a:schemeClr val="accent2">
              <a:lumMod val="60000"/>
              <a:lumOff val="40000"/>
              <a:alpha val="70195"/>
            </a:scheme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26636" y="1345479"/>
            <a:ext cx="10138728" cy="7634141"/>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br>
              <a:rPr lang="en-US" sz="4250" spc="10" dirty="0">
                <a:latin typeface="Times New Roman" panose="02020603050405020304" pitchFamily="18" charset="0"/>
                <a:cs typeface="Times New Roman" panose="02020603050405020304" pitchFamily="18" charset="0"/>
              </a:rPr>
            </a:br>
            <a:br>
              <a:rPr lang="en-US" sz="4250" spc="10" dirty="0">
                <a:latin typeface="Times New Roman" panose="02020603050405020304" pitchFamily="18" charset="0"/>
                <a:cs typeface="Times New Roman" panose="02020603050405020304" pitchFamily="18" charset="0"/>
              </a:rPr>
            </a:br>
            <a:r>
              <a:rPr lang="en-US" sz="4400" b="0" spc="10" dirty="0">
                <a:latin typeface="Times New Roman" panose="02020603050405020304" pitchFamily="18" charset="0"/>
                <a:cs typeface="Times New Roman" panose="02020603050405020304" pitchFamily="18" charset="0"/>
              </a:rPr>
              <a:t> </a:t>
            </a:r>
            <a:r>
              <a:rPr lang="en-US" sz="2800" b="0" spc="10" dirty="0">
                <a:latin typeface="Times New Roman" panose="02020603050405020304" pitchFamily="18" charset="0"/>
                <a:cs typeface="Times New Roman" panose="02020603050405020304" pitchFamily="18" charset="0"/>
              </a:rPr>
              <a:t>“Traditional resumes are limited in showcasing</a:t>
            </a:r>
            <a:br>
              <a:rPr lang="en-US" sz="2800" b="0" spc="10" dirty="0">
                <a:latin typeface="Times New Roman" panose="02020603050405020304" pitchFamily="18" charset="0"/>
                <a:cs typeface="Times New Roman" panose="02020603050405020304" pitchFamily="18" charset="0"/>
              </a:rPr>
            </a:br>
            <a:r>
              <a:rPr lang="en-US" sz="2800" b="0" spc="10" dirty="0">
                <a:latin typeface="Times New Roman" panose="02020603050405020304" pitchFamily="18" charset="0"/>
                <a:cs typeface="Times New Roman" panose="02020603050405020304" pitchFamily="18" charset="0"/>
              </a:rPr>
              <a:t>skills and achievements.</a:t>
            </a:r>
            <a:br>
              <a:rPr lang="en-US" sz="2800" b="0" spc="10" dirty="0">
                <a:latin typeface="Times New Roman" panose="02020603050405020304" pitchFamily="18" charset="0"/>
                <a:cs typeface="Times New Roman" panose="02020603050405020304" pitchFamily="18" charset="0"/>
              </a:rPr>
            </a:br>
            <a:r>
              <a:rPr lang="en-US" sz="2800" b="0" spc="10" dirty="0">
                <a:latin typeface="Times New Roman" panose="02020603050405020304" pitchFamily="18" charset="0"/>
                <a:cs typeface="Times New Roman" panose="02020603050405020304" pitchFamily="18" charset="0"/>
              </a:rPr>
              <a:t>A digital portfolio resume</a:t>
            </a:r>
            <a:br>
              <a:rPr lang="en-US" sz="2800" b="0" spc="10" dirty="0">
                <a:latin typeface="Times New Roman" panose="02020603050405020304" pitchFamily="18" charset="0"/>
                <a:cs typeface="Times New Roman" panose="02020603050405020304" pitchFamily="18" charset="0"/>
              </a:rPr>
            </a:br>
            <a:r>
              <a:rPr lang="en-US" sz="2800" b="0" spc="10" dirty="0">
                <a:latin typeface="Times New Roman" panose="02020603050405020304" pitchFamily="18" charset="0"/>
                <a:cs typeface="Times New Roman" panose="02020603050405020304" pitchFamily="18" charset="0"/>
              </a:rPr>
              <a:t>is needed to </a:t>
            </a:r>
            <a:r>
              <a:rPr lang="en-US" sz="2800" spc="10" dirty="0">
                <a:latin typeface="Times New Roman" panose="02020603050405020304" pitchFamily="18" charset="0"/>
                <a:cs typeface="Times New Roman" panose="02020603050405020304" pitchFamily="18" charset="0"/>
              </a:rPr>
              <a:t>present</a:t>
            </a:r>
            <a:r>
              <a:rPr lang="en-US" sz="2800" b="0" spc="10" dirty="0">
                <a:latin typeface="Times New Roman" panose="02020603050405020304" pitchFamily="18" charset="0"/>
                <a:cs typeface="Times New Roman" panose="02020603050405020304" pitchFamily="18" charset="0"/>
              </a:rPr>
              <a:t> </a:t>
            </a:r>
            <a:r>
              <a:rPr lang="en-US" sz="2800" b="0" spc="10" dirty="0" err="1">
                <a:latin typeface="Times New Roman" panose="02020603050405020304" pitchFamily="18" charset="0"/>
                <a:cs typeface="Times New Roman" panose="02020603050405020304" pitchFamily="18" charset="0"/>
              </a:rPr>
              <a:t>personal,academic,and</a:t>
            </a:r>
            <a:br>
              <a:rPr lang="en-US" sz="2800" b="0" spc="10" dirty="0">
                <a:latin typeface="Times New Roman" panose="02020603050405020304" pitchFamily="18" charset="0"/>
                <a:cs typeface="Times New Roman" panose="02020603050405020304" pitchFamily="18" charset="0"/>
              </a:rPr>
            </a:br>
            <a:r>
              <a:rPr lang="en-US" sz="2800" b="0" spc="10" dirty="0">
                <a:latin typeface="Times New Roman" panose="02020603050405020304" pitchFamily="18" charset="0"/>
                <a:cs typeface="Times New Roman" panose="02020603050405020304" pitchFamily="18" charset="0"/>
              </a:rPr>
              <a:t>professional details in engaging and accessible</a:t>
            </a:r>
            <a:br>
              <a:rPr lang="en-US" sz="2800" b="0" spc="10" dirty="0">
                <a:latin typeface="Times New Roman" panose="02020603050405020304" pitchFamily="18" charset="0"/>
                <a:cs typeface="Times New Roman" panose="02020603050405020304" pitchFamily="18" charset="0"/>
              </a:rPr>
            </a:br>
            <a:r>
              <a:rPr lang="en-US" sz="2800" b="0" spc="10" dirty="0">
                <a:latin typeface="Times New Roman" panose="02020603050405020304" pitchFamily="18" charset="0"/>
                <a:cs typeface="Times New Roman" panose="02020603050405020304" pitchFamily="18" charset="0"/>
              </a:rPr>
              <a:t>way.”</a:t>
            </a:r>
            <a:br>
              <a:rPr lang="en-US" sz="2800" spc="10" dirty="0">
                <a:latin typeface="Times New Roman" panose="02020603050405020304" pitchFamily="18" charset="0"/>
                <a:cs typeface="Times New Roman" panose="02020603050405020304" pitchFamily="18" charset="0"/>
              </a:rPr>
            </a:br>
            <a:br>
              <a:rPr lang="en-US" sz="2800" spc="10" dirty="0">
                <a:latin typeface="Times New Roman" panose="02020603050405020304" pitchFamily="18" charset="0"/>
                <a:cs typeface="Times New Roman" panose="02020603050405020304" pitchFamily="18" charset="0"/>
              </a:rPr>
            </a:br>
            <a:br>
              <a:rPr lang="en-US" sz="2800" spc="10" dirty="0"/>
            </a:br>
            <a:br>
              <a:rPr lang="en-US" sz="4250" spc="10" dirty="0"/>
            </a:br>
            <a:br>
              <a:rPr lang="en-US" sz="4250" spc="10" dirty="0"/>
            </a:br>
            <a:br>
              <a:rPr lang="en-US" sz="4250" spc="10" dirty="0"/>
            </a:b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265015"/>
            <a:ext cx="11194596" cy="7164782"/>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br>
              <a:rPr lang="en-US" sz="4250" spc="-20" dirty="0">
                <a:latin typeface="Times New Roman" panose="02020603050405020304" pitchFamily="18" charset="0"/>
                <a:cs typeface="Times New Roman" panose="02020603050405020304" pitchFamily="18" charset="0"/>
              </a:rPr>
            </a:br>
            <a:r>
              <a:rPr lang="en-US" sz="2800" spc="-20" dirty="0">
                <a:latin typeface="Times New Roman" panose="02020603050405020304" pitchFamily="18" charset="0"/>
                <a:cs typeface="Times New Roman" panose="02020603050405020304" pitchFamily="18" charset="0"/>
              </a:rPr>
              <a:t>  </a:t>
            </a:r>
            <a:br>
              <a:rPr lang="en-US" sz="2800" spc="-20" dirty="0">
                <a:latin typeface="Times New Roman" panose="02020603050405020304" pitchFamily="18" charset="0"/>
                <a:cs typeface="Times New Roman" panose="02020603050405020304" pitchFamily="18" charset="0"/>
              </a:rPr>
            </a:br>
            <a:r>
              <a:rPr lang="en-US" sz="2800" spc="-20" dirty="0">
                <a:latin typeface="Times New Roman" panose="02020603050405020304" pitchFamily="18" charset="0"/>
                <a:cs typeface="Times New Roman" panose="02020603050405020304" pitchFamily="18" charset="0"/>
              </a:rPr>
              <a:t>  </a:t>
            </a:r>
            <a:r>
              <a:rPr lang="en-US" sz="2800" b="0" spc="-20" dirty="0">
                <a:latin typeface="Times New Roman" panose="02020603050405020304" pitchFamily="18" charset="0"/>
                <a:cs typeface="Times New Roman" panose="02020603050405020304" pitchFamily="18" charset="0"/>
              </a:rPr>
              <a:t>The Portfolio Resume project is a digital</a:t>
            </a:r>
            <a:br>
              <a:rPr lang="en-US" sz="2800" b="0" spc="-20" dirty="0">
                <a:latin typeface="Times New Roman" panose="02020603050405020304" pitchFamily="18" charset="0"/>
                <a:cs typeface="Times New Roman" panose="02020603050405020304" pitchFamily="18" charset="0"/>
              </a:rPr>
            </a:br>
            <a:r>
              <a:rPr lang="en-US" sz="2800" b="0" spc="-20" dirty="0">
                <a:latin typeface="Times New Roman" panose="02020603050405020304" pitchFamily="18" charset="0"/>
                <a:cs typeface="Times New Roman" panose="02020603050405020304" pitchFamily="18" charset="0"/>
              </a:rPr>
              <a:t>platform that showcases an individual’s </a:t>
            </a:r>
            <a:r>
              <a:rPr lang="en-US" sz="2800" b="0" spc="-20" dirty="0" err="1">
                <a:latin typeface="Times New Roman" panose="02020603050405020304" pitchFamily="18" charset="0"/>
                <a:cs typeface="Times New Roman" panose="02020603050405020304" pitchFamily="18" charset="0"/>
              </a:rPr>
              <a:t>personal,academic,and</a:t>
            </a:r>
            <a:r>
              <a:rPr lang="en-US" sz="2800" b="0" spc="-20" dirty="0">
                <a:latin typeface="Times New Roman" panose="02020603050405020304" pitchFamily="18" charset="0"/>
                <a:cs typeface="Times New Roman" panose="02020603050405020304" pitchFamily="18" charset="0"/>
              </a:rPr>
              <a:t> professional </a:t>
            </a:r>
            <a:r>
              <a:rPr lang="en-US" sz="2800" b="0" spc="-20" dirty="0" err="1">
                <a:latin typeface="Times New Roman" panose="02020603050405020304" pitchFamily="18" charset="0"/>
                <a:cs typeface="Times New Roman" panose="02020603050405020304" pitchFamily="18" charset="0"/>
              </a:rPr>
              <a:t>details.Built</a:t>
            </a:r>
            <a:r>
              <a:rPr lang="en-US" sz="2800" b="0" spc="-20" dirty="0">
                <a:latin typeface="Times New Roman" panose="02020603050405020304" pitchFamily="18" charset="0"/>
                <a:cs typeface="Times New Roman" panose="02020603050405020304" pitchFamily="18" charset="0"/>
              </a:rPr>
              <a:t> using HTML,CSS and </a:t>
            </a:r>
            <a:r>
              <a:rPr lang="en-US" sz="2800" b="0" spc="-20" dirty="0" err="1">
                <a:latin typeface="Times New Roman" panose="02020603050405020304" pitchFamily="18" charset="0"/>
                <a:cs typeface="Times New Roman" panose="02020603050405020304" pitchFamily="18" charset="0"/>
              </a:rPr>
              <a:t>Javascript</a:t>
            </a:r>
            <a:r>
              <a:rPr lang="en-US" sz="2800" b="0" spc="-20" dirty="0">
                <a:latin typeface="Times New Roman" panose="02020603050405020304" pitchFamily="18" charset="0"/>
                <a:cs typeface="Times New Roman" panose="02020603050405020304" pitchFamily="18" charset="0"/>
              </a:rPr>
              <a:t>,</a:t>
            </a:r>
            <a:br>
              <a:rPr lang="en-US" sz="2800" b="0" spc="-20" dirty="0">
                <a:latin typeface="Times New Roman" panose="02020603050405020304" pitchFamily="18" charset="0"/>
                <a:cs typeface="Times New Roman" panose="02020603050405020304" pitchFamily="18" charset="0"/>
              </a:rPr>
            </a:br>
            <a:r>
              <a:rPr lang="en-US" sz="2800" b="0" spc="-20" dirty="0">
                <a:latin typeface="Times New Roman" panose="02020603050405020304" pitchFamily="18" charset="0"/>
                <a:cs typeface="Times New Roman" panose="02020603050405020304" pitchFamily="18" charset="0"/>
              </a:rPr>
              <a:t>it provides a responsive and user-friendly way to present skills,</a:t>
            </a:r>
            <a:br>
              <a:rPr lang="en-US" sz="2800" b="0" spc="-20" dirty="0">
                <a:latin typeface="Times New Roman" panose="02020603050405020304" pitchFamily="18" charset="0"/>
                <a:cs typeface="Times New Roman" panose="02020603050405020304" pitchFamily="18" charset="0"/>
              </a:rPr>
            </a:br>
            <a:r>
              <a:rPr lang="en-US" sz="2800" b="0" spc="-20" dirty="0" err="1">
                <a:latin typeface="Times New Roman" panose="02020603050405020304" pitchFamily="18" charset="0"/>
                <a:cs typeface="Times New Roman" panose="02020603050405020304" pitchFamily="18" charset="0"/>
              </a:rPr>
              <a:t>achievements,and</a:t>
            </a:r>
            <a:r>
              <a:rPr lang="en-US" sz="2800" b="0" spc="-20" dirty="0">
                <a:latin typeface="Times New Roman" panose="02020603050405020304" pitchFamily="18" charset="0"/>
                <a:cs typeface="Times New Roman" panose="02020603050405020304" pitchFamily="18" charset="0"/>
              </a:rPr>
              <a:t> contact information in a modern and appealing format</a:t>
            </a:r>
            <a:br>
              <a:rPr lang="en-US" sz="4250" spc="-20" dirty="0">
                <a:latin typeface="Times New Roman" panose="02020603050405020304" pitchFamily="18" charset="0"/>
                <a:cs typeface="Times New Roman" panose="02020603050405020304" pitchFamily="18" charset="0"/>
              </a:rPr>
            </a:br>
            <a:br>
              <a:rPr lang="en-US" sz="4250" spc="-20" dirty="0">
                <a:latin typeface="Times New Roman" panose="02020603050405020304" pitchFamily="18" charset="0"/>
                <a:cs typeface="Times New Roman" panose="02020603050405020304" pitchFamily="18" charset="0"/>
              </a:rPr>
            </a:br>
            <a:br>
              <a:rPr lang="en-US" sz="4250" spc="-20" dirty="0">
                <a:latin typeface="Times New Roman" panose="02020603050405020304" pitchFamily="18" charset="0"/>
                <a:cs typeface="Times New Roman" panose="02020603050405020304" pitchFamily="18" charset="0"/>
              </a:rPr>
            </a:br>
            <a:br>
              <a:rPr lang="en-US" sz="4250" spc="-20" dirty="0">
                <a:latin typeface="Times New Roman" panose="02020603050405020304" pitchFamily="18" charset="0"/>
                <a:cs typeface="Times New Roman" panose="02020603050405020304" pitchFamily="18" charset="0"/>
              </a:rPr>
            </a:b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7843" y="1766410"/>
            <a:ext cx="12034157" cy="7649530"/>
          </a:xfrm>
          <a:prstGeom prst="rect">
            <a:avLst/>
          </a:prstGeom>
        </p:spPr>
        <p:txBody>
          <a:bodyPr vert="horz" wrap="square" lIns="0" tIns="16510" rIns="0" bIns="0" rtlCol="0">
            <a:spAutoFit/>
          </a:bodyPr>
          <a:lstStyle/>
          <a:p>
            <a:pPr marL="12700" algn="l">
              <a:lnSpc>
                <a:spcPct val="100000"/>
              </a:lnSpc>
              <a:spcBef>
                <a:spcPts val="130"/>
              </a:spcBef>
            </a:pPr>
            <a:r>
              <a:rPr spc="25" dirty="0">
                <a:latin typeface="Times New Roman" panose="02020603050405020304" pitchFamily="18" charset="0"/>
                <a:cs typeface="Times New Roman" panose="02020603050405020304" pitchFamily="18" charset="0"/>
              </a:rPr>
              <a:t>W</a:t>
            </a:r>
            <a:r>
              <a:rPr spc="-20" dirty="0">
                <a:latin typeface="Times New Roman" panose="02020603050405020304" pitchFamily="18" charset="0"/>
                <a:cs typeface="Times New Roman" panose="02020603050405020304" pitchFamily="18" charset="0"/>
              </a:rPr>
              <a:t>H</a:t>
            </a:r>
            <a:r>
              <a:rPr spc="20" dirty="0">
                <a:latin typeface="Times New Roman" panose="02020603050405020304" pitchFamily="18" charset="0"/>
                <a:cs typeface="Times New Roman" panose="02020603050405020304" pitchFamily="18" charset="0"/>
              </a:rPr>
              <a:t>O</a:t>
            </a:r>
            <a:r>
              <a:rPr spc="-2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AR</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a:t>
            </a:r>
            <a:r>
              <a:rPr spc="-15" dirty="0">
                <a:latin typeface="Times New Roman" panose="02020603050405020304" pitchFamily="18" charset="0"/>
                <a:cs typeface="Times New Roman" panose="02020603050405020304" pitchFamily="18" charset="0"/>
              </a:rPr>
              <a:t>H</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E</a:t>
            </a:r>
            <a:r>
              <a:rPr spc="3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D</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a:t>
            </a:r>
            <a:r>
              <a:rPr spc="-2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S?</a:t>
            </a:r>
            <a:br>
              <a:rPr lang="en-US" sz="3200" spc="5" dirty="0">
                <a:latin typeface="Times New Roman" panose="02020603050405020304" pitchFamily="18" charset="0"/>
                <a:cs typeface="Times New Roman" panose="02020603050405020304" pitchFamily="18" charset="0"/>
              </a:rPr>
            </a:br>
            <a:r>
              <a:rPr lang="en-US" sz="3200" spc="5" dirty="0">
                <a:latin typeface="Times New Roman" panose="02020603050405020304" pitchFamily="18" charset="0"/>
                <a:cs typeface="Times New Roman" panose="02020603050405020304" pitchFamily="18" charset="0"/>
              </a:rPr>
              <a:t>      </a:t>
            </a:r>
            <a:br>
              <a:rPr lang="en-US" sz="3200" spc="5" dirty="0">
                <a:latin typeface="Times New Roman" panose="02020603050405020304" pitchFamily="18" charset="0"/>
                <a:cs typeface="Times New Roman" panose="02020603050405020304" pitchFamily="18" charset="0"/>
              </a:rPr>
            </a:br>
            <a:r>
              <a:rPr lang="en-US" sz="2800" spc="5" dirty="0">
                <a:latin typeface="Times New Roman" panose="02020603050405020304" pitchFamily="18" charset="0"/>
                <a:cs typeface="Times New Roman" panose="02020603050405020304" pitchFamily="18" charset="0"/>
              </a:rPr>
              <a:t>    </a:t>
            </a:r>
            <a:r>
              <a:rPr lang="en-US" sz="2800" b="0" spc="5" dirty="0">
                <a:latin typeface="Times New Roman" panose="02020603050405020304" pitchFamily="18" charset="0"/>
                <a:cs typeface="Times New Roman" panose="02020603050405020304" pitchFamily="18" charset="0"/>
              </a:rPr>
              <a:t>The end users of the portfolio resume are mainly students and job seekers who develop</a:t>
            </a:r>
            <a:br>
              <a:rPr lang="en-US" sz="2800" b="0" spc="5" dirty="0">
                <a:latin typeface="Times New Roman" panose="02020603050405020304" pitchFamily="18" charset="0"/>
                <a:cs typeface="Times New Roman" panose="02020603050405020304" pitchFamily="18" charset="0"/>
              </a:rPr>
            </a:br>
            <a:r>
              <a:rPr lang="en-US" sz="2800" b="0" spc="5" dirty="0">
                <a:latin typeface="Times New Roman" panose="02020603050405020304" pitchFamily="18" charset="0"/>
                <a:cs typeface="Times New Roman" panose="02020603050405020304" pitchFamily="18" charset="0"/>
              </a:rPr>
              <a:t>it to showcase their skills, achievements and personal </a:t>
            </a:r>
            <a:r>
              <a:rPr lang="en-US" sz="2800" b="0" spc="5" dirty="0" err="1">
                <a:latin typeface="Times New Roman" panose="02020603050405020304" pitchFamily="18" charset="0"/>
                <a:cs typeface="Times New Roman" panose="02020603050405020304" pitchFamily="18" charset="0"/>
              </a:rPr>
              <a:t>detailson</a:t>
            </a:r>
            <a:r>
              <a:rPr lang="en-US" sz="2800" b="0" spc="5" dirty="0">
                <a:latin typeface="Times New Roman" panose="02020603050405020304" pitchFamily="18" charset="0"/>
                <a:cs typeface="Times New Roman" panose="02020603050405020304" pitchFamily="18" charset="0"/>
              </a:rPr>
              <a:t> the other </a:t>
            </a:r>
            <a:r>
              <a:rPr lang="en-US" sz="2800" b="0" spc="5" dirty="0" err="1">
                <a:latin typeface="Times New Roman" panose="02020603050405020304" pitchFamily="18" charset="0"/>
                <a:cs typeface="Times New Roman" panose="02020603050405020304" pitchFamily="18" charset="0"/>
              </a:rPr>
              <a:t>side,employers</a:t>
            </a:r>
            <a:r>
              <a:rPr lang="en-US" sz="2800" b="0" spc="5" dirty="0">
                <a:latin typeface="Times New Roman" panose="02020603050405020304" pitchFamily="18" charset="0"/>
                <a:cs typeface="Times New Roman" panose="02020603050405020304" pitchFamily="18" charset="0"/>
              </a:rPr>
              <a:t>, </a:t>
            </a:r>
            <a:r>
              <a:rPr lang="en-US" sz="2800" b="0" spc="5" dirty="0" err="1">
                <a:latin typeface="Times New Roman" panose="02020603050405020304" pitchFamily="18" charset="0"/>
                <a:cs typeface="Times New Roman" panose="02020603050405020304" pitchFamily="18" charset="0"/>
              </a:rPr>
              <a:t>recruiters,academicians,and</a:t>
            </a:r>
            <a:r>
              <a:rPr lang="en-US" sz="2800" b="0" spc="5" dirty="0">
                <a:latin typeface="Times New Roman" panose="02020603050405020304" pitchFamily="18" charset="0"/>
                <a:cs typeface="Times New Roman" panose="02020603050405020304" pitchFamily="18" charset="0"/>
              </a:rPr>
              <a:t> clients use it to evaluate the candidate’s qualification in a </a:t>
            </a:r>
            <a:r>
              <a:rPr lang="en-US" sz="2800" b="0" spc="5" dirty="0" err="1">
                <a:latin typeface="Times New Roman" panose="02020603050405020304" pitchFamily="18" charset="0"/>
                <a:cs typeface="Times New Roman" panose="02020603050405020304" pitchFamily="18" charset="0"/>
              </a:rPr>
              <a:t>morden</a:t>
            </a:r>
            <a:r>
              <a:rPr lang="en-US" sz="2800" b="0" spc="5" dirty="0">
                <a:latin typeface="Times New Roman" panose="02020603050405020304" pitchFamily="18" charset="0"/>
                <a:cs typeface="Times New Roman" panose="02020603050405020304" pitchFamily="18" charset="0"/>
              </a:rPr>
              <a:t> and accessible way.</a:t>
            </a:r>
            <a:br>
              <a:rPr lang="en-US" sz="3200" spc="5" dirty="0">
                <a:latin typeface="Times New Roman" panose="02020603050405020304" pitchFamily="18" charset="0"/>
                <a:cs typeface="Times New Roman" panose="02020603050405020304" pitchFamily="18" charset="0"/>
              </a:rPr>
            </a:br>
            <a:br>
              <a:rPr lang="en-US" sz="3200" spc="5" dirty="0"/>
            </a:br>
            <a:br>
              <a:rPr lang="en-US" sz="3200" spc="5" dirty="0"/>
            </a:br>
            <a:br>
              <a:rPr lang="en-US" sz="3200" spc="5" dirty="0"/>
            </a:br>
            <a:br>
              <a:rPr lang="en-US" sz="3200" spc="5" dirty="0"/>
            </a:br>
            <a:br>
              <a:rPr lang="en-US" sz="3200" spc="5" dirty="0"/>
            </a:br>
            <a:br>
              <a:rPr lang="en-US" sz="3200" spc="5" dirty="0"/>
            </a:br>
            <a:br>
              <a:rPr lang="en-US"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93914" y="1458193"/>
            <a:ext cx="12192000" cy="6969216"/>
          </a:xfrm>
          <a:prstGeom prst="rect">
            <a:avLst/>
          </a:prstGeom>
        </p:spPr>
        <p:txBody>
          <a:bodyPr vert="horz" wrap="square" lIns="0" tIns="13335" rIns="0" bIns="0" rtlCol="0">
            <a:spAutoFit/>
          </a:bodyPr>
          <a:lstStyle/>
          <a:p>
            <a:pPr marL="12700" algn="l">
              <a:lnSpc>
                <a:spcPct val="100000"/>
              </a:lnSpc>
              <a:spcBef>
                <a:spcPts val="105"/>
              </a:spcBef>
            </a:pPr>
            <a:r>
              <a:rPr lang="en-IN" spc="10" dirty="0">
                <a:latin typeface="Times New Roman" panose="02020603050405020304" pitchFamily="18" charset="0"/>
                <a:cs typeface="Times New Roman" panose="02020603050405020304" pitchFamily="18" charset="0"/>
              </a:rPr>
              <a:t>TOOLS AND TECHNIQUES</a:t>
            </a:r>
            <a:br>
              <a:rPr lang="en-IN" sz="3600" spc="10" dirty="0">
                <a:latin typeface="Times New Roman" panose="02020603050405020304" pitchFamily="18" charset="0"/>
                <a:cs typeface="Times New Roman" panose="02020603050405020304" pitchFamily="18" charset="0"/>
              </a:rPr>
            </a:br>
            <a:br>
              <a:rPr lang="en-IN" sz="3600" spc="10" dirty="0">
                <a:latin typeface="Times New Roman" panose="02020603050405020304" pitchFamily="18" charset="0"/>
                <a:cs typeface="Times New Roman" panose="02020603050405020304" pitchFamily="18" charset="0"/>
              </a:rPr>
            </a:br>
            <a:r>
              <a:rPr lang="en-IN" sz="44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HTML5 </a:t>
            </a:r>
            <a:r>
              <a:rPr lang="en-IN" sz="2800" b="0" spc="10" dirty="0">
                <a:latin typeface="Times New Roman" panose="02020603050405020304" pitchFamily="18" charset="0"/>
                <a:cs typeface="Times New Roman" panose="02020603050405020304" pitchFamily="18" charset="0"/>
              </a:rPr>
              <a:t>- for structuring the content of portfolio.</a:t>
            </a:r>
            <a:br>
              <a:rPr lang="en-IN" sz="2800" b="0" spc="10" dirty="0">
                <a:latin typeface="Times New Roman" panose="02020603050405020304" pitchFamily="18" charset="0"/>
                <a:cs typeface="Times New Roman" panose="02020603050405020304" pitchFamily="18" charset="0"/>
              </a:rPr>
            </a:br>
            <a:r>
              <a:rPr lang="en-IN" sz="2800" b="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CSS</a:t>
            </a:r>
            <a:r>
              <a:rPr lang="en-IN" sz="2800" b="0" spc="10" dirty="0">
                <a:latin typeface="Times New Roman" panose="02020603050405020304" pitchFamily="18" charset="0"/>
                <a:cs typeface="Times New Roman" panose="02020603050405020304" pitchFamily="18" charset="0"/>
              </a:rPr>
              <a:t>- for </a:t>
            </a:r>
            <a:r>
              <a:rPr lang="en-IN" sz="2800" b="0" spc="10" dirty="0" err="1">
                <a:latin typeface="Times New Roman" panose="02020603050405020304" pitchFamily="18" charset="0"/>
                <a:cs typeface="Times New Roman" panose="02020603050405020304" pitchFamily="18" charset="0"/>
              </a:rPr>
              <a:t>styling,layout,and</a:t>
            </a:r>
            <a:r>
              <a:rPr lang="en-IN" sz="2800" b="0" spc="10" dirty="0">
                <a:latin typeface="Times New Roman" panose="02020603050405020304" pitchFamily="18" charset="0"/>
                <a:cs typeface="Times New Roman" panose="02020603050405020304" pitchFamily="18" charset="0"/>
              </a:rPr>
              <a:t> responsive designs.</a:t>
            </a:r>
            <a:br>
              <a:rPr lang="en-IN" sz="2800" b="0" spc="10" dirty="0">
                <a:latin typeface="Times New Roman" panose="02020603050405020304" pitchFamily="18" charset="0"/>
                <a:cs typeface="Times New Roman" panose="02020603050405020304" pitchFamily="18" charset="0"/>
              </a:rPr>
            </a:br>
            <a:r>
              <a:rPr lang="en-IN" sz="2800" b="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 </a:t>
            </a:r>
            <a:r>
              <a:rPr lang="en-IN" sz="2800" spc="10" dirty="0" err="1">
                <a:latin typeface="Times New Roman" panose="02020603050405020304" pitchFamily="18" charset="0"/>
                <a:cs typeface="Times New Roman" panose="02020603050405020304" pitchFamily="18" charset="0"/>
              </a:rPr>
              <a:t>javascript</a:t>
            </a:r>
            <a:r>
              <a:rPr lang="en-IN" sz="2800" b="0" spc="10" dirty="0">
                <a:latin typeface="Times New Roman" panose="02020603050405020304" pitchFamily="18" charset="0"/>
                <a:cs typeface="Times New Roman" panose="02020603050405020304" pitchFamily="18" charset="0"/>
              </a:rPr>
              <a:t>- for interactivity and dynamic elements</a:t>
            </a:r>
            <a:br>
              <a:rPr lang="en-IN" sz="2800" b="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code editor- </a:t>
            </a:r>
            <a:r>
              <a:rPr lang="en-IN" sz="2800" b="0" spc="10" dirty="0">
                <a:latin typeface="Times New Roman" panose="02020603050405020304" pitchFamily="18" charset="0"/>
                <a:cs typeface="Times New Roman" panose="02020603050405020304" pitchFamily="18" charset="0"/>
              </a:rPr>
              <a:t>visual studio</a:t>
            </a:r>
            <a:br>
              <a:rPr lang="en-IN" sz="2800" b="0" spc="10" dirty="0">
                <a:latin typeface="Times New Roman" panose="02020603050405020304" pitchFamily="18" charset="0"/>
                <a:cs typeface="Times New Roman" panose="02020603050405020304" pitchFamily="18" charset="0"/>
              </a:rPr>
            </a:br>
            <a:r>
              <a:rPr lang="en-IN" sz="2800" b="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Browser</a:t>
            </a:r>
            <a:r>
              <a:rPr lang="en-IN" sz="2800" b="0" spc="10" dirty="0">
                <a:latin typeface="Times New Roman" panose="02020603050405020304" pitchFamily="18" charset="0"/>
                <a:cs typeface="Times New Roman" panose="02020603050405020304" pitchFamily="18" charset="0"/>
              </a:rPr>
              <a:t>- for testing and running the project</a:t>
            </a:r>
            <a:br>
              <a:rPr lang="en-IN" sz="2800" b="0" spc="10" dirty="0">
                <a:latin typeface="Times New Roman" panose="02020603050405020304" pitchFamily="18" charset="0"/>
                <a:cs typeface="Times New Roman" panose="02020603050405020304" pitchFamily="18" charset="0"/>
              </a:rPr>
            </a:br>
            <a:r>
              <a:rPr lang="en-IN" sz="2800" b="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Responsive Design Techniques-</a:t>
            </a:r>
            <a:r>
              <a:rPr lang="en-IN" sz="2800" b="0" spc="10" dirty="0">
                <a:latin typeface="Times New Roman" panose="02020603050405020304" pitchFamily="18" charset="0"/>
                <a:cs typeface="Times New Roman" panose="02020603050405020304" pitchFamily="18" charset="0"/>
              </a:rPr>
              <a:t> media queries </a:t>
            </a:r>
            <a:br>
              <a:rPr lang="en-IN" sz="2800" b="0" spc="10" dirty="0">
                <a:latin typeface="Times New Roman" panose="02020603050405020304" pitchFamily="18" charset="0"/>
                <a:cs typeface="Times New Roman" panose="02020603050405020304" pitchFamily="18" charset="0"/>
              </a:rPr>
            </a:br>
            <a:r>
              <a:rPr lang="en-IN" sz="2800" b="0" spc="10" dirty="0">
                <a:latin typeface="Times New Roman" panose="02020603050405020304" pitchFamily="18" charset="0"/>
                <a:cs typeface="Times New Roman" panose="02020603050405020304" pitchFamily="18" charset="0"/>
              </a:rPr>
              <a:t>    and flexible layouts for mobile compatibility.</a:t>
            </a:r>
            <a:br>
              <a:rPr lang="en-IN" sz="2800" b="0" spc="10" dirty="0">
                <a:latin typeface="Times New Roman" panose="02020603050405020304" pitchFamily="18" charset="0"/>
                <a:cs typeface="Times New Roman" panose="02020603050405020304" pitchFamily="18" charset="0"/>
              </a:rPr>
            </a:br>
            <a:br>
              <a:rPr lang="en-IN" sz="2800" spc="10" dirty="0"/>
            </a:br>
            <a:br>
              <a:rPr lang="en-IN" sz="2800" spc="10" dirty="0"/>
            </a:br>
            <a:br>
              <a:rPr lang="en-IN" sz="2800" spc="10" dirty="0"/>
            </a:br>
            <a:br>
              <a:rPr lang="en-IN" sz="2800" spc="10" dirty="0"/>
            </a:br>
            <a:br>
              <a:rPr lang="en-IN" sz="2800" spc="10" dirty="0"/>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59228" y="1221876"/>
            <a:ext cx="11146589" cy="829265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imes New Roman" panose="02020603050405020304" pitchFamily="18" charset="0"/>
                <a:cs typeface="Times New Roman" panose="02020603050405020304" pitchFamily="18" charset="0"/>
              </a:rPr>
              <a:t>POTFOLIO DESIGN AND LAYOUT:</a:t>
            </a:r>
          </a:p>
          <a:p>
            <a:pPr marL="12700">
              <a:lnSpc>
                <a:spcPct val="100000"/>
              </a:lnSpc>
              <a:spcBef>
                <a:spcPts val="105"/>
              </a:spcBef>
            </a:pPr>
            <a:r>
              <a:rPr lang="en-IN" sz="2800" b="1" spc="15" dirty="0">
                <a:latin typeface="Times New Roman" panose="02020603050405020304" pitchFamily="18" charset="0"/>
                <a:cs typeface="Times New Roman" panose="02020603050405020304" pitchFamily="18" charset="0"/>
              </a:rPr>
              <a:t> </a:t>
            </a:r>
          </a:p>
          <a:p>
            <a:pPr marL="12700">
              <a:lnSpc>
                <a:spcPct val="100000"/>
              </a:lnSpc>
              <a:spcBef>
                <a:spcPts val="105"/>
              </a:spcBef>
            </a:pPr>
            <a:r>
              <a:rPr lang="en-IN" sz="2800" b="1" spc="15" dirty="0">
                <a:latin typeface="Times New Roman" panose="02020603050405020304" pitchFamily="18" charset="0"/>
                <a:cs typeface="Times New Roman" panose="02020603050405020304" pitchFamily="18" charset="0"/>
              </a:rPr>
              <a:t> </a:t>
            </a:r>
            <a:r>
              <a:rPr lang="en-IN" sz="2800" spc="15" dirty="0">
                <a:latin typeface="Times New Roman" panose="02020603050405020304" pitchFamily="18" charset="0"/>
                <a:cs typeface="Times New Roman" panose="02020603050405020304" pitchFamily="18" charset="0"/>
              </a:rPr>
              <a:t> The portfolio resume is a single-page responsive website with sections like </a:t>
            </a:r>
            <a:r>
              <a:rPr lang="en-IN" sz="2800" spc="15" dirty="0" err="1">
                <a:latin typeface="Times New Roman" panose="02020603050405020304" pitchFamily="18" charset="0"/>
                <a:cs typeface="Times New Roman" panose="02020603050405020304" pitchFamily="18" charset="0"/>
              </a:rPr>
              <a:t>Home,About</a:t>
            </a:r>
            <a:r>
              <a:rPr lang="en-IN" sz="2800" spc="15" dirty="0">
                <a:latin typeface="Times New Roman" panose="02020603050405020304" pitchFamily="18" charset="0"/>
                <a:cs typeface="Times New Roman" panose="02020603050405020304" pitchFamily="18" charset="0"/>
              </a:rPr>
              <a:t> </a:t>
            </a:r>
            <a:r>
              <a:rPr lang="en-IN" sz="2800" spc="15" dirty="0" err="1">
                <a:latin typeface="Times New Roman" panose="02020603050405020304" pitchFamily="18" charset="0"/>
                <a:cs typeface="Times New Roman" panose="02020603050405020304" pitchFamily="18" charset="0"/>
              </a:rPr>
              <a:t>me,skills</a:t>
            </a:r>
            <a:r>
              <a:rPr lang="en-IN" sz="2800" spc="15" dirty="0">
                <a:latin typeface="Times New Roman" panose="02020603050405020304" pitchFamily="18" charset="0"/>
                <a:cs typeface="Times New Roman" panose="02020603050405020304" pitchFamily="18" charset="0"/>
              </a:rPr>
              <a:t>,  </a:t>
            </a:r>
            <a:r>
              <a:rPr lang="en-IN" sz="2800" spc="15" dirty="0" err="1">
                <a:latin typeface="Times New Roman" panose="02020603050405020304" pitchFamily="18" charset="0"/>
                <a:cs typeface="Times New Roman" panose="02020603050405020304" pitchFamily="18" charset="0"/>
              </a:rPr>
              <a:t>certificates,Hobbies,and</a:t>
            </a:r>
            <a:r>
              <a:rPr lang="en-IN" sz="2800" spc="15" dirty="0">
                <a:latin typeface="Times New Roman" panose="02020603050405020304" pitchFamily="18" charset="0"/>
                <a:cs typeface="Times New Roman" panose="02020603050405020304" pitchFamily="18" charset="0"/>
              </a:rPr>
              <a:t> </a:t>
            </a:r>
            <a:r>
              <a:rPr lang="en-IN" sz="2800" spc="15" dirty="0" err="1">
                <a:latin typeface="Times New Roman" panose="02020603050405020304" pitchFamily="18" charset="0"/>
                <a:cs typeface="Times New Roman" panose="02020603050405020304" pitchFamily="18" charset="0"/>
              </a:rPr>
              <a:t>Contact.It</a:t>
            </a:r>
            <a:r>
              <a:rPr lang="en-IN" sz="2800" spc="15" dirty="0">
                <a:latin typeface="Times New Roman" panose="02020603050405020304" pitchFamily="18" charset="0"/>
                <a:cs typeface="Times New Roman" panose="02020603050405020304" pitchFamily="18" charset="0"/>
              </a:rPr>
              <a:t> uses a clean layout with consistent </a:t>
            </a:r>
            <a:r>
              <a:rPr lang="en-IN" sz="2800" spc="15" dirty="0" err="1">
                <a:latin typeface="Times New Roman" panose="02020603050405020304" pitchFamily="18" charset="0"/>
                <a:cs typeface="Times New Roman" panose="02020603050405020304" pitchFamily="18" charset="0"/>
              </a:rPr>
              <a:t>colors,simple</a:t>
            </a:r>
            <a:r>
              <a:rPr lang="en-IN" sz="2800" spc="15" dirty="0">
                <a:latin typeface="Times New Roman" panose="02020603050405020304" pitchFamily="18" charset="0"/>
                <a:cs typeface="Times New Roman" panose="02020603050405020304" pitchFamily="18" charset="0"/>
              </a:rPr>
              <a:t> </a:t>
            </a:r>
            <a:r>
              <a:rPr lang="en-IN" sz="2800" spc="15" dirty="0" err="1">
                <a:latin typeface="Times New Roman" panose="02020603050405020304" pitchFamily="18" charset="0"/>
                <a:cs typeface="Times New Roman" panose="02020603050405020304" pitchFamily="18" charset="0"/>
              </a:rPr>
              <a:t>navigation,and</a:t>
            </a:r>
            <a:r>
              <a:rPr lang="en-IN" sz="2800" spc="15" dirty="0">
                <a:latin typeface="Times New Roman" panose="02020603050405020304" pitchFamily="18" charset="0"/>
                <a:cs typeface="Times New Roman" panose="02020603050405020304" pitchFamily="18" charset="0"/>
              </a:rPr>
              <a:t> </a:t>
            </a:r>
          </a:p>
          <a:p>
            <a:pPr marL="12700">
              <a:lnSpc>
                <a:spcPct val="100000"/>
              </a:lnSpc>
              <a:spcBef>
                <a:spcPts val="105"/>
              </a:spcBef>
            </a:pPr>
            <a:r>
              <a:rPr lang="en-IN" sz="2800" spc="15" dirty="0">
                <a:latin typeface="Times New Roman" panose="02020603050405020304" pitchFamily="18" charset="0"/>
                <a:cs typeface="Times New Roman" panose="02020603050405020304" pitchFamily="18" charset="0"/>
              </a:rPr>
              <a:t>Responsive design to showcase details in a modern</a:t>
            </a:r>
          </a:p>
          <a:p>
            <a:pPr marL="12700">
              <a:lnSpc>
                <a:spcPct val="100000"/>
              </a:lnSpc>
              <a:spcBef>
                <a:spcPts val="105"/>
              </a:spcBef>
            </a:pPr>
            <a:r>
              <a:rPr lang="en-IN" sz="2800" spc="15" dirty="0">
                <a:latin typeface="Times New Roman" panose="02020603050405020304" pitchFamily="18" charset="0"/>
                <a:cs typeface="Times New Roman" panose="02020603050405020304" pitchFamily="18" charset="0"/>
              </a:rPr>
              <a:t>And user-friendly way.</a:t>
            </a:r>
            <a:endParaRPr lang="en-IN" sz="2800" b="1" spc="1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32917" y="1240971"/>
            <a:ext cx="10681335" cy="6744674"/>
          </a:xfrm>
        </p:spPr>
        <p:txBody>
          <a:bodyPr>
            <a:normAutofit fontScale="90000"/>
          </a:bodyPr>
          <a:lstStyle/>
          <a:p>
            <a:pPr algn="l"/>
            <a:r>
              <a:rPr lang="en-IN" sz="4400" dirty="0">
                <a:latin typeface="Times New Roman" panose="02020603050405020304" pitchFamily="18" charset="0"/>
                <a:cs typeface="Times New Roman" panose="02020603050405020304" pitchFamily="18" charset="0"/>
              </a:rPr>
              <a:t>FEATURES AND FUNCTIONALITY</a:t>
            </a:r>
            <a:br>
              <a:rPr lang="en-IN"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Responsive Design-</a:t>
            </a:r>
            <a:r>
              <a:rPr lang="en-IN" sz="2800" b="0" dirty="0">
                <a:latin typeface="Times New Roman" panose="02020603050405020304" pitchFamily="18" charset="0"/>
                <a:cs typeface="Times New Roman" panose="02020603050405020304" pitchFamily="18" charset="0"/>
              </a:rPr>
              <a:t>works on </a:t>
            </a:r>
            <a:r>
              <a:rPr lang="en-IN" sz="2800" b="0" dirty="0" err="1">
                <a:latin typeface="Times New Roman" panose="02020603050405020304" pitchFamily="18" charset="0"/>
                <a:cs typeface="Times New Roman" panose="02020603050405020304" pitchFamily="18" charset="0"/>
              </a:rPr>
              <a:t>desktop,tablet,and</a:t>
            </a:r>
            <a:r>
              <a:rPr lang="en-IN" sz="2800" b="0" dirty="0">
                <a:latin typeface="Times New Roman" panose="02020603050405020304" pitchFamily="18" charset="0"/>
                <a:cs typeface="Times New Roman" panose="02020603050405020304" pitchFamily="18" charset="0"/>
              </a:rPr>
              <a:t> mobile.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Navigation Menu </a:t>
            </a:r>
            <a:r>
              <a:rPr lang="en-IN" sz="2800" b="0" dirty="0">
                <a:latin typeface="Times New Roman" panose="02020603050405020304" pitchFamily="18" charset="0"/>
                <a:cs typeface="Times New Roman" panose="02020603050405020304" pitchFamily="18" charset="0"/>
              </a:rPr>
              <a:t>- smooth scrolling between section</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About Me Section </a:t>
            </a:r>
            <a:r>
              <a:rPr lang="en-IN" sz="2800" b="0" dirty="0">
                <a:latin typeface="Times New Roman" panose="02020603050405020304" pitchFamily="18" charset="0"/>
                <a:cs typeface="Times New Roman" panose="02020603050405020304" pitchFamily="18" charset="0"/>
              </a:rPr>
              <a:t>- personal details and introduction.</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Skills &amp; Certificates </a:t>
            </a:r>
            <a:r>
              <a:rPr lang="en-IN" sz="2800" b="0" dirty="0">
                <a:latin typeface="Times New Roman" panose="02020603050405020304" pitchFamily="18" charset="0"/>
                <a:cs typeface="Times New Roman" panose="02020603050405020304" pitchFamily="18" charset="0"/>
              </a:rPr>
              <a:t>- showcasing strengths and achievements.</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Hobbies section </a:t>
            </a:r>
            <a:r>
              <a:rPr lang="en-IN" sz="2800" b="0" dirty="0">
                <a:latin typeface="Times New Roman" panose="02020603050405020304" pitchFamily="18" charset="0"/>
                <a:cs typeface="Times New Roman" panose="02020603050405020304" pitchFamily="18" charset="0"/>
              </a:rPr>
              <a:t>- Highlights personal interests.</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Contact Form/Info </a:t>
            </a:r>
            <a:r>
              <a:rPr lang="en-IN" sz="2800" b="0" dirty="0">
                <a:latin typeface="Times New Roman" panose="02020603050405020304" pitchFamily="18" charset="0"/>
                <a:cs typeface="Times New Roman" panose="02020603050405020304" pitchFamily="18" charset="0"/>
              </a:rPr>
              <a:t>- Easy way to connect.</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Interactive Elements </a:t>
            </a:r>
            <a:r>
              <a:rPr lang="en-IN" sz="2800" b="0" dirty="0">
                <a:latin typeface="Times New Roman" panose="02020603050405020304" pitchFamily="18" charset="0"/>
                <a:cs typeface="Times New Roman" panose="02020603050405020304" pitchFamily="18" charset="0"/>
              </a:rPr>
              <a:t>- </a:t>
            </a:r>
            <a:r>
              <a:rPr lang="en-IN" sz="2800" b="0" dirty="0" err="1">
                <a:latin typeface="Times New Roman" panose="02020603050405020304" pitchFamily="18" charset="0"/>
                <a:cs typeface="Times New Roman" panose="02020603050405020304" pitchFamily="18" charset="0"/>
              </a:rPr>
              <a:t>javascript</a:t>
            </a:r>
            <a:r>
              <a:rPr lang="en-IN" sz="2800" b="0" dirty="0">
                <a:latin typeface="Times New Roman" panose="02020603050405020304" pitchFamily="18" charset="0"/>
                <a:cs typeface="Times New Roman" panose="02020603050405020304" pitchFamily="18" charset="0"/>
              </a:rPr>
              <a:t> for dynamic effects. </a:t>
            </a:r>
            <a:br>
              <a:rPr lang="en-IN" sz="2800" b="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shanmuga</Template>
  <TotalTime>297</TotalTime>
  <Words>613</Words>
  <Application>Microsoft Office PowerPoint</Application>
  <PresentationFormat>Widescreen</PresentationFormat>
  <Paragraphs>53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Digital Portfolio  </vt:lpstr>
      <vt:lpstr>MY DIGITAL         PORTFOLIO               RESUME</vt:lpstr>
      <vt:lpstr>AGENDA</vt:lpstr>
      <vt:lpstr>PROBLEM STATEMENT   “Traditional resumes are limited in showcasing skills and achievements. A digital portfolio resume is needed to present personal,academic,and professional details in engaging and accessible way.”      </vt:lpstr>
      <vt:lpstr>PROJECT OVERVIEW      The Portfolio Resume project is a digital platform that showcases an individual’s personal,academic,and professional details.Built using HTML,CSS and Javascript, it provides a responsive and user-friendly way to present skills, achievements,and contact information in a modern and appealing format    </vt:lpstr>
      <vt:lpstr>WHO ARE THE END USERS?            The end users of the portfolio resume are mainly students and job seekers who develop it to showcase their skills, achievements and personal detailson the other side,employers, recruiters,academicians,and clients use it to evaluate the candidate’s qualification in a morden and accessible way.        </vt:lpstr>
      <vt:lpstr>TOOLS AND TECHNIQUES   HTML5 - for structuring the content of portfolio.   CSS- for styling,layout,and responsive designs.    javascript- for interactivity and dynamic elements    code editor- visual studio    Browser- for testing and running the project    Responsive Design Techniques- media queries      and flexible layouts for mobile compatibility.      </vt:lpstr>
      <vt:lpstr>PowerPoint Presentation</vt:lpstr>
      <vt:lpstr>FEATURES AND FUNCTIONALITY                  Responsive Design-works on desktop,tablet,and mobile.          Navigation Menu - smooth scrolling between section          About Me Section - personal details and introduction.          Skills &amp; Certificates - showcasing strengths and achievements.          Hobbies section - Highlights personal interests.          Contact Form/Info - Easy way to connect.          Interactive Elements - javascript for dynamic effects.        </vt:lpstr>
      <vt:lpstr>RESULTS AND SCREENSHOTS      The portfolio resume is responsive and user-friendly showcasing personal  details,skils,certificates, hobbies,and contact information.Screenshorts displaythe layout and                          functionalities across devices.        </vt:lpstr>
      <vt:lpstr>ScreenShot</vt:lpstr>
      <vt:lpstr> </vt:lpstr>
      <vt:lpstr> GITHUB LINK:        https://shanmuga-07.github.io/          shanmugapriya-portfolio/</vt:lpstr>
      <vt:lpstr>CONCLUSION  The portfolio resume project successfully creats a modern digital resume.it allows users to showcase personal,academic,and professional details.The design is responsive,user-friendly,and visual appealing across devices.Overall,it serves as an effective alternative to traditional resume.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tamil m</dc:creator>
  <cp:lastModifiedBy>Madhavi R</cp:lastModifiedBy>
  <cp:revision>2</cp:revision>
  <dcterms:created xsi:type="dcterms:W3CDTF">2025-09-05T06:03:03Z</dcterms:created>
  <dcterms:modified xsi:type="dcterms:W3CDTF">2025-09-05T11:16:50Z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