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embeddedFontLst>
    <p:embeddedFont>
      <p:font typeface="Century Gothic" panose="020B0502020202020204" pitchFamily="34" charset="0"/>
      <p:regular r:id="rId18"/>
      <p:bold r:id="rId19"/>
      <p:italic r:id="rId20"/>
      <p:boldItalic r:id="rId21"/>
    </p:embeddedFont>
    <p:embeddedFont>
      <p:font typeface="Georgia" panose="02040502050405020303"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e5bfad9c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e5bfad9c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7e5bfad9c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7e5bfad9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e5bfad9c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e5bfad9c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7e5bfad9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7e5bfad9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7e5bfad9c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7e5bfad9c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0"/>
            <a:ext cx="12192000" cy="6858000"/>
            <a:chOff x="0" y="0"/>
            <a:chExt cx="12192000" cy="6858000"/>
          </a:xfrm>
        </p:grpSpPr>
        <p:sp>
          <p:nvSpPr>
            <p:cNvPr id="24" name="Google Shape;24;p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2"/>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28" name="Google Shape;28;p2"/>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1"/>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33" name="Google Shape;133;p11"/>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4" name="Google Shape;134;p1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38"/>
        <p:cNvGrpSpPr/>
        <p:nvPr/>
      </p:nvGrpSpPr>
      <p:grpSpPr>
        <a:xfrm>
          <a:off x="0" y="0"/>
          <a:ext cx="0" cy="0"/>
          <a:chOff x="0" y="0"/>
          <a:chExt cx="0" cy="0"/>
        </a:xfrm>
      </p:grpSpPr>
      <p:grpSp>
        <p:nvGrpSpPr>
          <p:cNvPr id="139" name="Google Shape;139;p12"/>
          <p:cNvGrpSpPr/>
          <p:nvPr/>
        </p:nvGrpSpPr>
        <p:grpSpPr>
          <a:xfrm>
            <a:off x="0" y="0"/>
            <a:ext cx="12192000" cy="6858000"/>
            <a:chOff x="0" y="0"/>
            <a:chExt cx="12192000" cy="6858000"/>
          </a:xfrm>
        </p:grpSpPr>
        <p:sp>
          <p:nvSpPr>
            <p:cNvPr id="140" name="Google Shape;140;p1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2"/>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2"/>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1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12"/>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2"/>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1" name="Google Shape;151;p1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600" b="0" i="0" u="none" strike="noStrike" cap="non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9600" b="0" i="0" u="none" strike="noStrike" cap="none">
                <a:solidFill>
                  <a:srgbClr val="EE52A4"/>
                </a:solidFill>
                <a:latin typeface="Arial"/>
                <a:ea typeface="Arial"/>
                <a:cs typeface="Arial"/>
                <a:sym typeface="Arial"/>
              </a:rPr>
              <a:t>”</a:t>
            </a:r>
            <a:endParaRPr/>
          </a:p>
        </p:txBody>
      </p:sp>
      <p:sp>
        <p:nvSpPr>
          <p:cNvPr id="168" name="Google Shape;168;p13"/>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3"/>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0" name="Google Shape;170;p13"/>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1" name="Google Shape;171;p1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1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4"/>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8" name="Google Shape;188;p1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Google Shape;193;p15"/>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5"/>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5" name="Google Shape;195;p15"/>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6" name="Google Shape;196;p15"/>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7" name="Google Shape;197;p15"/>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15"/>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9" name="Google Shape;199;p15"/>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0" name="Google Shape;200;p15"/>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Google Shape;201;p15"/>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Google Shape;202;p1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6"/>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16"/>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09" name="Google Shape;209;p16"/>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0" name="Google Shape;210;p16"/>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16"/>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12" name="Google Shape;212;p16"/>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3" name="Google Shape;213;p16"/>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4" name="Google Shape;214;p16"/>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15" name="Google Shape;215;p16"/>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16"/>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16"/>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1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16"/>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body" idx="1"/>
          </p:nvPr>
        </p:nvSpPr>
        <p:spPr>
          <a:xfrm rot="5400000">
            <a:off x="3859634" y="-101180"/>
            <a:ext cx="3416300" cy="882565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17"/>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1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a:spLocks noGrp="1"/>
          </p:cNvSpPr>
          <p:nvPr>
            <p:ph type="title"/>
          </p:nvPr>
        </p:nvSpPr>
        <p:spPr>
          <a:xfrm rot="5400000">
            <a:off x="6915922" y="2947779"/>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18"/>
          <p:cNvSpPr txBox="1">
            <a:spLocks noGrp="1"/>
          </p:cNvSpPr>
          <p:nvPr>
            <p:ph type="body" idx="1"/>
          </p:nvPr>
        </p:nvSpPr>
        <p:spPr>
          <a:xfrm rot="5400000">
            <a:off x="1908671" y="524749"/>
            <a:ext cx="4748590" cy="6256025"/>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18"/>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5" name="Google Shape;35;p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1" name="Google Shape;41;p4"/>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8" name="Google Shape;48;p5"/>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9" name="Google Shape;49;p5"/>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0" name="Google Shape;50;p5"/>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1" name="Google Shape;51;p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4"/>
        <p:cNvGrpSpPr/>
        <p:nvPr/>
      </p:nvGrpSpPr>
      <p:grpSpPr>
        <a:xfrm>
          <a:off x="0" y="0"/>
          <a:ext cx="0" cy="0"/>
          <a:chOff x="0" y="0"/>
          <a:chExt cx="0" cy="0"/>
        </a:xfrm>
      </p:grpSpPr>
      <p:grpSp>
        <p:nvGrpSpPr>
          <p:cNvPr id="55" name="Google Shape;55;p6"/>
          <p:cNvGrpSpPr/>
          <p:nvPr/>
        </p:nvGrpSpPr>
        <p:grpSpPr>
          <a:xfrm>
            <a:off x="0" y="0"/>
            <a:ext cx="12192000" cy="6858000"/>
            <a:chOff x="0" y="0"/>
            <a:chExt cx="12192000" cy="6858000"/>
          </a:xfrm>
        </p:grpSpPr>
        <p:sp>
          <p:nvSpPr>
            <p:cNvPr id="56" name="Google Shape;56;p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64" name="Google Shape;64;p6"/>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6" name="Google Shape;66;p6"/>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68" name="Google Shape;68;p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7"/>
        <p:cNvGrpSpPr/>
        <p:nvPr/>
      </p:nvGrpSpPr>
      <p:grpSpPr>
        <a:xfrm>
          <a:off x="0" y="0"/>
          <a:ext cx="0" cy="0"/>
          <a:chOff x="0" y="0"/>
          <a:chExt cx="0" cy="0"/>
        </a:xfrm>
      </p:grpSpPr>
      <p:sp>
        <p:nvSpPr>
          <p:cNvPr id="78" name="Google Shape;78;p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9"/>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9"/>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6" name="Google Shape;96;p9"/>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7" name="Google Shape;97;p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15" name="Google Shape;115;p10"/>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6" name="Google Shape;116;p1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program-decimal-binary-convers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dev.to/erikwhiting88/let-s-hide-a-secret-message-in-an-image-with-python-and-opencv-1jf5" TargetMode="External"/><Relationship Id="rId4" Type="http://schemas.openxmlformats.org/officeDocument/2006/relationships/hyperlink" Target="https://www.geeksforgeeks.org/working-images-pytho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Greek_languag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en.wikipedia.org/wiki/File:En-us-steganography.og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Century Gothic"/>
              <a:buNone/>
            </a:pPr>
            <a:r>
              <a:rPr lang="en-US" dirty="0"/>
              <a:t>Image Steganography</a:t>
            </a:r>
            <a:endParaRPr dirty="0"/>
          </a:p>
        </p:txBody>
      </p:sp>
      <p:sp>
        <p:nvSpPr>
          <p:cNvPr id="250" name="Google Shape;250;p19"/>
          <p:cNvSpPr txBox="1">
            <a:spLocks noGrp="1"/>
          </p:cNvSpPr>
          <p:nvPr>
            <p:ph type="subTitle" idx="1"/>
          </p:nvPr>
        </p:nvSpPr>
        <p:spPr>
          <a:xfrm>
            <a:off x="6477000" y="4777381"/>
            <a:ext cx="2514600" cy="8614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40"/>
              <a:buNone/>
            </a:pPr>
            <a:r>
              <a:rPr lang="en-IN" dirty="0"/>
              <a:t>Shanmuga Ganesh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9"/>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Decode Algorithm</a:t>
            </a:r>
            <a:endParaRPr/>
          </a:p>
        </p:txBody>
      </p:sp>
      <p:sp>
        <p:nvSpPr>
          <p:cNvPr id="314" name="Google Shape;314;p29"/>
          <p:cNvSpPr txBox="1">
            <a:spLocks noGrp="1"/>
          </p:cNvSpPr>
          <p:nvPr>
            <p:ph type="body" idx="1"/>
          </p:nvPr>
        </p:nvSpPr>
        <p:spPr>
          <a:xfrm>
            <a:off x="1154954" y="2057400"/>
            <a:ext cx="8825700" cy="4572000"/>
          </a:xfrm>
          <a:prstGeom prst="rect">
            <a:avLst/>
          </a:prstGeom>
        </p:spPr>
        <p:txBody>
          <a:bodyPr spcFirstLastPara="1" wrap="square" lIns="91425" tIns="45700" rIns="91425" bIns="45700" anchor="t" anchorCtr="0">
            <a:noAutofit/>
          </a:bodyPr>
          <a:lstStyle/>
          <a:p>
            <a:pPr marL="0" lvl="0" indent="0" algn="l" rtl="0">
              <a:lnSpc>
                <a:spcPct val="166666"/>
              </a:lnSpc>
              <a:spcBef>
                <a:spcPts val="0"/>
              </a:spcBef>
              <a:spcAft>
                <a:spcPts val="0"/>
              </a:spcAft>
              <a:buNone/>
            </a:pPr>
            <a:r>
              <a:rPr lang="en-US" sz="1100" dirty="0">
                <a:solidFill>
                  <a:srgbClr val="6A737D"/>
                </a:solidFill>
                <a:highlight>
                  <a:srgbClr val="FFFFFF"/>
                </a:highlight>
                <a:latin typeface="Courier New"/>
                <a:ea typeface="Courier New"/>
                <a:cs typeface="Courier New"/>
                <a:sym typeface="Courier New"/>
              </a:rPr>
              <a:t># Decode the data in the image</a:t>
            </a:r>
            <a:endParaRPr sz="1100" dirty="0">
              <a:solidFill>
                <a:srgbClr val="6A737D"/>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D73A49"/>
                </a:solidFill>
                <a:highlight>
                  <a:srgbClr val="FFFFFF"/>
                </a:highlight>
                <a:latin typeface="Courier New"/>
                <a:ea typeface="Courier New"/>
                <a:cs typeface="Courier New"/>
                <a:sym typeface="Courier New"/>
              </a:rPr>
              <a:t>def</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6F42C1"/>
                </a:solidFill>
                <a:highlight>
                  <a:srgbClr val="FFFFFF"/>
                </a:highlight>
                <a:latin typeface="Courier New"/>
                <a:ea typeface="Courier New"/>
                <a:cs typeface="Courier New"/>
                <a:sym typeface="Courier New"/>
              </a:rPr>
              <a:t>decode</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img</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6F42C1"/>
                </a:solidFill>
                <a:highlight>
                  <a:srgbClr val="FFFFFF"/>
                </a:highlight>
                <a:latin typeface="Courier New"/>
                <a:ea typeface="Courier New"/>
                <a:cs typeface="Courier New"/>
                <a:sym typeface="Courier New"/>
              </a:rPr>
              <a:t>input</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032F62"/>
                </a:solidFill>
                <a:highlight>
                  <a:srgbClr val="FFFFFF"/>
                </a:highlight>
                <a:latin typeface="Courier New"/>
                <a:ea typeface="Courier New"/>
                <a:cs typeface="Courier New"/>
                <a:sym typeface="Courier New"/>
              </a:rPr>
              <a:t>"Enter image name(with extension) :"</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image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E36209"/>
                </a:solidFill>
                <a:highlight>
                  <a:srgbClr val="FFFFFF"/>
                </a:highlight>
                <a:latin typeface="Courier New"/>
                <a:ea typeface="Courier New"/>
                <a:cs typeface="Courier New"/>
                <a:sym typeface="Courier New"/>
              </a:rPr>
              <a:t>Image</a:t>
            </a:r>
            <a:r>
              <a:rPr lang="en-US" sz="1100" dirty="0" err="1">
                <a:solidFill>
                  <a:srgbClr val="24292E"/>
                </a:solidFill>
                <a:highlight>
                  <a:srgbClr val="FFFFFF"/>
                </a:highlight>
                <a:latin typeface="Courier New"/>
                <a:ea typeface="Courier New"/>
                <a:cs typeface="Courier New"/>
                <a:sym typeface="Courier New"/>
              </a:rPr>
              <a:t>.</a:t>
            </a:r>
            <a:r>
              <a:rPr lang="en-US" sz="1100" dirty="0" err="1">
                <a:solidFill>
                  <a:srgbClr val="6F42C1"/>
                </a:solidFill>
                <a:highlight>
                  <a:srgbClr val="FFFFFF"/>
                </a:highlight>
                <a:latin typeface="Courier New"/>
                <a:ea typeface="Courier New"/>
                <a:cs typeface="Courier New"/>
                <a:sym typeface="Courier New"/>
              </a:rPr>
              <a:t>open</a:t>
            </a:r>
            <a:r>
              <a:rPr lang="en-US" sz="1100" dirty="0">
                <a:solidFill>
                  <a:srgbClr val="24292E"/>
                </a:solidFill>
                <a:highlight>
                  <a:srgbClr val="FFFFFF"/>
                </a:highlight>
                <a:latin typeface="Courier New"/>
                <a:ea typeface="Courier New"/>
                <a:cs typeface="Courier New"/>
                <a:sym typeface="Courier New"/>
              </a:rPr>
              <a:t>(</a:t>
            </a:r>
            <a:r>
              <a:rPr lang="en-US" sz="1100" dirty="0" err="1">
                <a:solidFill>
                  <a:srgbClr val="24292E"/>
                </a:solidFill>
                <a:highlight>
                  <a:srgbClr val="FFFFFF"/>
                </a:highlight>
                <a:latin typeface="Courier New"/>
                <a:ea typeface="Courier New"/>
                <a:cs typeface="Courier New"/>
                <a:sym typeface="Courier New"/>
              </a:rPr>
              <a:t>img</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32F62"/>
                </a:solidFill>
                <a:highlight>
                  <a:srgbClr val="FFFFFF"/>
                </a:highlight>
                <a:latin typeface="Courier New"/>
                <a:ea typeface="Courier New"/>
                <a:cs typeface="Courier New"/>
                <a:sym typeface="Courier New"/>
              </a:rPr>
              <a:t>'r'</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data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32F62"/>
                </a:solidFill>
                <a:highlight>
                  <a:srgbClr val="FFFFFF"/>
                </a:highlight>
                <a:latin typeface="Courier New"/>
                <a:ea typeface="Courier New"/>
                <a:cs typeface="Courier New"/>
                <a:sym typeface="Courier New"/>
              </a:rPr>
              <a:t>''</a:t>
            </a:r>
            <a:endParaRPr sz="1100" dirty="0">
              <a:solidFill>
                <a:srgbClr val="032F62"/>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imgdata</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6F42C1"/>
                </a:solidFill>
                <a:highlight>
                  <a:srgbClr val="FFFFFF"/>
                </a:highlight>
                <a:latin typeface="Courier New"/>
                <a:ea typeface="Courier New"/>
                <a:cs typeface="Courier New"/>
                <a:sym typeface="Courier New"/>
              </a:rPr>
              <a:t>iter</a:t>
            </a:r>
            <a:r>
              <a:rPr lang="en-US" sz="1100" dirty="0">
                <a:solidFill>
                  <a:srgbClr val="24292E"/>
                </a:solidFill>
                <a:highlight>
                  <a:srgbClr val="FFFFFF"/>
                </a:highlight>
                <a:latin typeface="Courier New"/>
                <a:ea typeface="Courier New"/>
                <a:cs typeface="Courier New"/>
                <a:sym typeface="Courier New"/>
              </a:rPr>
              <a:t>(</a:t>
            </a:r>
            <a:r>
              <a:rPr lang="en-US" sz="1100" dirty="0" err="1">
                <a:solidFill>
                  <a:srgbClr val="24292E"/>
                </a:solidFill>
                <a:highlight>
                  <a:srgbClr val="FFFFFF"/>
                </a:highlight>
                <a:latin typeface="Courier New"/>
                <a:ea typeface="Courier New"/>
                <a:cs typeface="Courier New"/>
                <a:sym typeface="Courier New"/>
              </a:rPr>
              <a:t>image.</a:t>
            </a:r>
            <a:r>
              <a:rPr lang="en-US" sz="1100" dirty="0" err="1">
                <a:solidFill>
                  <a:srgbClr val="6F42C1"/>
                </a:solidFill>
                <a:highlight>
                  <a:srgbClr val="FFFFFF"/>
                </a:highlight>
                <a:latin typeface="Courier New"/>
                <a:ea typeface="Courier New"/>
                <a:cs typeface="Courier New"/>
                <a:sym typeface="Courier New"/>
              </a:rPr>
              <a:t>getdata</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D73A49"/>
                </a:solidFill>
                <a:highlight>
                  <a:srgbClr val="FFFFFF"/>
                </a:highlight>
                <a:latin typeface="Courier New"/>
                <a:ea typeface="Courier New"/>
                <a:cs typeface="Courier New"/>
                <a:sym typeface="Courier New"/>
              </a:rPr>
              <a:t>while</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True</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pixels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[value </a:t>
            </a:r>
            <a:r>
              <a:rPr lang="en-US" sz="1100" dirty="0">
                <a:solidFill>
                  <a:srgbClr val="D73A49"/>
                </a:solidFill>
                <a:highlight>
                  <a:srgbClr val="FFFFFF"/>
                </a:highlight>
                <a:latin typeface="Courier New"/>
                <a:ea typeface="Courier New"/>
                <a:cs typeface="Courier New"/>
                <a:sym typeface="Courier New"/>
              </a:rPr>
              <a:t>for</a:t>
            </a:r>
            <a:r>
              <a:rPr lang="en-US" sz="1100" dirty="0">
                <a:solidFill>
                  <a:srgbClr val="24292E"/>
                </a:solidFill>
                <a:highlight>
                  <a:srgbClr val="FFFFFF"/>
                </a:highlight>
                <a:latin typeface="Courier New"/>
                <a:ea typeface="Courier New"/>
                <a:cs typeface="Courier New"/>
                <a:sym typeface="Courier New"/>
              </a:rPr>
              <a:t> value </a:t>
            </a:r>
            <a:r>
              <a:rPr lang="en-US" sz="1100" dirty="0">
                <a:solidFill>
                  <a:srgbClr val="005CC5"/>
                </a:solidFill>
                <a:highlight>
                  <a:srgbClr val="FFFFFF"/>
                </a:highlight>
                <a:latin typeface="Courier New"/>
                <a:ea typeface="Courier New"/>
                <a:cs typeface="Courier New"/>
                <a:sym typeface="Courier New"/>
              </a:rPr>
              <a:t>in</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imgdata.</a:t>
            </a:r>
            <a:r>
              <a:rPr lang="en-US" sz="1100" dirty="0" err="1">
                <a:solidFill>
                  <a:srgbClr val="6F42C1"/>
                </a:solidFill>
                <a:highlight>
                  <a:srgbClr val="FFFFFF"/>
                </a:highlight>
                <a:latin typeface="Courier New"/>
                <a:ea typeface="Courier New"/>
                <a:cs typeface="Courier New"/>
                <a:sym typeface="Courier New"/>
              </a:rPr>
              <a:t>__next</a:t>
            </a:r>
            <a:r>
              <a:rPr lang="en-US" sz="1100" dirty="0">
                <a:solidFill>
                  <a:srgbClr val="6F42C1"/>
                </a:solidFill>
                <a:highlight>
                  <a:srgbClr val="FFFFFF"/>
                </a:highlight>
                <a:latin typeface="Courier New"/>
                <a:ea typeface="Courier New"/>
                <a:cs typeface="Courier New"/>
                <a:sym typeface="Courier New"/>
              </a:rPr>
              <a:t>__</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005CC5"/>
                </a:solidFill>
                <a:highlight>
                  <a:srgbClr val="FFFFFF"/>
                </a:highlight>
                <a:latin typeface="Courier New"/>
                <a:ea typeface="Courier New"/>
                <a:cs typeface="Courier New"/>
                <a:sym typeface="Courier New"/>
              </a:rPr>
              <a:t>3</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endParaRPr sz="1100" dirty="0">
              <a:solidFill>
                <a:srgbClr val="005CC5"/>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imgdata.</a:t>
            </a:r>
            <a:r>
              <a:rPr lang="en-US" sz="1100" dirty="0" err="1">
                <a:solidFill>
                  <a:srgbClr val="6F42C1"/>
                </a:solidFill>
                <a:highlight>
                  <a:srgbClr val="FFFFFF"/>
                </a:highlight>
                <a:latin typeface="Courier New"/>
                <a:ea typeface="Courier New"/>
                <a:cs typeface="Courier New"/>
                <a:sym typeface="Courier New"/>
              </a:rPr>
              <a:t>__next</a:t>
            </a:r>
            <a:r>
              <a:rPr lang="en-US" sz="1100" dirty="0">
                <a:solidFill>
                  <a:srgbClr val="6F42C1"/>
                </a:solidFill>
                <a:highlight>
                  <a:srgbClr val="FFFFFF"/>
                </a:highlight>
                <a:latin typeface="Courier New"/>
                <a:ea typeface="Courier New"/>
                <a:cs typeface="Courier New"/>
                <a:sym typeface="Courier New"/>
              </a:rPr>
              <a:t>__</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005CC5"/>
                </a:solidFill>
                <a:highlight>
                  <a:srgbClr val="FFFFFF"/>
                </a:highlight>
                <a:latin typeface="Courier New"/>
                <a:ea typeface="Courier New"/>
                <a:cs typeface="Courier New"/>
                <a:sym typeface="Courier New"/>
              </a:rPr>
              <a:t>3</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endParaRPr sz="1100" dirty="0">
              <a:solidFill>
                <a:srgbClr val="005CC5"/>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imgdata.</a:t>
            </a:r>
            <a:r>
              <a:rPr lang="en-US" sz="1100" dirty="0" err="1">
                <a:solidFill>
                  <a:srgbClr val="6F42C1"/>
                </a:solidFill>
                <a:highlight>
                  <a:srgbClr val="FFFFFF"/>
                </a:highlight>
                <a:latin typeface="Courier New"/>
                <a:ea typeface="Courier New"/>
                <a:cs typeface="Courier New"/>
                <a:sym typeface="Courier New"/>
              </a:rPr>
              <a:t>__next</a:t>
            </a:r>
            <a:r>
              <a:rPr lang="en-US" sz="1100" dirty="0">
                <a:solidFill>
                  <a:srgbClr val="6F42C1"/>
                </a:solidFill>
                <a:highlight>
                  <a:srgbClr val="FFFFFF"/>
                </a:highlight>
                <a:latin typeface="Courier New"/>
                <a:ea typeface="Courier New"/>
                <a:cs typeface="Courier New"/>
                <a:sym typeface="Courier New"/>
              </a:rPr>
              <a:t>__</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005CC5"/>
                </a:solidFill>
                <a:highlight>
                  <a:srgbClr val="FFFFFF"/>
                </a:highlight>
                <a:latin typeface="Courier New"/>
                <a:ea typeface="Courier New"/>
                <a:cs typeface="Courier New"/>
                <a:sym typeface="Courier New"/>
              </a:rPr>
              <a:t>3</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6A737D"/>
                </a:solidFill>
                <a:highlight>
                  <a:srgbClr val="FFFFFF"/>
                </a:highlight>
                <a:latin typeface="Courier New"/>
                <a:ea typeface="Courier New"/>
                <a:cs typeface="Courier New"/>
                <a:sym typeface="Courier New"/>
              </a:rPr>
              <a:t># string of binary data</a:t>
            </a:r>
            <a:endParaRPr sz="1100" dirty="0">
              <a:solidFill>
                <a:srgbClr val="6A737D"/>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binstr</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32F62"/>
                </a:solidFill>
                <a:highlight>
                  <a:srgbClr val="FFFFFF"/>
                </a:highlight>
                <a:latin typeface="Courier New"/>
                <a:ea typeface="Courier New"/>
                <a:cs typeface="Courier New"/>
                <a:sym typeface="Courier New"/>
              </a:rPr>
              <a:t>''</a:t>
            </a:r>
            <a:endParaRPr sz="1100" dirty="0">
              <a:solidFill>
                <a:srgbClr val="032F62"/>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900" dirty="0">
                <a:solidFill>
                  <a:srgbClr val="24292E"/>
                </a:solidFill>
                <a:highlight>
                  <a:srgbClr val="FFFFFF"/>
                </a:highlight>
                <a:latin typeface="Courier New"/>
                <a:ea typeface="Courier New"/>
                <a:cs typeface="Courier New"/>
                <a:sym typeface="Courier New"/>
              </a:rPr>
              <a:t>		</a:t>
            </a:r>
            <a:endParaRPr sz="9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900" dirty="0">
                <a:solidFill>
                  <a:srgbClr val="24292E"/>
                </a:solidFill>
                <a:highlight>
                  <a:srgbClr val="FFFFFF"/>
                </a:highlight>
                <a:latin typeface="Courier New"/>
                <a:ea typeface="Courier New"/>
                <a:cs typeface="Courier New"/>
                <a:sym typeface="Courier New"/>
              </a:rPr>
              <a:t>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20" name="Google Shape;320;p30"/>
          <p:cNvSpPr txBox="1">
            <a:spLocks noGrp="1"/>
          </p:cNvSpPr>
          <p:nvPr>
            <p:ph type="body" idx="1"/>
          </p:nvPr>
        </p:nvSpPr>
        <p:spPr>
          <a:xfrm>
            <a:off x="1154954" y="2603500"/>
            <a:ext cx="8825700" cy="3416400"/>
          </a:xfrm>
          <a:prstGeom prst="rect">
            <a:avLst/>
          </a:prstGeom>
        </p:spPr>
        <p:txBody>
          <a:bodyPr spcFirstLastPara="1" wrap="square" lIns="91425" tIns="45700" rIns="91425" bIns="45700" anchor="t" anchorCtr="0">
            <a:noAutofit/>
          </a:bodyPr>
          <a:lstStyle/>
          <a:p>
            <a:pPr marL="0" lvl="0" indent="0" algn="l" rtl="0">
              <a:lnSpc>
                <a:spcPct val="166666"/>
              </a:lnSpc>
              <a:spcBef>
                <a:spcPts val="0"/>
              </a:spcBef>
              <a:spcAft>
                <a:spcPts val="0"/>
              </a:spcAft>
              <a:buClr>
                <a:schemeClr val="dk1"/>
              </a:buClr>
              <a:buSzPts val="1100"/>
              <a:buFont typeface="Arial"/>
              <a:buNone/>
            </a:pPr>
            <a:r>
              <a:rPr lang="en-US" sz="1100" dirty="0">
                <a:solidFill>
                  <a:srgbClr val="D73A49"/>
                </a:solidFill>
                <a:highlight>
                  <a:srgbClr val="FFFFFF"/>
                </a:highlight>
                <a:latin typeface="Courier New"/>
                <a:ea typeface="Courier New"/>
                <a:cs typeface="Courier New"/>
                <a:sym typeface="Courier New"/>
              </a:rPr>
              <a:t>for</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i</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in</a:t>
            </a:r>
            <a:r>
              <a:rPr lang="en-US" sz="1100" dirty="0">
                <a:solidFill>
                  <a:srgbClr val="24292E"/>
                </a:solidFill>
                <a:highlight>
                  <a:srgbClr val="FFFFFF"/>
                </a:highlight>
                <a:latin typeface="Courier New"/>
                <a:ea typeface="Courier New"/>
                <a:cs typeface="Courier New"/>
                <a:sym typeface="Courier New"/>
              </a:rPr>
              <a:t> pixels[:</a:t>
            </a:r>
            <a:r>
              <a:rPr lang="en-US" sz="1100" dirty="0">
                <a:solidFill>
                  <a:srgbClr val="005CC5"/>
                </a:solidFill>
                <a:highlight>
                  <a:srgbClr val="FFFFFF"/>
                </a:highlight>
                <a:latin typeface="Courier New"/>
                <a:ea typeface="Courier New"/>
                <a:cs typeface="Courier New"/>
                <a:sym typeface="Courier New"/>
              </a:rPr>
              <a:t>8</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D73A49"/>
                </a:solidFill>
                <a:highlight>
                  <a:srgbClr val="FFFFFF"/>
                </a:highlight>
                <a:latin typeface="Courier New"/>
                <a:ea typeface="Courier New"/>
                <a:cs typeface="Courier New"/>
                <a:sym typeface="Courier New"/>
              </a:rPr>
              <a:t>if</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i</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2</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0</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binstr</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32F62"/>
                </a:solidFill>
                <a:highlight>
                  <a:srgbClr val="FFFFFF"/>
                </a:highlight>
                <a:latin typeface="Courier New"/>
                <a:ea typeface="Courier New"/>
                <a:cs typeface="Courier New"/>
                <a:sym typeface="Courier New"/>
              </a:rPr>
              <a:t>'0'</a:t>
            </a:r>
            <a:endParaRPr sz="1100" dirty="0">
              <a:solidFill>
                <a:srgbClr val="032F62"/>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D73A49"/>
                </a:solidFill>
                <a:highlight>
                  <a:srgbClr val="FFFFFF"/>
                </a:highlight>
                <a:latin typeface="Courier New"/>
                <a:ea typeface="Courier New"/>
                <a:cs typeface="Courier New"/>
                <a:sym typeface="Courier New"/>
              </a:rPr>
              <a:t>else</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binstr</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32F62"/>
                </a:solidFill>
                <a:highlight>
                  <a:srgbClr val="FFFFFF"/>
                </a:highlight>
                <a:latin typeface="Courier New"/>
                <a:ea typeface="Courier New"/>
                <a:cs typeface="Courier New"/>
                <a:sym typeface="Courier New"/>
              </a:rPr>
              <a:t>'1'</a:t>
            </a:r>
            <a:endParaRPr sz="1100" dirty="0">
              <a:solidFill>
                <a:srgbClr val="032F62"/>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data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6F42C1"/>
                </a:solidFill>
                <a:highlight>
                  <a:srgbClr val="FFFFFF"/>
                </a:highlight>
                <a:latin typeface="Courier New"/>
                <a:ea typeface="Courier New"/>
                <a:cs typeface="Courier New"/>
                <a:sym typeface="Courier New"/>
              </a:rPr>
              <a:t>chr</a:t>
            </a:r>
            <a:r>
              <a:rPr lang="en-US" sz="1100" dirty="0">
                <a:solidFill>
                  <a:srgbClr val="24292E"/>
                </a:solidFill>
                <a:highlight>
                  <a:srgbClr val="FFFFFF"/>
                </a:highlight>
                <a:latin typeface="Courier New"/>
                <a:ea typeface="Courier New"/>
                <a:cs typeface="Courier New"/>
                <a:sym typeface="Courier New"/>
              </a:rPr>
              <a:t>(</a:t>
            </a:r>
            <a:r>
              <a:rPr lang="en-US" sz="1100" dirty="0" err="1">
                <a:solidFill>
                  <a:srgbClr val="6F42C1"/>
                </a:solidFill>
                <a:highlight>
                  <a:srgbClr val="FFFFFF"/>
                </a:highlight>
                <a:latin typeface="Courier New"/>
                <a:ea typeface="Courier New"/>
                <a:cs typeface="Courier New"/>
                <a:sym typeface="Courier New"/>
              </a:rPr>
              <a:t>int</a:t>
            </a:r>
            <a:r>
              <a:rPr lang="en-US" sz="1100" dirty="0">
                <a:solidFill>
                  <a:srgbClr val="24292E"/>
                </a:solidFill>
                <a:highlight>
                  <a:srgbClr val="FFFFFF"/>
                </a:highlight>
                <a:latin typeface="Courier New"/>
                <a:ea typeface="Courier New"/>
                <a:cs typeface="Courier New"/>
                <a:sym typeface="Courier New"/>
              </a:rPr>
              <a:t>(</a:t>
            </a:r>
            <a:r>
              <a:rPr lang="en-US" sz="1100" dirty="0" err="1">
                <a:solidFill>
                  <a:srgbClr val="24292E"/>
                </a:solidFill>
                <a:highlight>
                  <a:srgbClr val="FFFFFF"/>
                </a:highlight>
                <a:latin typeface="Courier New"/>
                <a:ea typeface="Courier New"/>
                <a:cs typeface="Courier New"/>
                <a:sym typeface="Courier New"/>
              </a:rPr>
              <a:t>binstr</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2</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D73A49"/>
                </a:solidFill>
                <a:highlight>
                  <a:srgbClr val="FFFFFF"/>
                </a:highlight>
                <a:latin typeface="Courier New"/>
                <a:ea typeface="Courier New"/>
                <a:cs typeface="Courier New"/>
                <a:sym typeface="Courier New"/>
              </a:rPr>
              <a:t>if</a:t>
            </a:r>
            <a:r>
              <a:rPr lang="en-US" sz="1100" dirty="0">
                <a:solidFill>
                  <a:srgbClr val="24292E"/>
                </a:solidFill>
                <a:highlight>
                  <a:srgbClr val="FFFFFF"/>
                </a:highlight>
                <a:latin typeface="Courier New"/>
                <a:ea typeface="Courier New"/>
                <a:cs typeface="Courier New"/>
                <a:sym typeface="Courier New"/>
              </a:rPr>
              <a:t> (pixels[</a:t>
            </a:r>
            <a:r>
              <a:rPr lang="en-US" sz="1100" dirty="0">
                <a:solidFill>
                  <a:srgbClr val="005CC5"/>
                </a:solidFill>
                <a:highlight>
                  <a:srgbClr val="FFFFFF"/>
                </a:highlight>
                <a:latin typeface="Courier New"/>
                <a:ea typeface="Courier New"/>
                <a:cs typeface="Courier New"/>
                <a:sym typeface="Courier New"/>
              </a:rPr>
              <a:t>-1</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2</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0</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D73A49"/>
                </a:solidFill>
                <a:highlight>
                  <a:srgbClr val="FFFFFF"/>
                </a:highlight>
                <a:latin typeface="Courier New"/>
                <a:ea typeface="Courier New"/>
                <a:cs typeface="Courier New"/>
                <a:sym typeface="Courier New"/>
              </a:rPr>
              <a:t>return</a:t>
            </a:r>
            <a:r>
              <a:rPr lang="en-US" sz="1100" dirty="0">
                <a:solidFill>
                  <a:srgbClr val="24292E"/>
                </a:solidFill>
                <a:highlight>
                  <a:srgbClr val="FFFFFF"/>
                </a:highlight>
                <a:latin typeface="Courier New"/>
                <a:ea typeface="Courier New"/>
                <a:cs typeface="Courier New"/>
                <a:sym typeface="Courier New"/>
              </a:rPr>
              <a:t> data</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endParaRPr sz="1100" dirty="0">
              <a:solidFill>
                <a:srgbClr val="24292E"/>
              </a:solidFill>
              <a:highlight>
                <a:srgbClr val="FFFFFF"/>
              </a:highlight>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Steganography In Use</a:t>
            </a:r>
            <a:endParaRPr/>
          </a:p>
        </p:txBody>
      </p:sp>
      <p:sp>
        <p:nvSpPr>
          <p:cNvPr id="326" name="Google Shape;326;p31"/>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920"/>
              <a:buNone/>
            </a:pPr>
            <a:r>
              <a:rPr lang="en-US"/>
              <a:t>Before</a:t>
            </a:r>
            <a:endParaRPr/>
          </a:p>
        </p:txBody>
      </p:sp>
      <p:pic>
        <p:nvPicPr>
          <p:cNvPr id="327" name="Google Shape;327;p31"/>
          <p:cNvPicPr preferRelativeResize="0">
            <a:picLocks noGrp="1"/>
          </p:cNvPicPr>
          <p:nvPr>
            <p:ph type="body" idx="2"/>
          </p:nvPr>
        </p:nvPicPr>
        <p:blipFill rotWithShape="1">
          <a:blip r:embed="rId3">
            <a:alphaModFix/>
          </a:blip>
          <a:srcRect/>
          <a:stretch/>
        </p:blipFill>
        <p:spPr>
          <a:xfrm>
            <a:off x="1155700" y="3242915"/>
            <a:ext cx="4824413" cy="2713732"/>
          </a:xfrm>
          <a:prstGeom prst="rect">
            <a:avLst/>
          </a:prstGeom>
          <a:noFill/>
          <a:ln>
            <a:noFill/>
          </a:ln>
        </p:spPr>
      </p:pic>
      <p:sp>
        <p:nvSpPr>
          <p:cNvPr id="328" name="Google Shape;328;p31"/>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920"/>
              <a:buNone/>
            </a:pPr>
            <a:r>
              <a:rPr lang="en-US"/>
              <a:t>After(text hidden:sample_test)</a:t>
            </a:r>
            <a:endParaRPr/>
          </a:p>
        </p:txBody>
      </p:sp>
      <p:pic>
        <p:nvPicPr>
          <p:cNvPr id="329" name="Google Shape;329;p31"/>
          <p:cNvPicPr preferRelativeResize="0">
            <a:picLocks noGrp="1"/>
          </p:cNvPicPr>
          <p:nvPr>
            <p:ph type="body" idx="4"/>
          </p:nvPr>
        </p:nvPicPr>
        <p:blipFill rotWithShape="1">
          <a:blip r:embed="rId4">
            <a:alphaModFix/>
          </a:blip>
          <a:srcRect/>
          <a:stretch/>
        </p:blipFill>
        <p:spPr>
          <a:xfrm>
            <a:off x="6208713" y="3242916"/>
            <a:ext cx="4824412" cy="27137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2"/>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MERITS</a:t>
            </a:r>
            <a:endParaRPr/>
          </a:p>
        </p:txBody>
      </p:sp>
      <p:sp>
        <p:nvSpPr>
          <p:cNvPr id="335" name="Google Shape;335;p32"/>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t>Easy process to encrypt text on image.</a:t>
            </a:r>
            <a:endParaRPr sz="1400"/>
          </a:p>
          <a:p>
            <a:pPr marL="342900" lvl="0" indent="-342900" algn="l" rtl="0">
              <a:spcBef>
                <a:spcPts val="1000"/>
              </a:spcBef>
              <a:spcAft>
                <a:spcPts val="0"/>
              </a:spcAft>
              <a:buSzPts val="1440"/>
              <a:buChar char="►"/>
            </a:pPr>
            <a:r>
              <a:rPr lang="en-US"/>
              <a:t>Fast and easy way of to send secure stuff.</a:t>
            </a:r>
            <a:endParaRPr sz="1400"/>
          </a:p>
          <a:p>
            <a:pPr marL="342900" lvl="0" indent="-342900" algn="l" rtl="0">
              <a:spcBef>
                <a:spcPts val="1000"/>
              </a:spcBef>
              <a:spcAft>
                <a:spcPts val="0"/>
              </a:spcAft>
              <a:buSzPts val="1440"/>
              <a:buChar char="►"/>
            </a:pPr>
            <a:r>
              <a:rPr lang="en-US"/>
              <a:t>This system can be used by everyone who wants send some confidential text to someone</a:t>
            </a:r>
            <a:endParaRPr/>
          </a:p>
          <a:p>
            <a:pPr marL="342900" lvl="0" indent="-342900" algn="l" rtl="0">
              <a:spcBef>
                <a:spcPts val="1000"/>
              </a:spcBef>
              <a:spcAft>
                <a:spcPts val="0"/>
              </a:spcAft>
              <a:buSzPts val="1440"/>
              <a:buChar char="►"/>
            </a:pPr>
            <a:r>
              <a:rPr lang="en-US"/>
              <a:t>Image can be shared by any easy mean like email, whatsapp, etc.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3"/>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References</a:t>
            </a:r>
            <a:endParaRPr/>
          </a:p>
        </p:txBody>
      </p:sp>
      <p:sp>
        <p:nvSpPr>
          <p:cNvPr id="341" name="Google Shape;341;p33"/>
          <p:cNvSpPr txBox="1">
            <a:spLocks noGrp="1"/>
          </p:cNvSpPr>
          <p:nvPr>
            <p:ph type="body" idx="1"/>
          </p:nvPr>
        </p:nvSpPr>
        <p:spPr>
          <a:xfrm>
            <a:off x="1154954" y="2603500"/>
            <a:ext cx="8825700" cy="3416400"/>
          </a:xfrm>
          <a:prstGeom prst="rect">
            <a:avLst/>
          </a:prstGeom>
        </p:spPr>
        <p:txBody>
          <a:bodyPr spcFirstLastPara="1" wrap="square" lIns="91425" tIns="45700" rIns="91425" bIns="45700" anchor="t" anchorCtr="0">
            <a:noAutofit/>
          </a:bodyPr>
          <a:lstStyle/>
          <a:p>
            <a:pPr marL="749300" lvl="0" indent="-330200" algn="l" rtl="0">
              <a:lnSpc>
                <a:spcPct val="158000"/>
              </a:lnSpc>
              <a:spcBef>
                <a:spcPts val="1400"/>
              </a:spcBef>
              <a:spcAft>
                <a:spcPts val="0"/>
              </a:spcAft>
              <a:buClr>
                <a:srgbClr val="000000"/>
              </a:buClr>
              <a:buSzPts val="1600"/>
              <a:buFont typeface="Georgia"/>
              <a:buAutoNum type="arabicPeriod"/>
            </a:pPr>
            <a:r>
              <a:rPr lang="en-US" sz="2000" dirty="0">
                <a:solidFill>
                  <a:srgbClr val="000000"/>
                </a:solidFill>
                <a:highlight>
                  <a:srgbClr val="FFFFFF"/>
                </a:highlight>
                <a:uFill>
                  <a:noFill/>
                </a:uFill>
                <a:latin typeface="Georgia"/>
                <a:ea typeface="Georgia"/>
                <a:cs typeface="Georgia"/>
                <a:sym typeface="Georgia"/>
                <a:hlinkClick r:id="rId3"/>
              </a:rPr>
              <a:t>https://www.geeksforgeeks.org/program-decimal-binary-conversion/</a:t>
            </a:r>
            <a:endParaRPr sz="2000" dirty="0">
              <a:solidFill>
                <a:srgbClr val="000000"/>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rgbClr val="000000"/>
              </a:buClr>
              <a:buSzPts val="1600"/>
              <a:buFont typeface="Georgia"/>
              <a:buAutoNum type="arabicPeriod"/>
            </a:pPr>
            <a:r>
              <a:rPr lang="en-US" sz="2000" dirty="0">
                <a:solidFill>
                  <a:srgbClr val="000000"/>
                </a:solidFill>
                <a:highlight>
                  <a:srgbClr val="FFFFFF"/>
                </a:highlight>
                <a:uFill>
                  <a:noFill/>
                </a:uFill>
                <a:latin typeface="Georgia"/>
                <a:ea typeface="Georgia"/>
                <a:cs typeface="Georgia"/>
                <a:sym typeface="Georgia"/>
                <a:hlinkClick r:id="rId4"/>
              </a:rPr>
              <a:t>https://www.geeksforgeeks.org/working-images-python/</a:t>
            </a:r>
            <a:endParaRPr sz="2000" dirty="0">
              <a:solidFill>
                <a:srgbClr val="000000"/>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rgbClr val="000000"/>
              </a:buClr>
              <a:buSzPts val="1600"/>
              <a:buFont typeface="Georgia"/>
              <a:buAutoNum type="arabicPeriod"/>
            </a:pPr>
            <a:r>
              <a:rPr lang="en-US" sz="2000" dirty="0">
                <a:solidFill>
                  <a:srgbClr val="000000"/>
                </a:solidFill>
                <a:highlight>
                  <a:srgbClr val="FFFFFF"/>
                </a:highlight>
                <a:uFill>
                  <a:noFill/>
                </a:uFill>
                <a:latin typeface="Georgia"/>
                <a:ea typeface="Georgia"/>
                <a:cs typeface="Georgia"/>
                <a:sym typeface="Georgia"/>
                <a:hlinkClick r:id="rId5"/>
              </a:rPr>
              <a:t>https://dev.to/erikwhiting88/let-s-hide-a-secret-message-in-an-image-with-python-and-opencv-1jf5</a:t>
            </a:r>
            <a:endParaRPr sz="2000" dirty="0">
              <a:solidFill>
                <a:srgbClr val="000000"/>
              </a:solidFill>
              <a:highlight>
                <a:srgbClr val="FFFFFF"/>
              </a:highlight>
              <a:latin typeface="Georgia"/>
              <a:ea typeface="Georgia"/>
              <a:cs typeface="Georgia"/>
              <a:sym typeface="Georgia"/>
            </a:endParaRPr>
          </a:p>
          <a:p>
            <a:pPr marL="0" lvl="0" indent="0" algn="l" rtl="0">
              <a:spcBef>
                <a:spcPts val="100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endParaRPr/>
          </a:p>
        </p:txBody>
      </p:sp>
      <p:sp>
        <p:nvSpPr>
          <p:cNvPr id="347" name="Google Shape;347;p34"/>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Autofit/>
          </a:bodyPr>
          <a:lstStyle/>
          <a:p>
            <a:pPr marL="342900" lvl="0" indent="-251459" algn="l" rtl="0">
              <a:spcBef>
                <a:spcPts val="0"/>
              </a:spcBef>
              <a:spcAft>
                <a:spcPts val="0"/>
              </a:spcAft>
              <a:buSzPts val="1440"/>
              <a:buNone/>
            </a:pPr>
            <a:endParaRPr/>
          </a:p>
          <a:p>
            <a:pPr marL="342900" lvl="0" indent="-251459" algn="l" rtl="0">
              <a:spcBef>
                <a:spcPts val="1000"/>
              </a:spcBef>
              <a:spcAft>
                <a:spcPts val="0"/>
              </a:spcAft>
              <a:buSzPts val="1440"/>
              <a:buNone/>
            </a:pPr>
            <a:endParaRPr/>
          </a:p>
          <a:p>
            <a:pPr marL="342900" lvl="0" indent="-251459" algn="l" rtl="0">
              <a:spcBef>
                <a:spcPts val="1000"/>
              </a:spcBef>
              <a:spcAft>
                <a:spcPts val="0"/>
              </a:spcAft>
              <a:buSzPts val="1440"/>
              <a:buNone/>
            </a:pPr>
            <a:endParaRPr/>
          </a:p>
          <a:p>
            <a:pPr marL="0" lvl="0" indent="0" algn="l" rtl="0">
              <a:spcBef>
                <a:spcPts val="1000"/>
              </a:spcBef>
              <a:spcAft>
                <a:spcPts val="0"/>
              </a:spcAft>
              <a:buSzPts val="5760"/>
              <a:buNone/>
            </a:pPr>
            <a:r>
              <a:rPr lang="en-US" sz="7200">
                <a:solidFill>
                  <a:schemeClr val="dk2"/>
                </a:solidFill>
              </a:rPr>
              <a:t>        THANK YOU</a:t>
            </a:r>
            <a:endParaRPr sz="7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Encryption</a:t>
            </a:r>
            <a:endParaRPr/>
          </a:p>
        </p:txBody>
      </p:sp>
      <p:sp>
        <p:nvSpPr>
          <p:cNvPr id="262" name="Google Shape;262;p21"/>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40"/>
              <a:buNone/>
            </a:pPr>
            <a:endParaRPr b="1"/>
          </a:p>
          <a:p>
            <a:pPr marL="457200" lvl="0" indent="-320040" algn="l" rtl="0">
              <a:spcBef>
                <a:spcPts val="1000"/>
              </a:spcBef>
              <a:spcAft>
                <a:spcPts val="0"/>
              </a:spcAft>
              <a:buSzPts val="1440"/>
              <a:buChar char="►"/>
            </a:pPr>
            <a:r>
              <a:rPr lang="en-US"/>
              <a:t>Changes done to the information.</a:t>
            </a:r>
            <a:endParaRPr/>
          </a:p>
          <a:p>
            <a:pPr marL="457200" lvl="0" indent="-320040" algn="l" rtl="0">
              <a:spcBef>
                <a:spcPts val="0"/>
              </a:spcBef>
              <a:spcAft>
                <a:spcPts val="0"/>
              </a:spcAft>
              <a:buSzPts val="1440"/>
              <a:buChar char="►"/>
            </a:pPr>
            <a:r>
              <a:rPr lang="en-US"/>
              <a:t>Therefore making it unreadable.</a:t>
            </a:r>
            <a:endParaRPr/>
          </a:p>
          <a:p>
            <a:pPr marL="457200" lvl="0" indent="-320040" algn="l" rtl="0">
              <a:spcBef>
                <a:spcPts val="0"/>
              </a:spcBef>
              <a:spcAft>
                <a:spcPts val="0"/>
              </a:spcAft>
              <a:buSzPts val="1440"/>
              <a:buChar char="►"/>
            </a:pPr>
            <a:r>
              <a:rPr lang="en-US"/>
              <a:t>Can be transformed back , by the one who possess the </a:t>
            </a:r>
            <a:r>
              <a:rPr lang="en-US" b="1"/>
              <a:t>key.</a:t>
            </a:r>
            <a:endParaRPr b="1"/>
          </a:p>
        </p:txBody>
      </p:sp>
      <p:pic>
        <p:nvPicPr>
          <p:cNvPr id="263" name="Google Shape;263;p21" descr="Image result for encryption"/>
          <p:cNvPicPr preferRelativeResize="0">
            <a:picLocks noGrp="1"/>
          </p:cNvPicPr>
          <p:nvPr>
            <p:ph type="body" idx="1"/>
          </p:nvPr>
        </p:nvPicPr>
        <p:blipFill rotWithShape="1">
          <a:blip r:embed="rId3">
            <a:alphaModFix/>
          </a:blip>
          <a:srcRect/>
          <a:stretch/>
        </p:blipFill>
        <p:spPr>
          <a:xfrm>
            <a:off x="623041" y="2910238"/>
            <a:ext cx="4824413" cy="24122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2"/>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why Encryption?</a:t>
            </a:r>
            <a:endParaRPr/>
          </a:p>
        </p:txBody>
      </p:sp>
      <p:sp>
        <p:nvSpPr>
          <p:cNvPr id="269" name="Google Shape;269;p22"/>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t>To securely protect the data.</a:t>
            </a:r>
            <a:endParaRPr/>
          </a:p>
          <a:p>
            <a:pPr marL="342900" lvl="0" indent="-342900" algn="l" rtl="0">
              <a:spcBef>
                <a:spcPts val="0"/>
              </a:spcBef>
              <a:spcAft>
                <a:spcPts val="0"/>
              </a:spcAft>
              <a:buSzPts val="1440"/>
              <a:buChar char="►"/>
            </a:pPr>
            <a:r>
              <a:rPr lang="en-US"/>
              <a:t>Deny access from everyone except the one having the key.</a:t>
            </a:r>
            <a:endParaRPr/>
          </a:p>
          <a:p>
            <a:pPr marL="342900" lvl="0" indent="-342900" algn="l" rtl="0">
              <a:spcBef>
                <a:spcPts val="0"/>
              </a:spcBef>
              <a:spcAft>
                <a:spcPts val="0"/>
              </a:spcAft>
              <a:buSzPts val="1440"/>
              <a:buChar char="►"/>
            </a:pPr>
            <a:r>
              <a:rPr lang="en-US"/>
              <a:t>Businesses to protect their corporate secrets.</a:t>
            </a:r>
            <a:endParaRPr/>
          </a:p>
          <a:p>
            <a:pPr marL="342900" lvl="0" indent="-342900" algn="l" rtl="0">
              <a:spcBef>
                <a:spcPts val="0"/>
              </a:spcBef>
              <a:spcAft>
                <a:spcPts val="0"/>
              </a:spcAft>
              <a:buSzPts val="1440"/>
              <a:buChar char="►"/>
            </a:pPr>
            <a:r>
              <a:rPr lang="en-US"/>
              <a:t>Government institutions to secure classified informations.</a:t>
            </a:r>
            <a:endParaRPr/>
          </a:p>
          <a:p>
            <a:pPr marL="342900" lvl="0" indent="-342900" algn="l" rtl="0">
              <a:spcBef>
                <a:spcPts val="0"/>
              </a:spcBef>
              <a:spcAft>
                <a:spcPts val="0"/>
              </a:spcAft>
              <a:buSzPts val="1440"/>
              <a:buChar char="►"/>
            </a:pPr>
            <a:r>
              <a:rPr lang="en-US"/>
              <a:t>Individuals to protect personal details.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Issues</a:t>
            </a:r>
            <a:endParaRPr/>
          </a:p>
        </p:txBody>
      </p:sp>
      <p:sp>
        <p:nvSpPr>
          <p:cNvPr id="275" name="Google Shape;275;p23"/>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Autofit/>
          </a:bodyPr>
          <a:lstStyle/>
          <a:p>
            <a:pPr marL="457200" lvl="0" indent="-320040" algn="l" rtl="0">
              <a:spcBef>
                <a:spcPts val="0"/>
              </a:spcBef>
              <a:spcAft>
                <a:spcPts val="0"/>
              </a:spcAft>
              <a:buSzPts val="1440"/>
              <a:buChar char="►"/>
            </a:pPr>
            <a:r>
              <a:rPr lang="en-US"/>
              <a:t>Computer is being updated faster than we expected.</a:t>
            </a:r>
            <a:endParaRPr/>
          </a:p>
          <a:p>
            <a:pPr marL="457200" lvl="0" indent="-320040" algn="l" rtl="0">
              <a:spcBef>
                <a:spcPts val="0"/>
              </a:spcBef>
              <a:spcAft>
                <a:spcPts val="0"/>
              </a:spcAft>
              <a:buSzPts val="1440"/>
              <a:buChar char="►"/>
            </a:pPr>
            <a:r>
              <a:rPr lang="en-US"/>
              <a:t>Powerful computers decrypt the code within days or weeks.</a:t>
            </a:r>
            <a:endParaRPr/>
          </a:p>
          <a:p>
            <a:pPr marL="457200" lvl="0" indent="-320040" algn="l" rtl="0">
              <a:spcBef>
                <a:spcPts val="0"/>
              </a:spcBef>
              <a:spcAft>
                <a:spcPts val="0"/>
              </a:spcAft>
              <a:buSzPts val="1440"/>
              <a:buChar char="►"/>
            </a:pPr>
            <a:r>
              <a:rPr lang="en-US"/>
              <a:t>Simply done through brute force method.</a:t>
            </a:r>
            <a:endParaRPr/>
          </a:p>
          <a:p>
            <a:pPr marL="457200" lvl="0" indent="-320040" algn="l" rtl="0">
              <a:spcBef>
                <a:spcPts val="0"/>
              </a:spcBef>
              <a:spcAft>
                <a:spcPts val="0"/>
              </a:spcAft>
              <a:buSzPts val="1440"/>
              <a:buChar char="►"/>
            </a:pPr>
            <a:r>
              <a:rPr lang="en-US"/>
              <a:t>Example- DES cracker breaks in 56 hours.</a:t>
            </a:r>
            <a:endParaRPr/>
          </a:p>
          <a:p>
            <a:pPr marL="457200" lvl="0" indent="-320040" algn="l" rtl="0">
              <a:spcBef>
                <a:spcPts val="0"/>
              </a:spcBef>
              <a:spcAft>
                <a:spcPts val="0"/>
              </a:spcAft>
              <a:buSzPts val="1440"/>
              <a:buChar char="►"/>
            </a:pPr>
            <a:r>
              <a:rPr lang="en-US"/>
              <a:t>DES in association with distributed.net breaks key in 22 hours and 15 mins.</a:t>
            </a:r>
            <a:endParaRPr/>
          </a:p>
          <a:p>
            <a:pPr marL="0" lvl="0" indent="0" algn="l" rtl="0">
              <a:spcBef>
                <a:spcPts val="1000"/>
              </a:spcBef>
              <a:spcAft>
                <a:spcPts val="0"/>
              </a:spcAft>
              <a:buSzPts val="144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9"/>
        <p:cNvGrpSpPr/>
        <p:nvPr/>
      </p:nvGrpSpPr>
      <p:grpSpPr>
        <a:xfrm>
          <a:off x="0" y="0"/>
          <a:ext cx="0" cy="0"/>
          <a:chOff x="0" y="0"/>
          <a:chExt cx="0" cy="0"/>
        </a:xfrm>
      </p:grpSpPr>
      <p:sp>
        <p:nvSpPr>
          <p:cNvPr id="280" name="Google Shape;280;p2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Steganography</a:t>
            </a:r>
            <a:endParaRPr/>
          </a:p>
        </p:txBody>
      </p:sp>
      <p:sp>
        <p:nvSpPr>
          <p:cNvPr id="281" name="Google Shape;281;p24"/>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40"/>
              <a:buNone/>
            </a:pPr>
            <a:endParaRPr dirty="0"/>
          </a:p>
          <a:p>
            <a:pPr marL="457200" lvl="0" indent="-320040" algn="l" rtl="0">
              <a:spcBef>
                <a:spcPts val="1000"/>
              </a:spcBef>
              <a:spcAft>
                <a:spcPts val="0"/>
              </a:spcAft>
              <a:buSzPts val="1440"/>
              <a:buChar char="►"/>
            </a:pPr>
            <a:r>
              <a:rPr lang="en-US" b="1" dirty="0" err="1">
                <a:solidFill>
                  <a:srgbClr val="222222"/>
                </a:solidFill>
                <a:latin typeface="Arial"/>
                <a:ea typeface="Arial"/>
                <a:cs typeface="Arial"/>
                <a:sym typeface="Arial"/>
              </a:rPr>
              <a:t>Steganography</a:t>
            </a:r>
            <a:r>
              <a:rPr lang="en-US" b="1" dirty="0">
                <a:solidFill>
                  <a:srgbClr val="222222"/>
                </a:solidFill>
                <a:latin typeface="Arial"/>
                <a:ea typeface="Arial"/>
                <a:cs typeface="Arial"/>
                <a:sym typeface="Arial"/>
              </a:rPr>
              <a:t> </a:t>
            </a:r>
            <a:r>
              <a:rPr lang="en-US" dirty="0">
                <a:solidFill>
                  <a:srgbClr val="222222"/>
                </a:solidFill>
                <a:latin typeface="Arial"/>
                <a:ea typeface="Arial"/>
                <a:cs typeface="Arial"/>
                <a:sym typeface="Arial"/>
              </a:rPr>
              <a:t>is the practice of concealing a file, message, image, or video within another file, message, image, or video. </a:t>
            </a:r>
            <a:endParaRPr dirty="0">
              <a:solidFill>
                <a:srgbClr val="222222"/>
              </a:solidFill>
              <a:latin typeface="Arial"/>
              <a:ea typeface="Arial"/>
              <a:cs typeface="Arial"/>
              <a:sym typeface="Arial"/>
            </a:endParaRPr>
          </a:p>
          <a:p>
            <a:pPr marL="457200" lvl="0" indent="-320040" algn="l" rtl="0">
              <a:spcBef>
                <a:spcPts val="0"/>
              </a:spcBef>
              <a:spcAft>
                <a:spcPts val="0"/>
              </a:spcAft>
              <a:buSzPts val="1440"/>
              <a:buChar char="►"/>
            </a:pPr>
            <a:r>
              <a:rPr lang="en-US" dirty="0">
                <a:solidFill>
                  <a:srgbClr val="222222"/>
                </a:solidFill>
                <a:latin typeface="Arial"/>
                <a:ea typeface="Arial"/>
                <a:cs typeface="Arial"/>
                <a:sym typeface="Arial"/>
              </a:rPr>
              <a:t>The word </a:t>
            </a:r>
            <a:r>
              <a:rPr lang="en-US" i="1" dirty="0" err="1">
                <a:solidFill>
                  <a:srgbClr val="222222"/>
                </a:solidFill>
                <a:latin typeface="Arial"/>
                <a:ea typeface="Arial"/>
                <a:cs typeface="Arial"/>
                <a:sym typeface="Arial"/>
              </a:rPr>
              <a:t>steganography</a:t>
            </a:r>
            <a:r>
              <a:rPr lang="en-US" dirty="0">
                <a:solidFill>
                  <a:srgbClr val="222222"/>
                </a:solidFill>
                <a:latin typeface="Arial"/>
                <a:ea typeface="Arial"/>
                <a:cs typeface="Arial"/>
                <a:sym typeface="Arial"/>
              </a:rPr>
              <a:t> comes from New Latin </a:t>
            </a:r>
            <a:r>
              <a:rPr lang="en-US" i="1" dirty="0" err="1">
                <a:solidFill>
                  <a:srgbClr val="222222"/>
                </a:solidFill>
                <a:latin typeface="Arial"/>
                <a:ea typeface="Arial"/>
                <a:cs typeface="Arial"/>
                <a:sym typeface="Arial"/>
              </a:rPr>
              <a:t>steganographia</a:t>
            </a:r>
            <a:r>
              <a:rPr lang="en-US" dirty="0">
                <a:solidFill>
                  <a:srgbClr val="222222"/>
                </a:solidFill>
                <a:latin typeface="Arial"/>
                <a:ea typeface="Arial"/>
                <a:cs typeface="Arial"/>
                <a:sym typeface="Arial"/>
              </a:rPr>
              <a:t>, which combines the </a:t>
            </a:r>
            <a:r>
              <a:rPr lang="en-US" u="sng" dirty="0">
                <a:solidFill>
                  <a:schemeClr val="hlink"/>
                </a:solidFill>
                <a:latin typeface="Arial"/>
                <a:ea typeface="Arial"/>
                <a:cs typeface="Arial"/>
                <a:sym typeface="Arial"/>
                <a:hlinkClick r:id="rId3"/>
              </a:rPr>
              <a:t>Greek</a:t>
            </a:r>
            <a:r>
              <a:rPr lang="en-US" dirty="0">
                <a:solidFill>
                  <a:srgbClr val="222222"/>
                </a:solidFill>
                <a:latin typeface="Arial"/>
                <a:ea typeface="Arial"/>
                <a:cs typeface="Arial"/>
                <a:sym typeface="Arial"/>
              </a:rPr>
              <a:t> words </a:t>
            </a:r>
            <a:r>
              <a:rPr lang="en-US" i="1" dirty="0" err="1">
                <a:solidFill>
                  <a:srgbClr val="222222"/>
                </a:solidFill>
                <a:latin typeface="Arial"/>
                <a:ea typeface="Arial"/>
                <a:cs typeface="Arial"/>
                <a:sym typeface="Arial"/>
              </a:rPr>
              <a:t>steganós</a:t>
            </a:r>
            <a:r>
              <a:rPr lang="en-US" dirty="0">
                <a:solidFill>
                  <a:srgbClr val="222222"/>
                </a:solidFill>
                <a:latin typeface="Arial"/>
                <a:ea typeface="Arial"/>
                <a:cs typeface="Arial"/>
                <a:sym typeface="Arial"/>
              </a:rPr>
              <a:t>, meaning "covered or concealed", and </a:t>
            </a:r>
            <a:r>
              <a:rPr lang="en-US" i="1" dirty="0">
                <a:solidFill>
                  <a:srgbClr val="222222"/>
                </a:solidFill>
                <a:latin typeface="Arial"/>
                <a:ea typeface="Arial"/>
                <a:cs typeface="Arial"/>
                <a:sym typeface="Arial"/>
              </a:rPr>
              <a:t>-</a:t>
            </a:r>
            <a:r>
              <a:rPr lang="en-US" i="1" dirty="0" err="1">
                <a:solidFill>
                  <a:srgbClr val="222222"/>
                </a:solidFill>
                <a:latin typeface="Arial"/>
                <a:ea typeface="Arial"/>
                <a:cs typeface="Arial"/>
                <a:sym typeface="Arial"/>
              </a:rPr>
              <a:t>graphia</a:t>
            </a:r>
            <a:r>
              <a:rPr lang="en-US" i="1" dirty="0">
                <a:solidFill>
                  <a:srgbClr val="222222"/>
                </a:solidFill>
                <a:latin typeface="Arial"/>
                <a:ea typeface="Arial"/>
                <a:cs typeface="Arial"/>
                <a:sym typeface="Arial"/>
              </a:rPr>
              <a:t> </a:t>
            </a:r>
            <a:r>
              <a:rPr lang="en-US" dirty="0">
                <a:solidFill>
                  <a:srgbClr val="222222"/>
                </a:solidFill>
                <a:latin typeface="Arial"/>
                <a:ea typeface="Arial"/>
                <a:cs typeface="Arial"/>
                <a:sym typeface="Arial"/>
              </a:rPr>
              <a:t>meaning "writing".</a:t>
            </a:r>
            <a:r>
              <a:rPr lang="en-US" sz="1400" dirty="0">
                <a:solidFill>
                  <a:schemeClr val="dk1"/>
                </a:solidFill>
              </a:rPr>
              <a:t> </a:t>
            </a:r>
            <a:endParaRPr dirty="0"/>
          </a:p>
          <a:p>
            <a:pPr marL="0" lvl="0" indent="0" algn="l" rtl="0">
              <a:spcBef>
                <a:spcPts val="1000"/>
              </a:spcBef>
              <a:spcAft>
                <a:spcPts val="0"/>
              </a:spcAft>
              <a:buSzPts val="1440"/>
              <a:buNone/>
            </a:pPr>
            <a:endParaRPr b="1" i="1" dirty="0"/>
          </a:p>
        </p:txBody>
      </p:sp>
      <p:sp>
        <p:nvSpPr>
          <p:cNvPr id="282" name="Google Shape;282;p24"/>
          <p:cNvSpPr/>
          <p:nvPr/>
        </p:nvSpPr>
        <p:spPr>
          <a:xfrm>
            <a:off x="0" y="43934"/>
            <a:ext cx="184731" cy="36933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83" name="Google Shape;283;p24" descr="About this sound">
            <a:hlinkClick r:id="rId4"/>
          </p:cNvPr>
          <p:cNvPicPr preferRelativeResize="0"/>
          <p:nvPr/>
        </p:nvPicPr>
        <p:blipFill rotWithShape="1">
          <a:blip r:embed="rId5">
            <a:alphaModFix/>
          </a:blip>
          <a:srcRect/>
          <a:stretch/>
        </p:blipFill>
        <p:spPr>
          <a:xfrm>
            <a:off x="1963738" y="-76200"/>
            <a:ext cx="104775" cy="10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Why steganography?</a:t>
            </a:r>
            <a:endParaRPr/>
          </a:p>
        </p:txBody>
      </p:sp>
      <p:sp>
        <p:nvSpPr>
          <p:cNvPr id="289" name="Google Shape;289;p25"/>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40"/>
              <a:buNone/>
            </a:pPr>
            <a:endParaRPr/>
          </a:p>
          <a:p>
            <a:pPr marL="457200" lvl="0" indent="-320040" algn="l" rtl="0">
              <a:spcBef>
                <a:spcPts val="1000"/>
              </a:spcBef>
              <a:spcAft>
                <a:spcPts val="0"/>
              </a:spcAft>
              <a:buSzPts val="1440"/>
              <a:buChar char="►"/>
            </a:pPr>
            <a:r>
              <a:rPr lang="en-US"/>
              <a:t>Steganography messages do not attract attention to themselves. </a:t>
            </a:r>
            <a:endParaRPr/>
          </a:p>
          <a:p>
            <a:pPr marL="457200" lvl="0" indent="-320040" algn="l" rtl="0">
              <a:spcBef>
                <a:spcPts val="0"/>
              </a:spcBef>
              <a:spcAft>
                <a:spcPts val="0"/>
              </a:spcAft>
              <a:buSzPts val="1440"/>
              <a:buChar char="►"/>
            </a:pPr>
            <a:r>
              <a:rPr lang="en-US"/>
              <a:t>Plainly visible encrypted messages—no matter how unbreakable—will arouse suspicion.</a:t>
            </a:r>
            <a:endParaRPr/>
          </a:p>
          <a:p>
            <a:pPr marL="457200" lvl="0" indent="-320040" algn="l" rtl="0">
              <a:spcBef>
                <a:spcPts val="0"/>
              </a:spcBef>
              <a:spcAft>
                <a:spcPts val="0"/>
              </a:spcAft>
              <a:buSzPts val="1440"/>
              <a:buChar char="►"/>
            </a:pPr>
            <a:r>
              <a:rPr lang="en-US"/>
              <a:t> Incriminating in countries where encryption is illegal.</a:t>
            </a:r>
            <a:endParaRPr/>
          </a:p>
          <a:p>
            <a:pPr marL="457200" lvl="0" indent="-320040" algn="l" rtl="0">
              <a:spcBef>
                <a:spcPts val="0"/>
              </a:spcBef>
              <a:spcAft>
                <a:spcPts val="0"/>
              </a:spcAft>
              <a:buSzPts val="1440"/>
              <a:buChar char="►"/>
            </a:pPr>
            <a:r>
              <a:rPr lang="en-US"/>
              <a:t>Cryptography protects the contents of a message.</a:t>
            </a:r>
            <a:endParaRPr/>
          </a:p>
          <a:p>
            <a:pPr marL="457200" lvl="0" indent="-320040" algn="l" rtl="0">
              <a:spcBef>
                <a:spcPts val="0"/>
              </a:spcBef>
              <a:spcAft>
                <a:spcPts val="0"/>
              </a:spcAft>
              <a:buSzPts val="1440"/>
              <a:buChar char="►"/>
            </a:pPr>
            <a:r>
              <a:rPr lang="en-US"/>
              <a:t>Steganography protect both messages and communicating parties.</a:t>
            </a:r>
            <a:endParaRPr/>
          </a:p>
          <a:p>
            <a:pPr marL="457200" lvl="0" indent="0" algn="l" rtl="0">
              <a:spcBef>
                <a:spcPts val="10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CONCEPT</a:t>
            </a:r>
            <a:endParaRPr/>
          </a:p>
        </p:txBody>
      </p:sp>
      <p:sp>
        <p:nvSpPr>
          <p:cNvPr id="295" name="Google Shape;295;p26"/>
          <p:cNvSpPr txBox="1">
            <a:spLocks noGrp="1"/>
          </p:cNvSpPr>
          <p:nvPr>
            <p:ph type="body" idx="1"/>
          </p:nvPr>
        </p:nvSpPr>
        <p:spPr>
          <a:xfrm>
            <a:off x="1252610" y="2467992"/>
            <a:ext cx="4500122" cy="375599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40"/>
              <a:buNone/>
            </a:pPr>
            <a:r>
              <a:rPr lang="en-US"/>
              <a:t>An image is represented as N*M*3 (in case of color images) matrix in memory, with each entry representing the intensity value of a pixel. In image steganography, a message is embedded into an image by altering the values of some pixels, which are chosen by an encryption algorithm. The recipient of the image must be aware of the same algorithm in order to known which pixels he or she must select to extract the message.</a:t>
            </a:r>
            <a:endParaRPr/>
          </a:p>
        </p:txBody>
      </p:sp>
      <p:pic>
        <p:nvPicPr>
          <p:cNvPr id="296" name="Google Shape;296;p26"/>
          <p:cNvPicPr preferRelativeResize="0"/>
          <p:nvPr/>
        </p:nvPicPr>
        <p:blipFill rotWithShape="1">
          <a:blip r:embed="rId3">
            <a:alphaModFix/>
          </a:blip>
          <a:srcRect/>
          <a:stretch/>
        </p:blipFill>
        <p:spPr>
          <a:xfrm>
            <a:off x="6864889" y="2467992"/>
            <a:ext cx="3629025" cy="35518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Encode Algorithm </a:t>
            </a:r>
            <a:endParaRPr/>
          </a:p>
        </p:txBody>
      </p:sp>
      <p:sp>
        <p:nvSpPr>
          <p:cNvPr id="302" name="Google Shape;302;p27"/>
          <p:cNvSpPr txBox="1">
            <a:spLocks noGrp="1"/>
          </p:cNvSpPr>
          <p:nvPr>
            <p:ph type="body" idx="1"/>
          </p:nvPr>
        </p:nvSpPr>
        <p:spPr>
          <a:xfrm>
            <a:off x="1154954" y="2362200"/>
            <a:ext cx="8825700" cy="3657700"/>
          </a:xfrm>
          <a:prstGeom prst="rect">
            <a:avLst/>
          </a:prstGeom>
        </p:spPr>
        <p:txBody>
          <a:bodyPr spcFirstLastPara="1" wrap="square" lIns="91425" tIns="45700" rIns="91425" bIns="45700" anchor="t" anchorCtr="0">
            <a:noAutofit/>
          </a:bodyPr>
          <a:lstStyle/>
          <a:p>
            <a:pPr marL="0" lvl="0" indent="0" algn="l" rtl="0">
              <a:lnSpc>
                <a:spcPct val="166666"/>
              </a:lnSpc>
              <a:spcBef>
                <a:spcPts val="0"/>
              </a:spcBef>
              <a:spcAft>
                <a:spcPts val="0"/>
              </a:spcAft>
              <a:buNone/>
            </a:pPr>
            <a:r>
              <a:rPr lang="en-US" sz="1100" dirty="0">
                <a:solidFill>
                  <a:srgbClr val="D73A49"/>
                </a:solidFill>
                <a:highlight>
                  <a:srgbClr val="FFFFFF"/>
                </a:highlight>
                <a:latin typeface="Courier New"/>
                <a:ea typeface="Courier New"/>
                <a:cs typeface="Courier New"/>
                <a:sym typeface="Courier New"/>
              </a:rPr>
              <a:t>def</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6F42C1"/>
                </a:solidFill>
                <a:highlight>
                  <a:srgbClr val="FFFFFF"/>
                </a:highlight>
                <a:latin typeface="Courier New"/>
                <a:ea typeface="Courier New"/>
                <a:cs typeface="Courier New"/>
                <a:sym typeface="Courier New"/>
              </a:rPr>
              <a:t>encode_enc</a:t>
            </a:r>
            <a:r>
              <a:rPr lang="en-US" sz="1100" dirty="0">
                <a:solidFill>
                  <a:srgbClr val="24292E"/>
                </a:solidFill>
                <a:highlight>
                  <a:srgbClr val="FFFFFF"/>
                </a:highlight>
                <a:latin typeface="Courier New"/>
                <a:ea typeface="Courier New"/>
                <a:cs typeface="Courier New"/>
                <a:sym typeface="Courier New"/>
              </a:rPr>
              <a:t>(</a:t>
            </a:r>
            <a:r>
              <a:rPr lang="en-US" sz="1100" dirty="0" err="1">
                <a:solidFill>
                  <a:srgbClr val="24292E"/>
                </a:solidFill>
                <a:highlight>
                  <a:srgbClr val="FFFFFF"/>
                </a:highlight>
                <a:latin typeface="Courier New"/>
                <a:ea typeface="Courier New"/>
                <a:cs typeface="Courier New"/>
                <a:sym typeface="Courier New"/>
              </a:rPr>
              <a:t>newimg</a:t>
            </a:r>
            <a:r>
              <a:rPr lang="en-US" sz="1100" dirty="0">
                <a:solidFill>
                  <a:srgbClr val="24292E"/>
                </a:solidFill>
                <a:highlight>
                  <a:srgbClr val="FFFFFF"/>
                </a:highlight>
                <a:latin typeface="Courier New"/>
                <a:ea typeface="Courier New"/>
                <a:cs typeface="Courier New"/>
                <a:sym typeface="Courier New"/>
              </a:rPr>
              <a:t>, data):</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w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newimg.size</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005CC5"/>
                </a:solidFill>
                <a:highlight>
                  <a:srgbClr val="FFFFFF"/>
                </a:highlight>
                <a:latin typeface="Courier New"/>
                <a:ea typeface="Courier New"/>
                <a:cs typeface="Courier New"/>
                <a:sym typeface="Courier New"/>
              </a:rPr>
              <a:t>0</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(x, y)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0</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0</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D73A49"/>
                </a:solidFill>
                <a:highlight>
                  <a:srgbClr val="FFFFFF"/>
                </a:highlight>
                <a:latin typeface="Courier New"/>
                <a:ea typeface="Courier New"/>
                <a:cs typeface="Courier New"/>
                <a:sym typeface="Courier New"/>
              </a:rPr>
              <a:t>for</a:t>
            </a:r>
            <a:r>
              <a:rPr lang="en-US" sz="1100" dirty="0">
                <a:solidFill>
                  <a:srgbClr val="24292E"/>
                </a:solidFill>
                <a:highlight>
                  <a:srgbClr val="FFFFFF"/>
                </a:highlight>
                <a:latin typeface="Courier New"/>
                <a:ea typeface="Courier New"/>
                <a:cs typeface="Courier New"/>
                <a:sym typeface="Courier New"/>
              </a:rPr>
              <a:t> pixel </a:t>
            </a:r>
            <a:r>
              <a:rPr lang="en-US" sz="1100" dirty="0">
                <a:solidFill>
                  <a:srgbClr val="005CC5"/>
                </a:solidFill>
                <a:highlight>
                  <a:srgbClr val="FFFFFF"/>
                </a:highlight>
                <a:latin typeface="Courier New"/>
                <a:ea typeface="Courier New"/>
                <a:cs typeface="Courier New"/>
                <a:sym typeface="Courier New"/>
              </a:rPr>
              <a:t>in</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6F42C1"/>
                </a:solidFill>
                <a:highlight>
                  <a:srgbClr val="FFFFFF"/>
                </a:highlight>
                <a:latin typeface="Courier New"/>
                <a:ea typeface="Courier New"/>
                <a:cs typeface="Courier New"/>
                <a:sym typeface="Courier New"/>
              </a:rPr>
              <a:t>modPix</a:t>
            </a:r>
            <a:r>
              <a:rPr lang="en-US" sz="1100" dirty="0">
                <a:solidFill>
                  <a:srgbClr val="24292E"/>
                </a:solidFill>
                <a:highlight>
                  <a:srgbClr val="FFFFFF"/>
                </a:highlight>
                <a:latin typeface="Courier New"/>
                <a:ea typeface="Courier New"/>
                <a:cs typeface="Courier New"/>
                <a:sym typeface="Courier New"/>
              </a:rPr>
              <a:t>(</a:t>
            </a:r>
            <a:r>
              <a:rPr lang="en-US" sz="1100" dirty="0" err="1">
                <a:solidFill>
                  <a:srgbClr val="24292E"/>
                </a:solidFill>
                <a:highlight>
                  <a:srgbClr val="FFFFFF"/>
                </a:highlight>
                <a:latin typeface="Courier New"/>
                <a:ea typeface="Courier New"/>
                <a:cs typeface="Courier New"/>
                <a:sym typeface="Courier New"/>
              </a:rPr>
              <a:t>newimg.</a:t>
            </a:r>
            <a:r>
              <a:rPr lang="en-US" sz="1100" dirty="0" err="1">
                <a:solidFill>
                  <a:srgbClr val="6F42C1"/>
                </a:solidFill>
                <a:highlight>
                  <a:srgbClr val="FFFFFF"/>
                </a:highlight>
                <a:latin typeface="Courier New"/>
                <a:ea typeface="Courier New"/>
                <a:cs typeface="Courier New"/>
                <a:sym typeface="Courier New"/>
              </a:rPr>
              <a:t>getdata</a:t>
            </a:r>
            <a:r>
              <a:rPr lang="en-US" sz="1100" dirty="0">
                <a:solidFill>
                  <a:srgbClr val="24292E"/>
                </a:solidFill>
                <a:highlight>
                  <a:srgbClr val="FFFFFF"/>
                </a:highlight>
                <a:latin typeface="Courier New"/>
                <a:ea typeface="Courier New"/>
                <a:cs typeface="Courier New"/>
                <a:sym typeface="Courier New"/>
              </a:rPr>
              <a:t>(), data):</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6A737D"/>
                </a:solidFill>
                <a:highlight>
                  <a:srgbClr val="FFFFFF"/>
                </a:highlight>
                <a:latin typeface="Courier New"/>
                <a:ea typeface="Courier New"/>
                <a:cs typeface="Courier New"/>
                <a:sym typeface="Courier New"/>
              </a:rPr>
              <a:t># Putting modified pixels in the new image</a:t>
            </a:r>
            <a:endParaRPr sz="1100" dirty="0">
              <a:solidFill>
                <a:srgbClr val="6A737D"/>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newimg.</a:t>
            </a:r>
            <a:r>
              <a:rPr lang="en-US" sz="1100" dirty="0" err="1">
                <a:solidFill>
                  <a:srgbClr val="6F42C1"/>
                </a:solidFill>
                <a:highlight>
                  <a:srgbClr val="FFFFFF"/>
                </a:highlight>
                <a:latin typeface="Courier New"/>
                <a:ea typeface="Courier New"/>
                <a:cs typeface="Courier New"/>
                <a:sym typeface="Courier New"/>
              </a:rPr>
              <a:t>putpixel</a:t>
            </a:r>
            <a:r>
              <a:rPr lang="en-US" sz="1100" dirty="0">
                <a:solidFill>
                  <a:srgbClr val="24292E"/>
                </a:solidFill>
                <a:highlight>
                  <a:srgbClr val="FFFFFF"/>
                </a:highlight>
                <a:latin typeface="Courier New"/>
                <a:ea typeface="Courier New"/>
                <a:cs typeface="Courier New"/>
                <a:sym typeface="Courier New"/>
              </a:rPr>
              <a:t>((x, y), pixel)</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D73A49"/>
                </a:solidFill>
                <a:highlight>
                  <a:srgbClr val="FFFFFF"/>
                </a:highlight>
                <a:latin typeface="Courier New"/>
                <a:ea typeface="Courier New"/>
                <a:cs typeface="Courier New"/>
                <a:sym typeface="Courier New"/>
              </a:rPr>
              <a:t>if</a:t>
            </a:r>
            <a:r>
              <a:rPr lang="en-US" sz="1100" dirty="0">
                <a:solidFill>
                  <a:srgbClr val="24292E"/>
                </a:solidFill>
                <a:highlight>
                  <a:srgbClr val="FFFFFF"/>
                </a:highlight>
                <a:latin typeface="Courier New"/>
                <a:ea typeface="Courier New"/>
                <a:cs typeface="Courier New"/>
                <a:sym typeface="Courier New"/>
              </a:rPr>
              <a:t> (x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w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1</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x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0</a:t>
            </a:r>
            <a:endParaRPr sz="1100" dirty="0">
              <a:solidFill>
                <a:srgbClr val="005CC5"/>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y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1</a:t>
            </a:r>
            <a:endParaRPr sz="1100" dirty="0">
              <a:solidFill>
                <a:srgbClr val="005CC5"/>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D73A49"/>
                </a:solidFill>
                <a:highlight>
                  <a:srgbClr val="FFFFFF"/>
                </a:highlight>
                <a:latin typeface="Courier New"/>
                <a:ea typeface="Courier New"/>
                <a:cs typeface="Courier New"/>
                <a:sym typeface="Courier New"/>
              </a:rPr>
              <a:t>else</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x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1</a:t>
            </a:r>
            <a:endParaRPr sz="1100" dirty="0">
              <a:solidFill>
                <a:srgbClr val="005CC5"/>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None/>
            </a:pPr>
            <a:r>
              <a:rPr lang="en-US" sz="1100" dirty="0">
                <a:solidFill>
                  <a:srgbClr val="24292E"/>
                </a:solidFill>
                <a:highlight>
                  <a:srgbClr val="FFFFFF"/>
                </a:highlight>
                <a:latin typeface="Courier New"/>
                <a:ea typeface="Courier New"/>
                <a:cs typeface="Courier New"/>
                <a:sym typeface="Courier New"/>
              </a:rPr>
              <a:t>			</a:t>
            </a:r>
            <a:endParaRPr sz="1100" dirty="0">
              <a:solidFill>
                <a:srgbClr val="24292E"/>
              </a:solidFill>
              <a:highlight>
                <a:srgbClr val="FFFFFF"/>
              </a:highlight>
              <a:latin typeface="Courier New"/>
              <a:ea typeface="Courier New"/>
              <a:cs typeface="Courier New"/>
              <a:sym typeface="Courier New"/>
            </a:endParaRPr>
          </a:p>
          <a:p>
            <a:pPr marL="0" lvl="0" indent="0" algn="l" rtl="0">
              <a:spcBef>
                <a:spcPts val="100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8"/>
          <p:cNvSpPr txBox="1">
            <a:spLocks noGrp="1"/>
          </p:cNvSpPr>
          <p:nvPr>
            <p:ph type="title"/>
          </p:nvPr>
        </p:nvSpPr>
        <p:spPr>
          <a:xfrm>
            <a:off x="1154954" y="973668"/>
            <a:ext cx="8761500" cy="707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08" name="Google Shape;308;p28"/>
          <p:cNvSpPr txBox="1">
            <a:spLocks noGrp="1"/>
          </p:cNvSpPr>
          <p:nvPr>
            <p:ph type="body" idx="1"/>
          </p:nvPr>
        </p:nvSpPr>
        <p:spPr>
          <a:xfrm>
            <a:off x="1154954" y="2133600"/>
            <a:ext cx="8825700" cy="4191000"/>
          </a:xfrm>
          <a:prstGeom prst="rect">
            <a:avLst/>
          </a:prstGeom>
        </p:spPr>
        <p:txBody>
          <a:bodyPr spcFirstLastPara="1" wrap="square" lIns="91425" tIns="45700" rIns="91425" bIns="45700" anchor="t" anchorCtr="0">
            <a:noAutofit/>
          </a:bodyPr>
          <a:lstStyle/>
          <a:p>
            <a:pPr marL="0" lvl="0" indent="0" algn="l" rtl="0">
              <a:lnSpc>
                <a:spcPct val="166666"/>
              </a:lnSpc>
              <a:spcBef>
                <a:spcPts val="0"/>
              </a:spcBef>
              <a:spcAft>
                <a:spcPts val="0"/>
              </a:spcAft>
              <a:buClr>
                <a:schemeClr val="dk1"/>
              </a:buClr>
              <a:buSzPts val="1100"/>
              <a:buFont typeface="Arial"/>
              <a:buNone/>
            </a:pPr>
            <a:r>
              <a:rPr lang="en-US" sz="1100" dirty="0">
                <a:solidFill>
                  <a:srgbClr val="6A737D"/>
                </a:solidFill>
                <a:highlight>
                  <a:srgbClr val="FFFFFF"/>
                </a:highlight>
                <a:latin typeface="Courier New"/>
                <a:ea typeface="Courier New"/>
                <a:cs typeface="Courier New"/>
                <a:sym typeface="Courier New"/>
              </a:rPr>
              <a:t># Encode data into image</a:t>
            </a:r>
            <a:endParaRPr sz="1100" dirty="0">
              <a:solidFill>
                <a:srgbClr val="6A737D"/>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D73A49"/>
                </a:solidFill>
                <a:highlight>
                  <a:srgbClr val="FFFFFF"/>
                </a:highlight>
                <a:latin typeface="Courier New"/>
                <a:ea typeface="Courier New"/>
                <a:cs typeface="Courier New"/>
                <a:sym typeface="Courier New"/>
              </a:rPr>
              <a:t>def</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6F42C1"/>
                </a:solidFill>
                <a:highlight>
                  <a:srgbClr val="FFFFFF"/>
                </a:highlight>
                <a:latin typeface="Courier New"/>
                <a:ea typeface="Courier New"/>
                <a:cs typeface="Courier New"/>
                <a:sym typeface="Courier New"/>
              </a:rPr>
              <a:t>encode</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img</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6F42C1"/>
                </a:solidFill>
                <a:highlight>
                  <a:srgbClr val="FFFFFF"/>
                </a:highlight>
                <a:latin typeface="Courier New"/>
                <a:ea typeface="Courier New"/>
                <a:cs typeface="Courier New"/>
                <a:sym typeface="Courier New"/>
              </a:rPr>
              <a:t>input</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032F62"/>
                </a:solidFill>
                <a:highlight>
                  <a:srgbClr val="FFFFFF"/>
                </a:highlight>
                <a:latin typeface="Courier New"/>
                <a:ea typeface="Courier New"/>
                <a:cs typeface="Courier New"/>
                <a:sym typeface="Courier New"/>
              </a:rPr>
              <a:t>"Enter image name(with extension): "</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image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E36209"/>
                </a:solidFill>
                <a:highlight>
                  <a:srgbClr val="FFFFFF"/>
                </a:highlight>
                <a:latin typeface="Courier New"/>
                <a:ea typeface="Courier New"/>
                <a:cs typeface="Courier New"/>
                <a:sym typeface="Courier New"/>
              </a:rPr>
              <a:t>Image</a:t>
            </a:r>
            <a:r>
              <a:rPr lang="en-US" sz="1100" dirty="0" err="1">
                <a:solidFill>
                  <a:srgbClr val="24292E"/>
                </a:solidFill>
                <a:highlight>
                  <a:srgbClr val="FFFFFF"/>
                </a:highlight>
                <a:latin typeface="Courier New"/>
                <a:ea typeface="Courier New"/>
                <a:cs typeface="Courier New"/>
                <a:sym typeface="Courier New"/>
              </a:rPr>
              <a:t>.</a:t>
            </a:r>
            <a:r>
              <a:rPr lang="en-US" sz="1100" dirty="0" err="1">
                <a:solidFill>
                  <a:srgbClr val="6F42C1"/>
                </a:solidFill>
                <a:highlight>
                  <a:srgbClr val="FFFFFF"/>
                </a:highlight>
                <a:latin typeface="Courier New"/>
                <a:ea typeface="Courier New"/>
                <a:cs typeface="Courier New"/>
                <a:sym typeface="Courier New"/>
              </a:rPr>
              <a:t>open</a:t>
            </a:r>
            <a:r>
              <a:rPr lang="en-US" sz="1100" dirty="0">
                <a:solidFill>
                  <a:srgbClr val="24292E"/>
                </a:solidFill>
                <a:highlight>
                  <a:srgbClr val="FFFFFF"/>
                </a:highlight>
                <a:latin typeface="Courier New"/>
                <a:ea typeface="Courier New"/>
                <a:cs typeface="Courier New"/>
                <a:sym typeface="Courier New"/>
              </a:rPr>
              <a:t>(</a:t>
            </a:r>
            <a:r>
              <a:rPr lang="en-US" sz="1100" dirty="0" err="1">
                <a:solidFill>
                  <a:srgbClr val="24292E"/>
                </a:solidFill>
                <a:highlight>
                  <a:srgbClr val="FFFFFF"/>
                </a:highlight>
                <a:latin typeface="Courier New"/>
                <a:ea typeface="Courier New"/>
                <a:cs typeface="Courier New"/>
                <a:sym typeface="Courier New"/>
              </a:rPr>
              <a:t>img</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32F62"/>
                </a:solidFill>
                <a:highlight>
                  <a:srgbClr val="FFFFFF"/>
                </a:highlight>
                <a:latin typeface="Courier New"/>
                <a:ea typeface="Courier New"/>
                <a:cs typeface="Courier New"/>
                <a:sym typeface="Courier New"/>
              </a:rPr>
              <a:t>'r'</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data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6F42C1"/>
                </a:solidFill>
                <a:highlight>
                  <a:srgbClr val="FFFFFF"/>
                </a:highlight>
                <a:latin typeface="Courier New"/>
                <a:ea typeface="Courier New"/>
                <a:cs typeface="Courier New"/>
                <a:sym typeface="Courier New"/>
              </a:rPr>
              <a:t>input</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032F62"/>
                </a:solidFill>
                <a:highlight>
                  <a:srgbClr val="FFFFFF"/>
                </a:highlight>
                <a:latin typeface="Courier New"/>
                <a:ea typeface="Courier New"/>
                <a:cs typeface="Courier New"/>
                <a:sym typeface="Courier New"/>
              </a:rPr>
              <a:t>"Enter data to be encoded : "</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D73A49"/>
                </a:solidFill>
                <a:highlight>
                  <a:srgbClr val="FFFFFF"/>
                </a:highlight>
                <a:latin typeface="Courier New"/>
                <a:ea typeface="Courier New"/>
                <a:cs typeface="Courier New"/>
                <a:sym typeface="Courier New"/>
              </a:rPr>
              <a:t>if</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6F42C1"/>
                </a:solidFill>
                <a:highlight>
                  <a:srgbClr val="FFFFFF"/>
                </a:highlight>
                <a:latin typeface="Courier New"/>
                <a:ea typeface="Courier New"/>
                <a:cs typeface="Courier New"/>
                <a:sym typeface="Courier New"/>
              </a:rPr>
              <a:t>len</a:t>
            </a:r>
            <a:r>
              <a:rPr lang="en-US" sz="1100" dirty="0">
                <a:solidFill>
                  <a:srgbClr val="24292E"/>
                </a:solidFill>
                <a:highlight>
                  <a:srgbClr val="FFFFFF"/>
                </a:highlight>
                <a:latin typeface="Courier New"/>
                <a:ea typeface="Courier New"/>
                <a:cs typeface="Courier New"/>
                <a:sym typeface="Courier New"/>
              </a:rPr>
              <a:t>(data)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0</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D73A49"/>
                </a:solidFill>
                <a:highlight>
                  <a:srgbClr val="FFFFFF"/>
                </a:highlight>
                <a:latin typeface="Courier New"/>
                <a:ea typeface="Courier New"/>
                <a:cs typeface="Courier New"/>
                <a:sym typeface="Courier New"/>
              </a:rPr>
              <a:t>raise</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E36209"/>
                </a:solidFill>
                <a:highlight>
                  <a:srgbClr val="FFFFFF"/>
                </a:highlight>
                <a:latin typeface="Courier New"/>
                <a:ea typeface="Courier New"/>
                <a:cs typeface="Courier New"/>
                <a:sym typeface="Courier New"/>
              </a:rPr>
              <a:t>ValueError</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032F62"/>
                </a:solidFill>
                <a:highlight>
                  <a:srgbClr val="FFFFFF"/>
                </a:highlight>
                <a:latin typeface="Courier New"/>
                <a:ea typeface="Courier New"/>
                <a:cs typeface="Courier New"/>
                <a:sym typeface="Courier New"/>
              </a:rPr>
              <a:t>'Data is empty'</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newimg</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image.</a:t>
            </a:r>
            <a:r>
              <a:rPr lang="en-US" sz="1100" dirty="0" err="1">
                <a:solidFill>
                  <a:srgbClr val="6F42C1"/>
                </a:solidFill>
                <a:highlight>
                  <a:srgbClr val="FFFFFF"/>
                </a:highlight>
                <a:latin typeface="Courier New"/>
                <a:ea typeface="Courier New"/>
                <a:cs typeface="Courier New"/>
                <a:sym typeface="Courier New"/>
              </a:rPr>
              <a:t>copy</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6F42C1"/>
                </a:solidFill>
                <a:highlight>
                  <a:srgbClr val="FFFFFF"/>
                </a:highlight>
                <a:latin typeface="Courier New"/>
                <a:ea typeface="Courier New"/>
                <a:cs typeface="Courier New"/>
                <a:sym typeface="Courier New"/>
              </a:rPr>
              <a:t>encode_enc</a:t>
            </a:r>
            <a:r>
              <a:rPr lang="en-US" sz="1100" dirty="0">
                <a:solidFill>
                  <a:srgbClr val="24292E"/>
                </a:solidFill>
                <a:highlight>
                  <a:srgbClr val="FFFFFF"/>
                </a:highlight>
                <a:latin typeface="Courier New"/>
                <a:ea typeface="Courier New"/>
                <a:cs typeface="Courier New"/>
                <a:sym typeface="Courier New"/>
              </a:rPr>
              <a:t>(</a:t>
            </a:r>
            <a:r>
              <a:rPr lang="en-US" sz="1100" dirty="0" err="1">
                <a:solidFill>
                  <a:srgbClr val="24292E"/>
                </a:solidFill>
                <a:highlight>
                  <a:srgbClr val="FFFFFF"/>
                </a:highlight>
                <a:latin typeface="Courier New"/>
                <a:ea typeface="Courier New"/>
                <a:cs typeface="Courier New"/>
                <a:sym typeface="Courier New"/>
              </a:rPr>
              <a:t>newimg</a:t>
            </a:r>
            <a:r>
              <a:rPr lang="en-US" sz="1100" dirty="0">
                <a:solidFill>
                  <a:srgbClr val="24292E"/>
                </a:solidFill>
                <a:highlight>
                  <a:srgbClr val="FFFFFF"/>
                </a:highlight>
                <a:latin typeface="Courier New"/>
                <a:ea typeface="Courier New"/>
                <a:cs typeface="Courier New"/>
                <a:sym typeface="Courier New"/>
              </a:rPr>
              <a:t>, data)</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new_img_name</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005CC5"/>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 </a:t>
            </a:r>
            <a:r>
              <a:rPr lang="en-US" sz="1100" dirty="0">
                <a:solidFill>
                  <a:srgbClr val="6F42C1"/>
                </a:solidFill>
                <a:highlight>
                  <a:srgbClr val="FFFFFF"/>
                </a:highlight>
                <a:latin typeface="Courier New"/>
                <a:ea typeface="Courier New"/>
                <a:cs typeface="Courier New"/>
                <a:sym typeface="Courier New"/>
              </a:rPr>
              <a:t>input</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032F62"/>
                </a:solidFill>
                <a:highlight>
                  <a:srgbClr val="FFFFFF"/>
                </a:highlight>
                <a:latin typeface="Courier New"/>
                <a:ea typeface="Courier New"/>
                <a:cs typeface="Courier New"/>
                <a:sym typeface="Courier New"/>
              </a:rPr>
              <a:t>"Enter the name of new image(with extension): "</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lnSpc>
                <a:spcPct val="166666"/>
              </a:lnSpc>
              <a:spcBef>
                <a:spcPts val="0"/>
              </a:spcBef>
              <a:spcAft>
                <a:spcPts val="0"/>
              </a:spcAft>
              <a:buClr>
                <a:schemeClr val="dk1"/>
              </a:buClr>
              <a:buSzPts val="1100"/>
              <a:buFont typeface="Arial"/>
              <a:buNone/>
            </a:pP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24292E"/>
                </a:solidFill>
                <a:highlight>
                  <a:srgbClr val="FFFFFF"/>
                </a:highlight>
                <a:latin typeface="Courier New"/>
                <a:ea typeface="Courier New"/>
                <a:cs typeface="Courier New"/>
                <a:sym typeface="Courier New"/>
              </a:rPr>
              <a:t>newimg.</a:t>
            </a:r>
            <a:r>
              <a:rPr lang="en-US" sz="1100" dirty="0" err="1">
                <a:solidFill>
                  <a:srgbClr val="6F42C1"/>
                </a:solidFill>
                <a:highlight>
                  <a:srgbClr val="FFFFFF"/>
                </a:highlight>
                <a:latin typeface="Courier New"/>
                <a:ea typeface="Courier New"/>
                <a:cs typeface="Courier New"/>
                <a:sym typeface="Courier New"/>
              </a:rPr>
              <a:t>save</a:t>
            </a:r>
            <a:r>
              <a:rPr lang="en-US" sz="1100" dirty="0">
                <a:solidFill>
                  <a:srgbClr val="24292E"/>
                </a:solidFill>
                <a:highlight>
                  <a:srgbClr val="FFFFFF"/>
                </a:highlight>
                <a:latin typeface="Courier New"/>
                <a:ea typeface="Courier New"/>
                <a:cs typeface="Courier New"/>
                <a:sym typeface="Courier New"/>
              </a:rPr>
              <a:t>(</a:t>
            </a:r>
            <a:r>
              <a:rPr lang="en-US" sz="1100" dirty="0" err="1">
                <a:solidFill>
                  <a:srgbClr val="24292E"/>
                </a:solidFill>
                <a:highlight>
                  <a:srgbClr val="FFFFFF"/>
                </a:highlight>
                <a:latin typeface="Courier New"/>
                <a:ea typeface="Courier New"/>
                <a:cs typeface="Courier New"/>
                <a:sym typeface="Courier New"/>
              </a:rPr>
              <a:t>new_img_name</a:t>
            </a:r>
            <a:r>
              <a:rPr lang="en-US" sz="1100" dirty="0">
                <a:solidFill>
                  <a:srgbClr val="24292E"/>
                </a:solidFill>
                <a:highlight>
                  <a:srgbClr val="FFFFFF"/>
                </a:highlight>
                <a:latin typeface="Courier New"/>
                <a:ea typeface="Courier New"/>
                <a:cs typeface="Courier New"/>
                <a:sym typeface="Courier New"/>
              </a:rPr>
              <a:t>, </a:t>
            </a:r>
            <a:r>
              <a:rPr lang="en-US" sz="1100" dirty="0" err="1">
                <a:solidFill>
                  <a:srgbClr val="6F42C1"/>
                </a:solidFill>
                <a:highlight>
                  <a:srgbClr val="FFFFFF"/>
                </a:highlight>
                <a:latin typeface="Courier New"/>
                <a:ea typeface="Courier New"/>
                <a:cs typeface="Courier New"/>
                <a:sym typeface="Courier New"/>
              </a:rPr>
              <a:t>str</a:t>
            </a:r>
            <a:r>
              <a:rPr lang="en-US" sz="1100" dirty="0">
                <a:solidFill>
                  <a:srgbClr val="24292E"/>
                </a:solidFill>
                <a:highlight>
                  <a:srgbClr val="FFFFFF"/>
                </a:highlight>
                <a:latin typeface="Courier New"/>
                <a:ea typeface="Courier New"/>
                <a:cs typeface="Courier New"/>
                <a:sym typeface="Courier New"/>
              </a:rPr>
              <a:t>(</a:t>
            </a:r>
            <a:r>
              <a:rPr lang="en-US" sz="1100" dirty="0" err="1">
                <a:solidFill>
                  <a:srgbClr val="24292E"/>
                </a:solidFill>
                <a:highlight>
                  <a:srgbClr val="FFFFFF"/>
                </a:highlight>
                <a:latin typeface="Courier New"/>
                <a:ea typeface="Courier New"/>
                <a:cs typeface="Courier New"/>
                <a:sym typeface="Courier New"/>
              </a:rPr>
              <a:t>new_img_name.</a:t>
            </a:r>
            <a:r>
              <a:rPr lang="en-US" sz="1100" dirty="0" err="1">
                <a:solidFill>
                  <a:srgbClr val="6F42C1"/>
                </a:solidFill>
                <a:highlight>
                  <a:srgbClr val="FFFFFF"/>
                </a:highlight>
                <a:latin typeface="Courier New"/>
                <a:ea typeface="Courier New"/>
                <a:cs typeface="Courier New"/>
                <a:sym typeface="Courier New"/>
              </a:rPr>
              <a:t>split</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032F62"/>
                </a:solidFill>
                <a:highlight>
                  <a:srgbClr val="FFFFFF"/>
                </a:highlight>
                <a:latin typeface="Courier New"/>
                <a:ea typeface="Courier New"/>
                <a:cs typeface="Courier New"/>
                <a:sym typeface="Courier New"/>
              </a:rPr>
              <a:t>"."</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005CC5"/>
                </a:solidFill>
                <a:highlight>
                  <a:srgbClr val="FFFFFF"/>
                </a:highlight>
                <a:latin typeface="Courier New"/>
                <a:ea typeface="Courier New"/>
                <a:cs typeface="Courier New"/>
                <a:sym typeface="Courier New"/>
              </a:rPr>
              <a:t>1</a:t>
            </a:r>
            <a:r>
              <a:rPr lang="en-US" sz="1100" dirty="0">
                <a:solidFill>
                  <a:srgbClr val="24292E"/>
                </a:solidFill>
                <a:highlight>
                  <a:srgbClr val="FFFFFF"/>
                </a:highlight>
                <a:latin typeface="Courier New"/>
                <a:ea typeface="Courier New"/>
                <a:cs typeface="Courier New"/>
                <a:sym typeface="Courier New"/>
              </a:rPr>
              <a:t>].</a:t>
            </a:r>
            <a:r>
              <a:rPr lang="en-US" sz="1100" dirty="0">
                <a:solidFill>
                  <a:srgbClr val="6F42C1"/>
                </a:solidFill>
                <a:highlight>
                  <a:srgbClr val="FFFFFF"/>
                </a:highlight>
                <a:latin typeface="Courier New"/>
                <a:ea typeface="Courier New"/>
                <a:cs typeface="Courier New"/>
                <a:sym typeface="Courier New"/>
              </a:rPr>
              <a:t>upper</a:t>
            </a:r>
            <a:r>
              <a:rPr lang="en-US" sz="1100" dirty="0">
                <a:solidFill>
                  <a:srgbClr val="24292E"/>
                </a:solidFill>
                <a:highlight>
                  <a:srgbClr val="FFFFFF"/>
                </a:highlight>
                <a:latin typeface="Courier New"/>
                <a:ea typeface="Courier New"/>
                <a:cs typeface="Courier New"/>
                <a:sym typeface="Courier New"/>
              </a:rPr>
              <a:t>()))</a:t>
            </a:r>
            <a:endParaRPr sz="1100" dirty="0">
              <a:solidFill>
                <a:srgbClr val="24292E"/>
              </a:solidFill>
              <a:highlight>
                <a:srgbClr val="FFFFFF"/>
              </a:highlight>
              <a:latin typeface="Courier New"/>
              <a:ea typeface="Courier New"/>
              <a:cs typeface="Courier New"/>
              <a:sym typeface="Courier New"/>
            </a:endParaRPr>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None/>
            </a:pPr>
            <a:endParaRPr dirty="0"/>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835</Words>
  <Application>Microsoft Office PowerPoint</Application>
  <PresentationFormat>Widescreen</PresentationFormat>
  <Paragraphs>104</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Noto Sans Symbols</vt:lpstr>
      <vt:lpstr>Arial</vt:lpstr>
      <vt:lpstr>Georgia</vt:lpstr>
      <vt:lpstr>Century Gothic</vt:lpstr>
      <vt:lpstr>Courier New</vt:lpstr>
      <vt:lpstr>Ion Boardroom</vt:lpstr>
      <vt:lpstr>Image Steganography</vt:lpstr>
      <vt:lpstr>Encryption</vt:lpstr>
      <vt:lpstr>why Encryption?</vt:lpstr>
      <vt:lpstr>Issues</vt:lpstr>
      <vt:lpstr>Steganography</vt:lpstr>
      <vt:lpstr>Why steganography?</vt:lpstr>
      <vt:lpstr>CONCEPT</vt:lpstr>
      <vt:lpstr>Encode Algorithm </vt:lpstr>
      <vt:lpstr>PowerPoint Presentation</vt:lpstr>
      <vt:lpstr>Decode Algorithm</vt:lpstr>
      <vt:lpstr>PowerPoint Presentation</vt:lpstr>
      <vt:lpstr>Steganography In Use</vt:lpstr>
      <vt:lpstr>MERITS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Steganography</dc:title>
  <dc:creator>placement</dc:creator>
  <cp:lastModifiedBy>Shanmuga Ganesh</cp:lastModifiedBy>
  <cp:revision>4</cp:revision>
  <dcterms:modified xsi:type="dcterms:W3CDTF">2020-10-31T05:38:37Z</dcterms:modified>
</cp:coreProperties>
</file>