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5402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20978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30595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314735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42080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560053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897263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431385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407865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5099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9434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8178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5793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17116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1843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2337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79298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974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28843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10236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6052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535670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1"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2314555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72219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2229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760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37311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60570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15985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48687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2808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35275823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image" Target="../media/5.jpeg"/><Relationship Id="rId5" Type="http://schemas.openxmlformats.org/officeDocument/2006/relationships/slideLayout" Target="../slideLayouts/slideLayout12.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image" Target="../media/7.jpeg"/><Relationship Id="rId3" Type="http://schemas.openxmlformats.org/officeDocument/2006/relationships/image" Target="../media/8.jpeg"/><Relationship Id="rId4" Type="http://schemas.openxmlformats.org/officeDocument/2006/relationships/image" Target="../media/9.jpeg"/><Relationship Id="rId5" Type="http://schemas.openxmlformats.org/officeDocument/2006/relationships/slideLayout" Target="../slideLayouts/slideLayout12.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slideLayout" Target="../slideLayouts/slideLayout12.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2.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solidFill>
                  <a:schemeClr val="accent1"/>
                </a:solidFill>
                <a:latin typeface="Times New Roman" pitchFamily="18" charset="0"/>
                <a:ea typeface="华文中宋" pitchFamily="0" charset="0"/>
                <a:cs typeface="Times New Roman" pitchFamily="18" charset="0"/>
              </a:rPr>
              <a:t>Iris dataset</a:t>
            </a:r>
            <a:endParaRPr lang="zh-CN" altLang="en-US" sz="6600" b="1" i="0" u="none" strike="noStrike" kern="1200" cap="all" spc="0" baseline="0">
              <a:solidFill>
                <a:schemeClr val="accent1"/>
              </a:solidFill>
              <a:latin typeface="Times New Roman" pitchFamily="18" charset="0"/>
              <a:ea typeface="华文中宋" pitchFamily="0" charset="0"/>
              <a:cs typeface="Times New Roman" pitchFamily="18"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CAPSTONE PROJECT</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1640363" y="3507539"/>
            <a:ext cx="8670973"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3600" b="1" i="0" u="none" strike="noStrike" kern="1200" cap="none" spc="0" baseline="0">
              <a:solidFill>
                <a:srgbClr val="1481AC"/>
              </a:solidFill>
              <a:latin typeface="Arial" pitchFamily="0" charset="0"/>
              <a:ea typeface="华文中宋" pitchFamily="0" charset="0"/>
              <a:cs typeface="Arial" pitchFamily="0" charset="0"/>
            </a:endParaRPr>
          </a:p>
          <a:p>
            <a:pPr marL="457200" indent="-457200" algn="l">
              <a:lnSpc>
                <a:spcPct val="100000"/>
              </a:lnSpc>
              <a:spcBef>
                <a:spcPts val="0"/>
              </a:spcBef>
              <a:spcAft>
                <a:spcPts val="0"/>
              </a:spcAft>
              <a:buClrTx/>
              <a:buAutoNum type="arabicPeriod"/>
            </a:pPr>
            <a:r>
              <a:rPr lang="en-US" altLang="zh-CN" sz="3600" b="1" i="0" u="none" strike="noStrike" kern="1200" cap="none" spc="0" baseline="0">
                <a:solidFill>
                  <a:srgbClr val="1481AC"/>
                </a:solidFill>
                <a:latin typeface="Arial" pitchFamily="0" charset="0"/>
                <a:ea typeface="华文中宋" pitchFamily="0" charset="0"/>
                <a:cs typeface="Arial" pitchFamily="0" charset="0"/>
              </a:rPr>
              <a:t>S.Y. SHANMUGA PRIYA (</a:t>
            </a:r>
            <a:r>
              <a:rPr lang="en-US" altLang="zh-CN" sz="3600" b="1" i="0" u="none" strike="noStrike" kern="1200" cap="none" spc="0" baseline="0">
                <a:solidFill>
                  <a:srgbClr val="1481AC"/>
                </a:solidFill>
                <a:latin typeface="Arial" pitchFamily="0" charset="0"/>
                <a:ea typeface="华文中宋" pitchFamily="0" charset="0"/>
                <a:cs typeface="Arial" pitchFamily="0" charset="0"/>
              </a:rPr>
              <a:t>2111212140</a:t>
            </a:r>
            <a:r>
              <a:rPr lang="en-US" altLang="zh-CN" sz="3600" b="1" i="0" u="none" strike="noStrike" kern="1200" cap="none" spc="0" baseline="0">
                <a:solidFill>
                  <a:srgbClr val="1481AC"/>
                </a:solidFill>
                <a:latin typeface="Arial" pitchFamily="0" charset="0"/>
                <a:ea typeface="华文中宋" pitchFamily="0" charset="0"/>
                <a:cs typeface="Arial" pitchFamily="0" charset="0"/>
              </a:rPr>
              <a:t>24</a:t>
            </a:r>
            <a:r>
              <a:rPr lang="en-US" altLang="zh-CN" sz="3600" b="1" i="0" u="none" strike="noStrike" kern="1200" cap="none" spc="0" baseline="0">
                <a:solidFill>
                  <a:srgbClr val="1481AC"/>
                </a:solidFill>
                <a:latin typeface="Arial" pitchFamily="0" charset="0"/>
                <a:ea typeface="华文中宋" pitchFamily="0" charset="0"/>
                <a:cs typeface="Arial" pitchFamily="0" charset="0"/>
              </a:rPr>
              <a:t>)</a:t>
            </a:r>
            <a:endParaRPr lang="en-US" altLang="zh-CN" sz="3600" b="1" i="0" u="none" strike="noStrike" kern="1200" cap="none" spc="0" baseline="0">
              <a:solidFill>
                <a:srgbClr val="1481AC"/>
              </a:solidFill>
              <a:latin typeface="Arial" pitchFamily="0" charset="0"/>
              <a:ea typeface="华文中宋" pitchFamily="0" charset="0"/>
              <a:cs typeface="Arial" pitchFamily="0" charset="0"/>
            </a:endParaRPr>
          </a:p>
          <a:p>
            <a:pPr marL="457200" indent="-457200" algn="l">
              <a:lnSpc>
                <a:spcPct val="100000"/>
              </a:lnSpc>
              <a:spcBef>
                <a:spcPts val="0"/>
              </a:spcBef>
              <a:spcAft>
                <a:spcPts val="0"/>
              </a:spcAft>
              <a:buNone/>
            </a:pPr>
            <a:r>
              <a:rPr lang="en-US" altLang="zh-CN" sz="3600" b="1" i="0" u="none" strike="noStrike" kern="1200" cap="none" spc="0" baseline="0">
                <a:solidFill>
                  <a:srgbClr val="1481AC"/>
                </a:solidFill>
                <a:latin typeface="Arial" pitchFamily="0" charset="0"/>
                <a:ea typeface="华文中宋" pitchFamily="0" charset="0"/>
                <a:cs typeface="Arial" pitchFamily="0" charset="0"/>
              </a:rPr>
              <a:t>2.    Madha Engineering </a:t>
            </a:r>
            <a:r>
              <a:rPr lang="en-US" altLang="zh-CN" sz="3600" b="1" i="0" u="none" strike="noStrike" kern="1200" cap="none" spc="0" baseline="0">
                <a:solidFill>
                  <a:srgbClr val="1481AC"/>
                </a:solidFill>
                <a:latin typeface="Arial" pitchFamily="0" charset="0"/>
                <a:ea typeface="华文中宋" pitchFamily="0" charset="0"/>
                <a:cs typeface="Arial" pitchFamily="0" charset="0"/>
              </a:rPr>
              <a:t>College,B.tech</a:t>
            </a:r>
            <a:r>
              <a:rPr lang="en-US" altLang="zh-CN" sz="3600" b="1" i="0" u="none" strike="noStrike" kern="1200" cap="none" spc="0" baseline="0">
                <a:solidFill>
                  <a:srgbClr val="1481AC"/>
                </a:solidFill>
                <a:latin typeface="Arial" pitchFamily="0" charset="0"/>
                <a:ea typeface="华文中宋" pitchFamily="0" charset="0"/>
                <a:cs typeface="Arial" pitchFamily="0" charset="0"/>
              </a:rPr>
              <a:t> Biotechnology</a:t>
            </a:r>
            <a:endParaRPr lang="zh-CN" altLang="en-US" sz="3600" b="1" i="0" u="none" strike="noStrike" kern="1200" cap="none" spc="0" baseline="0">
              <a:solidFill>
                <a:srgbClr val="1481AC"/>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9691630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4" name="文本框"/>
          <p:cNvSpPr>
            <a:spLocks noGrp="1"/>
          </p:cNvSpPr>
          <p:nvPr>
            <p:ph type="body" idx="1"/>
          </p:nvPr>
        </p:nvSpPr>
        <p:spPr>
          <a:xfrm rot="0">
            <a:off x="581192" y="1326089"/>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None/>
            </a:pPr>
            <a:r>
              <a:rPr lang="en-US" altLang="zh-CN" sz="4000" b="1" i="1" u="none" strike="noStrike" kern="1200" cap="none" spc="0" baseline="0">
                <a:solidFill>
                  <a:schemeClr val="tx1"/>
                </a:solidFill>
                <a:latin typeface="Franklin Gothic Book" pitchFamily="0" charset="0"/>
                <a:ea typeface="华文中宋" pitchFamily="0" charset="0"/>
                <a:cs typeface="Lucida Sans"/>
              </a:rPr>
              <a:t>                 Prediction Process</a:t>
            </a:r>
            <a:endParaRPr lang="en-US" altLang="zh-CN" sz="4000" b="1" i="1" u="none" strike="noStrike" kern="1200" cap="none" spc="0" baseline="0">
              <a:solidFill>
                <a:schemeClr val="tx1"/>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a:rPr>
              <a:t>:1. Input new iris samples' features (sepal length, sepal width, petal length, petal width) into the trained models </a:t>
            </a:r>
            <a:endParaRPr lang="en-US" altLang="zh-CN" sz="2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a:rPr>
              <a:t>.2. Utilize the predict() function to obtain predicted species labels for the input samples from each trained model.</a:t>
            </a:r>
            <a:endParaRPr lang="en-US" altLang="zh-CN" sz="2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a:rPr>
              <a:t>3. Optionally, calculate class probabilities using the </a:t>
            </a:r>
            <a:r>
              <a:rPr lang="en-US" altLang="zh-CN" sz="2200" b="0" i="0" u="none" strike="noStrike" kern="1200" cap="none" spc="0" baseline="0">
                <a:solidFill>
                  <a:srgbClr val="404040"/>
                </a:solidFill>
                <a:latin typeface="Franklin Gothic Book" pitchFamily="0" charset="0"/>
                <a:ea typeface="华文中宋" pitchFamily="0" charset="0"/>
                <a:cs typeface="Lucida Sans"/>
              </a:rPr>
              <a:t>predict_proba</a:t>
            </a:r>
            <a:r>
              <a:rPr lang="en-US" altLang="zh-CN" sz="2200" b="0" i="0" u="none" strike="noStrike" kern="1200" cap="none" spc="0" baseline="0">
                <a:solidFill>
                  <a:srgbClr val="404040"/>
                </a:solidFill>
                <a:latin typeface="Franklin Gothic Book" pitchFamily="0" charset="0"/>
                <a:ea typeface="华文中宋" pitchFamily="0" charset="0"/>
                <a:cs typeface="Lucida Sans"/>
              </a:rPr>
              <a:t>() function for models supporting probability estimates (e.g., Logistic Regression, Random Forests)</a:t>
            </a:r>
            <a:endParaRPr lang="en-US" altLang="zh-CN" sz="2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a:rPr>
              <a:t>.4. Compare the predictions from different models and select the most confident prediction or aggregate predictions for improved accuracy, depending on the specific application requirements.</a:t>
            </a:r>
            <a:endParaRPr lang="zh-CN" altLang="en-US" sz="2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3158193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26220"/>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7" name="图片" descr="WhatsApp Image 2024-04-04 at 7.57.45 PM.jpeg"/>
          <p:cNvPicPr>
            <a:picLocks noChangeAspect="1"/>
          </p:cNvPicPr>
          <p:nvPr/>
        </p:nvPicPr>
        <p:blipFill>
          <a:blip r:embed="rId1" cstate="print"/>
          <a:stretch>
            <a:fillRect/>
          </a:stretch>
        </p:blipFill>
        <p:spPr>
          <a:xfrm rot="0">
            <a:off x="673768" y="1152427"/>
            <a:ext cx="5149449" cy="2532887"/>
          </a:xfrm>
          <a:prstGeom prst="rect"/>
          <a:noFill/>
          <a:ln w="12700" cmpd="sng" cap="flat">
            <a:noFill/>
            <a:prstDash val="solid"/>
            <a:miter/>
          </a:ln>
        </p:spPr>
      </p:pic>
      <p:pic>
        <p:nvPicPr>
          <p:cNvPr id="58" name="图片" descr="WhatsApp Image 2024-04-04 at 8.02.24 PM.jpeg"/>
          <p:cNvPicPr>
            <a:picLocks noChangeAspect="1"/>
          </p:cNvPicPr>
          <p:nvPr/>
        </p:nvPicPr>
        <p:blipFill>
          <a:blip r:embed="rId2" cstate="print"/>
          <a:stretch>
            <a:fillRect/>
          </a:stretch>
        </p:blipFill>
        <p:spPr>
          <a:xfrm rot="0">
            <a:off x="5823306" y="1272739"/>
            <a:ext cx="5047360" cy="2529239"/>
          </a:xfrm>
          <a:prstGeom prst="rect"/>
          <a:noFill/>
          <a:ln w="12700" cmpd="sng" cap="flat">
            <a:noFill/>
            <a:prstDash val="solid"/>
            <a:miter/>
          </a:ln>
        </p:spPr>
      </p:pic>
      <p:pic>
        <p:nvPicPr>
          <p:cNvPr id="59" name="图片" descr="WhatsApp Image 2024-04-04 at 8.05.57 PM.jpeg"/>
          <p:cNvPicPr>
            <a:picLocks noChangeAspect="1"/>
          </p:cNvPicPr>
          <p:nvPr/>
        </p:nvPicPr>
        <p:blipFill>
          <a:blip r:embed="rId3" cstate="print"/>
          <a:stretch>
            <a:fillRect/>
          </a:stretch>
        </p:blipFill>
        <p:spPr>
          <a:xfrm rot="0">
            <a:off x="986590" y="3895624"/>
            <a:ext cx="5149454" cy="2532887"/>
          </a:xfrm>
          <a:prstGeom prst="rect"/>
          <a:noFill/>
          <a:ln w="12700" cmpd="sng" cap="flat">
            <a:noFill/>
            <a:prstDash val="solid"/>
            <a:miter/>
          </a:ln>
        </p:spPr>
      </p:pic>
      <p:pic>
        <p:nvPicPr>
          <p:cNvPr id="60" name="图片" descr="WhatsApp Image 2024-04-04 at 8.06.06 PM.jpeg"/>
          <p:cNvPicPr>
            <a:picLocks noChangeAspect="1"/>
          </p:cNvPicPr>
          <p:nvPr/>
        </p:nvPicPr>
        <p:blipFill>
          <a:blip r:embed="rId4" cstate="print"/>
          <a:stretch>
            <a:fillRect/>
          </a:stretch>
        </p:blipFill>
        <p:spPr>
          <a:xfrm rot="0">
            <a:off x="6448925" y="3871562"/>
            <a:ext cx="5149455" cy="2532887"/>
          </a:xfrm>
          <a:prstGeom prst="rect"/>
          <a:noFill/>
          <a:ln w="12700" cmpd="sng" cap="flat">
            <a:noFill/>
            <a:prstDash val="solid"/>
            <a:miter/>
          </a:ln>
        </p:spPr>
      </p:pic>
    </p:spTree>
    <p:extLst>
      <p:ext uri="{BB962C8B-B14F-4D97-AF65-F5344CB8AC3E}">
        <p14:creationId xmlns:p14="http://schemas.microsoft.com/office/powerpoint/2010/main" val="14680696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529389" y="697831"/>
            <a:ext cx="11081419" cy="53462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all" spc="0" baseline="0">
                <a:solidFill>
                  <a:schemeClr val="accent1"/>
                </a:solidFill>
                <a:latin typeface="Times New Roman" pitchFamily="18" charset="0"/>
                <a:ea typeface="Franklin Gothic Demi" pitchFamily="0" charset="0"/>
                <a:cs typeface="Times New Roman" pitchFamily="18" charset="0"/>
              </a:rPr>
              <a:t>Result</a:t>
            </a:r>
            <a:endParaRPr lang="zh-CN" altLang="en-US" sz="3600" b="0" i="0" u="none" strike="noStrike" kern="1200" cap="all" spc="0" baseline="0">
              <a:solidFill>
                <a:srgbClr val="404040"/>
              </a:solidFill>
              <a:latin typeface="Times New Roman" pitchFamily="18" charset="0"/>
              <a:ea typeface="华文中宋" pitchFamily="0" charset="0"/>
              <a:cs typeface="Times New Roman" pitchFamily="18" charset="0"/>
            </a:endParaRPr>
          </a:p>
        </p:txBody>
      </p:sp>
      <p:pic>
        <p:nvPicPr>
          <p:cNvPr id="62" name="图片" descr="WhatsApp Image 2024-04-04 at 8.06.06 PM (1).jpeg"/>
          <p:cNvPicPr>
            <a:picLocks noChangeAspect="1"/>
          </p:cNvPicPr>
          <p:nvPr/>
        </p:nvPicPr>
        <p:blipFill>
          <a:blip r:embed="rId1" cstate="print"/>
          <a:stretch>
            <a:fillRect/>
          </a:stretch>
        </p:blipFill>
        <p:spPr>
          <a:xfrm rot="0">
            <a:off x="0" y="1253623"/>
            <a:ext cx="5149455" cy="2532887"/>
          </a:xfrm>
          <a:prstGeom prst="rect"/>
          <a:noFill/>
          <a:ln w="12700" cmpd="sng" cap="flat">
            <a:noFill/>
            <a:prstDash val="solid"/>
            <a:miter/>
          </a:ln>
        </p:spPr>
      </p:pic>
      <p:pic>
        <p:nvPicPr>
          <p:cNvPr id="63" name="图片" descr="WhatsApp Image 2024-04-04 at 8.06.06 PM (2).jpeg"/>
          <p:cNvPicPr>
            <a:picLocks noChangeAspect="1"/>
          </p:cNvPicPr>
          <p:nvPr/>
        </p:nvPicPr>
        <p:blipFill>
          <a:blip r:embed="rId2" cstate="print"/>
          <a:stretch>
            <a:fillRect/>
          </a:stretch>
        </p:blipFill>
        <p:spPr>
          <a:xfrm rot="0">
            <a:off x="5799223" y="1176488"/>
            <a:ext cx="5149455" cy="2532887"/>
          </a:xfrm>
          <a:prstGeom prst="rect"/>
          <a:noFill/>
          <a:ln w="12700" cmpd="sng" cap="flat">
            <a:noFill/>
            <a:prstDash val="solid"/>
            <a:miter/>
          </a:ln>
        </p:spPr>
      </p:pic>
      <p:pic>
        <p:nvPicPr>
          <p:cNvPr id="64" name="图片" descr="WhatsApp Image 2024-04-04 at 8.06.07 PM.jpeg"/>
          <p:cNvPicPr>
            <a:picLocks noChangeAspect="1"/>
          </p:cNvPicPr>
          <p:nvPr/>
        </p:nvPicPr>
        <p:blipFill>
          <a:blip r:embed="rId3" cstate="print"/>
          <a:stretch>
            <a:fillRect/>
          </a:stretch>
        </p:blipFill>
        <p:spPr>
          <a:xfrm rot="0">
            <a:off x="0" y="3654992"/>
            <a:ext cx="5149455" cy="2532887"/>
          </a:xfrm>
          <a:prstGeom prst="rect"/>
          <a:noFill/>
          <a:ln w="12700" cmpd="sng" cap="flat">
            <a:noFill/>
            <a:prstDash val="solid"/>
            <a:miter/>
          </a:ln>
        </p:spPr>
      </p:pic>
      <p:pic>
        <p:nvPicPr>
          <p:cNvPr id="65" name="图片" descr="WhatsApp Image 2024-04-04 at 8.06.07 PM (1).jpeg"/>
          <p:cNvPicPr>
            <a:picLocks noChangeAspect="1"/>
          </p:cNvPicPr>
          <p:nvPr/>
        </p:nvPicPr>
        <p:blipFill>
          <a:blip r:embed="rId4" cstate="print"/>
          <a:stretch>
            <a:fillRect/>
          </a:stretch>
        </p:blipFill>
        <p:spPr>
          <a:xfrm rot="0">
            <a:off x="6184233" y="3775309"/>
            <a:ext cx="5149455" cy="2532887"/>
          </a:xfrm>
          <a:prstGeom prst="rect"/>
          <a:noFill/>
          <a:ln w="12700" cmpd="sng" cap="flat">
            <a:noFill/>
            <a:prstDash val="solid"/>
            <a:miter/>
          </a:ln>
        </p:spPr>
      </p:pic>
    </p:spTree>
    <p:extLst>
      <p:ext uri="{BB962C8B-B14F-4D97-AF65-F5344CB8AC3E}">
        <p14:creationId xmlns:p14="http://schemas.microsoft.com/office/powerpoint/2010/main" val="158923144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Times New Roman" pitchFamily="18" charset="0"/>
                <a:ea typeface="Franklin Gothic Demi" pitchFamily="0" charset="0"/>
                <a:cs typeface="Times New Roman" pitchFamily="18"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7" name="图片" descr="WhatsApp Image 2024-04-04 at 8.06.07 PM (2).jpeg"/>
          <p:cNvPicPr>
            <a:picLocks noChangeAspect="1"/>
          </p:cNvPicPr>
          <p:nvPr/>
        </p:nvPicPr>
        <p:blipFill>
          <a:blip r:embed="rId1" cstate="print"/>
          <a:stretch>
            <a:fillRect/>
          </a:stretch>
        </p:blipFill>
        <p:spPr>
          <a:xfrm rot="0">
            <a:off x="0" y="1780671"/>
            <a:ext cx="7132320" cy="3382304"/>
          </a:xfrm>
          <a:prstGeom prst="rect"/>
          <a:noFill/>
          <a:ln w="12700" cmpd="sng" cap="flat">
            <a:noFill/>
            <a:prstDash val="solid"/>
            <a:miter/>
          </a:ln>
        </p:spPr>
      </p:pic>
      <p:pic>
        <p:nvPicPr>
          <p:cNvPr id="68" name="图片" descr="WhatsApp Image 2024-04-04 at 8.06.08 PM (1).jpeg"/>
          <p:cNvPicPr>
            <a:picLocks noChangeAspect="1"/>
          </p:cNvPicPr>
          <p:nvPr/>
        </p:nvPicPr>
        <p:blipFill>
          <a:blip r:embed="rId2" cstate="print"/>
          <a:stretch>
            <a:fillRect/>
          </a:stretch>
        </p:blipFill>
        <p:spPr>
          <a:xfrm rot="0">
            <a:off x="6665495" y="3506965"/>
            <a:ext cx="5149455" cy="2532888"/>
          </a:xfrm>
          <a:prstGeom prst="rect"/>
          <a:noFill/>
          <a:ln w="12700" cmpd="sng" cap="flat">
            <a:noFill/>
            <a:prstDash val="solid"/>
            <a:miter/>
          </a:ln>
        </p:spPr>
      </p:pic>
      <p:pic>
        <p:nvPicPr>
          <p:cNvPr id="69" name="图片" descr="WhatsApp Image 2024-04-04 at 8.06.08 PM.jpeg"/>
          <p:cNvPicPr>
            <a:picLocks noChangeAspect="1"/>
          </p:cNvPicPr>
          <p:nvPr/>
        </p:nvPicPr>
        <p:blipFill>
          <a:blip r:embed="rId3" cstate="print"/>
          <a:stretch>
            <a:fillRect/>
          </a:stretch>
        </p:blipFill>
        <p:spPr>
          <a:xfrm rot="0">
            <a:off x="6689559" y="671162"/>
            <a:ext cx="5149454" cy="2532887"/>
          </a:xfrm>
          <a:prstGeom prst="rect"/>
          <a:noFill/>
          <a:ln w="12700" cmpd="sng" cap="flat">
            <a:noFill/>
            <a:prstDash val="solid"/>
            <a:miter/>
          </a:ln>
        </p:spPr>
      </p:pic>
    </p:spTree>
    <p:extLst>
      <p:ext uri="{BB962C8B-B14F-4D97-AF65-F5344CB8AC3E}">
        <p14:creationId xmlns:p14="http://schemas.microsoft.com/office/powerpoint/2010/main" val="97621761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0" i="0" u="none" strike="noStrike" kern="1200" cap="none" spc="0" baseline="0">
                <a:solidFill>
                  <a:srgbClr val="404040"/>
                </a:solidFill>
                <a:latin typeface="Times New Roman" pitchFamily="18" charset="0"/>
                <a:ea typeface="华文中宋" pitchFamily="0" charset="0"/>
                <a:cs typeface="Times New Roman" pitchFamily="18" charset="0"/>
              </a:rPr>
              <a:t>In conclusion, our approach leverages sophisticated machine learning techniques to revolutionize the understanding and classification of iris species. Through comprehensive analysis of the Iris dataset, we uncover subtle patterns and correlations within the floral features, enabling precise species differentiation. By employing advanced algorithms such as logistic regression, decision trees, K-nearest neighbors, and random forests, we achieve accurate classification outcomes. This transformation not only enhances botanical taxonomy research but also holds promise for applications in ecological studies and horticultural practices."</a:t>
            </a:r>
            <a:endParaRPr lang="zh-CN" altLang="en-US" sz="28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8682848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73"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
        <p:nvSpPr>
          <p:cNvPr id="74" name="矩形"/>
          <p:cNvSpPr>
            <a:spLocks/>
          </p:cNvSpPr>
          <p:nvPr/>
        </p:nvSpPr>
        <p:spPr>
          <a:xfrm rot="0">
            <a:off x="914398" y="1467853"/>
            <a:ext cx="10395285"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The proposed solution lays the foundation for ongoing  advancements</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Franklin Gothic Book" pitchFamily="0" charset="0"/>
                <a:ea typeface="华文中宋" pitchFamily="0" charset="0"/>
                <a:cs typeface="Franklin Gothic Book" pitchFamily="0" charset="0"/>
              </a:rPr>
              <a:t>Advanced Feature Engineering</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Exploring more nuanced features within the Iris dataset to improve classification accuracy and uncover hidden patterns.</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Franklin Gothic Book" pitchFamily="0" charset="0"/>
                <a:ea typeface="华文中宋" pitchFamily="0" charset="0"/>
                <a:cs typeface="Franklin Gothic Book" pitchFamily="0" charset="0"/>
              </a:rPr>
              <a:t>Interactive Visualization Tools:</a:t>
            </a:r>
            <a:endParaRPr lang="en-US" altLang="zh-CN" sz="24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Developing intuitive interfaces to allow dynamic exploration of the dataset, facilitating deeper insights into iris species characteristics.</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Franklin Gothic Book" pitchFamily="0" charset="0"/>
                <a:ea typeface="华文中宋" pitchFamily="0" charset="0"/>
                <a:cs typeface="Franklin Gothic Book" pitchFamily="0" charset="0"/>
              </a:rPr>
              <a:t>Integration with Domain Knowledge</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Incorporating insights from botany and plant taxonomy to provide context for EDA findings and enhance understanding of underlying biological mechanisms.</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Franklin Gothic Book" pitchFamily="0" charset="0"/>
                <a:ea typeface="华文中宋" pitchFamily="0" charset="0"/>
                <a:cs typeface="Franklin Gothic Book" pitchFamily="0" charset="0"/>
              </a:rPr>
              <a:t>Automated Insights Generation</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Implementing algorithms capable of autonomously deriving insights from the dataset to expedite decision-making and hypothesis generation.</a:t>
            </a:r>
            <a:endParaRPr lang="zh-CN" altLang="en-US"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8720725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https://www.kaggle.com/datasets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2"/>
              </a:rPr>
              <a:t>https://pandas.pydata.org/pandas-docs/stable/userguide/index.html</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3"/>
              </a:rPr>
              <a:t>https://seaborn.pydata.org/</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4"/>
              </a:rPr>
              <a:t>https://matplotlib.org/stable/contents.html</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1365464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4996508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 </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7534755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360947" y="1251284"/>
            <a:ext cx="11831053" cy="2887578"/>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a:lnSpc>
                <a:spcPct val="110000"/>
              </a:lnSpc>
              <a:spcBef>
                <a:spcPct val="20000"/>
              </a:spcBef>
              <a:spcAft>
                <a:spcPts val="600"/>
              </a:spcAft>
              <a:buNone/>
            </a:pPr>
            <a:r>
              <a:rPr lang="en-US" altLang="zh-CN" sz="3600" b="0" i="0" u="none" strike="noStrike" kern="1200" cap="none" spc="0" baseline="0">
                <a:solidFill>
                  <a:srgbClr val="00B0F0"/>
                </a:solidFill>
                <a:latin typeface="Franklin Gothic Book" pitchFamily="0" charset="0"/>
                <a:ea typeface="华文中宋" pitchFamily="0" charset="0"/>
                <a:cs typeface="Lucida Sans"/>
              </a:rPr>
              <a:t>  </a:t>
            </a:r>
            <a:r>
              <a:rPr lang="en-US" altLang="zh-CN" sz="3600" b="0" i="0" u="none" strike="noStrike" kern="1200" cap="none" spc="0" baseline="0">
                <a:solidFill>
                  <a:srgbClr val="808080"/>
                </a:solidFill>
                <a:latin typeface="Franklin Gothic Book" pitchFamily="0" charset="0"/>
                <a:ea typeface="华文中宋" pitchFamily="0" charset="0"/>
                <a:cs typeface="Lucida Sans"/>
              </a:rPr>
              <a:t>Exploring the Iris dataset through comprehensive analysis to understand the distinct characteristics of different iris species and to develop predictive models for accurate classification based on their features</a:t>
            </a:r>
            <a:r>
              <a:rPr lang="en-US" altLang="zh-CN" sz="3600" b="0" i="0" u="none" strike="noStrike" kern="1200" cap="none" spc="0" baseline="0">
                <a:solidFill>
                  <a:srgbClr val="00B0F0"/>
                </a:solidFill>
                <a:latin typeface="Franklin Gothic Book" pitchFamily="0" charset="0"/>
                <a:ea typeface="华文中宋" pitchFamily="0" charset="0"/>
                <a:cs typeface="Lucida Sans"/>
              </a:rPr>
              <a:t>.</a:t>
            </a:r>
            <a:endParaRPr lang="zh-CN" altLang="en-US" sz="3600" b="0" i="0" u="none" strike="noStrike" kern="1200" cap="none" spc="0" baseline="0">
              <a:solidFill>
                <a:srgbClr val="00B0F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248962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0" y="1058779"/>
            <a:ext cx="11610807" cy="4916571"/>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42" name="矩形"/>
          <p:cNvSpPr>
            <a:spLocks/>
          </p:cNvSpPr>
          <p:nvPr/>
        </p:nvSpPr>
        <p:spPr>
          <a:xfrm rot="0">
            <a:off x="0" y="1371601"/>
            <a:ext cx="12192000"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"Utilizing advanced machine learning algorithms, our solution will analyze the renowned Iris dataset to uncover intricate patterns and correlations among iris flower species. </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285750" indent="-285750" algn="l">
              <a:lnSpc>
                <a:spcPct val="100000"/>
              </a:lnSpc>
              <a:spcBef>
                <a:spcPts val="0"/>
              </a:spcBef>
              <a:spcAft>
                <a:spcPts val="0"/>
              </a:spcAft>
              <a:buFont typeface="Arial" pitchFamily="0" charset="0"/>
              <a:buChar char="•"/>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For optimal classification accuracy, a predictive model will consider factors such as petal length, petal width, sepal length, and sepal width, providing users with insights into distinguishing between Iris-</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setosa</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 Iris-</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versicolor</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 and Iris-</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virginica</a:t>
            </a: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 species.</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285750" indent="-285750" algn="l">
              <a:lnSpc>
                <a:spcPct val="100000"/>
              </a:lnSpc>
              <a:spcBef>
                <a:spcPts val="0"/>
              </a:spcBef>
              <a:spcAft>
                <a:spcPts val="0"/>
              </a:spcAft>
              <a:buFont typeface="Arial" pitchFamily="0" charset="0"/>
              <a:buChar char="•"/>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The ideal classification thresholds will be determined through data-driven analysis, considering variables like feature importance and decision boundaries.</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285750" indent="-285750" algn="l">
              <a:lnSpc>
                <a:spcPct val="100000"/>
              </a:lnSpc>
              <a:spcBef>
                <a:spcPts val="0"/>
              </a:spcBef>
              <a:spcAft>
                <a:spcPts val="0"/>
              </a:spcAft>
              <a:buFont typeface="Arial" pitchFamily="0" charset="0"/>
              <a:buChar char="•"/>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Additionally, a specialized model will predict the likelihood of misclassification errors by examining feature distributions and model performance metrics, enabling proactive refinement strategies for enhanced accuracy.</a:t>
            </a:r>
            <a:endPar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285750" indent="-285750" algn="l">
              <a:lnSpc>
                <a:spcPct val="100000"/>
              </a:lnSpc>
              <a:spcBef>
                <a:spcPts val="0"/>
              </a:spcBef>
              <a:spcAft>
                <a:spcPts val="0"/>
              </a:spcAft>
              <a:buFont typeface="Arial" pitchFamily="0" charset="0"/>
              <a:buChar char="•"/>
            </a:pPr>
            <a:r>
              <a:rPr lang="en-US" altLang="zh-CN" sz="2400" b="0" i="0" u="none" strike="noStrike" kern="1200" cap="none" spc="0" baseline="0">
                <a:solidFill>
                  <a:schemeClr val="tx1"/>
                </a:solidFill>
                <a:latin typeface="Franklin Gothic Book" pitchFamily="0" charset="0"/>
                <a:ea typeface="华文中宋" pitchFamily="0" charset="0"/>
                <a:cs typeface="Franklin Gothic Book" pitchFamily="0" charset="0"/>
              </a:rPr>
              <a:t>This comprehensive approach aims to empower researchers and botanists alike with actionable intelligence for precise species identification in the field of botany."</a:t>
            </a:r>
            <a:endParaRPr lang="zh-CN" altLang="en-US" sz="2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448059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4" name="文本框"/>
          <p:cNvSpPr>
            <a:spLocks noGrp="1"/>
          </p:cNvSpPr>
          <p:nvPr>
            <p:ph type="body" idx="1"/>
          </p:nvPr>
        </p:nvSpPr>
        <p:spPr>
          <a:xfrm rot="0">
            <a:off x="557129" y="1229837"/>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r>
              <a:rPr lang="en-US" altLang="zh-CN" sz="2200" b="0" i="0" u="none" strike="noStrike" kern="1200" cap="none" spc="0" baseline="0">
                <a:solidFill>
                  <a:srgbClr val="0F0F0F"/>
                </a:solidFill>
                <a:latin typeface="Franklin Gothic Book" pitchFamily="0" charset="0"/>
                <a:ea typeface="华文中宋" pitchFamily="0" charset="0"/>
                <a:cs typeface="Lucida Sans"/>
              </a:rPr>
              <a:t>Building the proposed solution for the Iris dataset would involve a combination of data processing, feature engineering, and machine learning. Here are the key system and library requirements: </a:t>
            </a:r>
            <a:endParaRPr lang="en-US" altLang="zh-CN" sz="22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2200" b="1" i="1" u="none" strike="noStrike" kern="1200" cap="none" spc="0" baseline="0">
                <a:solidFill>
                  <a:srgbClr val="595959"/>
                </a:solidFill>
                <a:latin typeface="Franklin Gothic Book" pitchFamily="0" charset="0"/>
                <a:ea typeface="华文中宋" pitchFamily="0" charset="0"/>
                <a:cs typeface="Lucida Sans"/>
              </a:rPr>
              <a:t>System Requirements</a:t>
            </a:r>
            <a:endParaRPr lang="en-US" altLang="zh-CN" sz="2200" b="1" i="1" u="none" strike="noStrike" kern="1200" cap="none" spc="0" baseline="0">
              <a:solidFill>
                <a:srgbClr val="595959"/>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2200" b="1" i="0" u="none" strike="noStrike" kern="1200" cap="none" spc="0" baseline="0">
                <a:solidFill>
                  <a:srgbClr val="808080"/>
                </a:solidFill>
                <a:latin typeface="Franklin Gothic Book" pitchFamily="0" charset="0"/>
                <a:ea typeface="华文中宋" pitchFamily="0" charset="0"/>
                <a:cs typeface="Lucida Sans"/>
              </a:rPr>
              <a:t>:</a:t>
            </a:r>
            <a:r>
              <a:rPr lang="en-US" altLang="zh-CN" sz="2800" b="1" i="0" u="none" strike="noStrike" kern="1200" cap="none" spc="0" baseline="0">
                <a:solidFill>
                  <a:srgbClr val="808080"/>
                </a:solidFill>
                <a:latin typeface="Franklin Gothic Book" pitchFamily="0" charset="0"/>
                <a:ea typeface="华文中宋" pitchFamily="0" charset="0"/>
                <a:cs typeface="Lucida Sans"/>
              </a:rPr>
              <a:t>1. Hardware</a:t>
            </a:r>
            <a:r>
              <a:rPr lang="en-US" altLang="zh-CN" sz="2200" b="1" i="0" u="none" strike="noStrike" kern="1200" cap="none" spc="0" baseline="0">
                <a:solidFill>
                  <a:srgbClr val="808080"/>
                </a:solidFill>
                <a:latin typeface="Franklin Gothic Book" pitchFamily="0" charset="0"/>
                <a:ea typeface="华文中宋" pitchFamily="0" charset="0"/>
                <a:cs typeface="Lucida Sans"/>
              </a:rPr>
              <a:t>:-</a:t>
            </a:r>
            <a:endParaRPr lang="en-US" altLang="zh-CN" sz="2200" b="1" i="0" u="none" strike="noStrike" kern="1200" cap="none" spc="0" baseline="0">
              <a:solidFill>
                <a:srgbClr val="80808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2200" b="0" i="0" u="none" strike="noStrike" kern="1200" cap="none" spc="0" baseline="0">
                <a:solidFill>
                  <a:srgbClr val="0F0F0F"/>
                </a:solidFill>
                <a:latin typeface="Franklin Gothic Book" pitchFamily="0" charset="0"/>
                <a:ea typeface="华文中宋" pitchFamily="0" charset="0"/>
                <a:cs typeface="Lucida Sans"/>
              </a:rPr>
              <a:t> A computer with sufficient processing power, preferably with multiple cores or a GPU for faster training of machine learning models.- Adequate RAM to handle the size of the dataset and computational requirements</a:t>
            </a:r>
            <a:endParaRPr lang="en-US" altLang="zh-CN" sz="22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2200" b="0" i="0" u="none" strike="noStrike" kern="1200" cap="none" spc="0" baseline="0">
                <a:solidFill>
                  <a:srgbClr val="0F0F0F"/>
                </a:solidFill>
                <a:latin typeface="Franklin Gothic Book" pitchFamily="0" charset="0"/>
                <a:ea typeface="华文中宋" pitchFamily="0" charset="0"/>
                <a:cs typeface="Lucida Sans"/>
              </a:rPr>
              <a:t>.</a:t>
            </a:r>
            <a:r>
              <a:rPr lang="en-US" altLang="zh-CN" sz="2800" b="1" i="0" u="none" strike="noStrike" kern="1200" cap="none" spc="0" baseline="0">
                <a:solidFill>
                  <a:srgbClr val="808080"/>
                </a:solidFill>
                <a:latin typeface="Franklin Gothic Book" pitchFamily="0" charset="0"/>
                <a:ea typeface="华文中宋" pitchFamily="0" charset="0"/>
                <a:cs typeface="Lucida Sans"/>
              </a:rPr>
              <a:t>2. Software</a:t>
            </a:r>
            <a:r>
              <a:rPr lang="en-US" altLang="zh-CN" sz="2800" b="0" i="0" u="none" strike="noStrike" kern="1200" cap="none" spc="0" baseline="0">
                <a:solidFill>
                  <a:srgbClr val="0F0F0F"/>
                </a:solidFill>
                <a:latin typeface="Franklin Gothic Book" pitchFamily="0" charset="0"/>
                <a:ea typeface="华文中宋" pitchFamily="0" charset="0"/>
                <a:cs typeface="Lucida Sans"/>
              </a:rPr>
              <a:t>:</a:t>
            </a:r>
            <a:endParaRPr lang="en-US" altLang="zh-CN" sz="28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2200" b="0" i="0" u="none" strike="noStrike" kern="1200" cap="none" spc="0" baseline="0">
                <a:solidFill>
                  <a:srgbClr val="0F0F0F"/>
                </a:solidFill>
                <a:latin typeface="Franklin Gothic Book" pitchFamily="0" charset="0"/>
                <a:ea typeface="华文中宋" pitchFamily="0" charset="0"/>
                <a:cs typeface="Lucida Sans"/>
              </a:rPr>
              <a:t>- An operating system compatible with the required machine learning libraries (e.g., Windows, Linux, macOS).</a:t>
            </a:r>
            <a:endParaRPr lang="zh-CN" altLang="en-US" sz="2200" b="0"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575514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 – cont.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460876" y="1350153"/>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00000"/>
              </a:lnSpc>
              <a:spcBef>
                <a:spcPct val="20000"/>
              </a:spcBef>
              <a:spcAft>
                <a:spcPts val="600"/>
              </a:spcAft>
              <a:buNone/>
            </a:pPr>
            <a:r>
              <a:rPr lang="en-US" altLang="zh-CN" sz="3200" b="1" i="0" u="none" strike="noStrike" kern="1200" cap="none" spc="0" baseline="0">
                <a:solidFill>
                  <a:srgbClr val="404040"/>
                </a:solidFill>
                <a:latin typeface="Franklin Gothic Book" pitchFamily="0" charset="0"/>
                <a:ea typeface="华文中宋" pitchFamily="0" charset="0"/>
                <a:cs typeface="Lucida Sans"/>
              </a:rPr>
              <a:t>Library Requirements: </a:t>
            </a:r>
            <a:endParaRPr lang="en-US" altLang="zh-CN" sz="3200" b="1"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1700" b="1" i="0" u="none" strike="noStrike" kern="1200" cap="none" spc="0" baseline="0">
                <a:solidFill>
                  <a:srgbClr val="404040"/>
                </a:solidFill>
                <a:latin typeface="Franklin Gothic Book" pitchFamily="0" charset="0"/>
                <a:ea typeface="华文中宋" pitchFamily="0" charset="0"/>
                <a:cs typeface="Lucida Sans"/>
              </a:rPr>
              <a:t>.</a:t>
            </a:r>
            <a:r>
              <a:rPr lang="en-US" altLang="zh-CN" sz="2400" b="1" i="0" u="none" strike="noStrike" kern="1200" cap="none" spc="0" baseline="0">
                <a:solidFill>
                  <a:srgbClr val="404040"/>
                </a:solidFill>
                <a:latin typeface="Franklin Gothic Book" pitchFamily="0" charset="0"/>
                <a:ea typeface="华文中宋" pitchFamily="0" charset="0"/>
                <a:cs typeface="Lucida Sans"/>
              </a:rPr>
              <a:t>1. Data Processing and Analysis:-</a:t>
            </a:r>
            <a:endParaRPr lang="en-US" altLang="zh-CN" sz="2400" b="1"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         Pandas: For data manipulation and analysis.- </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NumPy</a:t>
            </a:r>
            <a:r>
              <a:rPr lang="en-US" altLang="zh-CN" sz="2400" b="0" i="0" u="none" strike="noStrike" kern="1200" cap="none" spc="0" baseline="0">
                <a:solidFill>
                  <a:srgbClr val="404040"/>
                </a:solidFill>
                <a:latin typeface="Franklin Gothic Book" pitchFamily="0" charset="0"/>
                <a:ea typeface="华文中宋" pitchFamily="0" charset="0"/>
                <a:cs typeface="Lucida Sans"/>
              </a:rPr>
              <a:t>: For numerical op1erations on data.</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1" i="0" u="none" strike="noStrike" kern="1200" cap="none" spc="0" baseline="0">
                <a:solidFill>
                  <a:srgbClr val="404040"/>
                </a:solidFill>
                <a:latin typeface="Franklin Gothic Book" pitchFamily="0" charset="0"/>
                <a:ea typeface="华文中宋" pitchFamily="0" charset="0"/>
                <a:cs typeface="Lucida Sans"/>
              </a:rPr>
              <a:t>2. Data Visualization</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Matplotlib</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and </a:t>
            </a:r>
            <a:r>
              <a:rPr lang="en-US" altLang="zh-CN" sz="2400" b="0" i="0" u="none" strike="noStrike" kern="1200" cap="none" spc="0" baseline="0">
                <a:solidFill>
                  <a:srgbClr val="404040"/>
                </a:solidFill>
                <a:latin typeface="Franklin Gothic Book" pitchFamily="0" charset="0"/>
                <a:ea typeface="华文中宋" pitchFamily="0" charset="0"/>
                <a:cs typeface="Lucida Sans"/>
              </a:rPr>
              <a:t>Seaborn</a:t>
            </a:r>
            <a:r>
              <a:rPr lang="en-US" altLang="zh-CN" sz="2400" b="0" i="0" u="none" strike="noStrike" kern="1200" cap="none" spc="0" baseline="0">
                <a:solidFill>
                  <a:srgbClr val="404040"/>
                </a:solidFill>
                <a:latin typeface="Franklin Gothic Book" pitchFamily="0" charset="0"/>
                <a:ea typeface="华文中宋" pitchFamily="0" charset="0"/>
                <a:cs typeface="Lucida Sans"/>
              </a:rPr>
              <a:t>: For creating visualizations to understand data patterns.- </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Plotly</a:t>
            </a:r>
            <a:r>
              <a:rPr lang="en-US" altLang="zh-CN" sz="2400" b="0" i="0" u="none" strike="noStrike" kern="1200" cap="none" spc="0" baseline="0">
                <a:solidFill>
                  <a:srgbClr val="404040"/>
                </a:solidFill>
                <a:latin typeface="Franklin Gothic Book" pitchFamily="0" charset="0"/>
                <a:ea typeface="华文中宋" pitchFamily="0" charset="0"/>
                <a:cs typeface="Lucida Sans"/>
              </a:rPr>
              <a:t>  or </a:t>
            </a:r>
            <a:r>
              <a:rPr lang="en-US" altLang="zh-CN" sz="2400" b="0" i="0" u="none" strike="noStrike" kern="1200" cap="none" spc="0" baseline="0">
                <a:solidFill>
                  <a:srgbClr val="404040"/>
                </a:solidFill>
                <a:latin typeface="Franklin Gothic Book" pitchFamily="0" charset="0"/>
                <a:ea typeface="华文中宋" pitchFamily="0" charset="0"/>
                <a:cs typeface="Lucida Sans"/>
              </a:rPr>
              <a:t>Bokeh</a:t>
            </a:r>
            <a:r>
              <a:rPr lang="en-US" altLang="zh-CN" sz="2400" b="0" i="0" u="none" strike="noStrike" kern="1200" cap="none" spc="0" baseline="0">
                <a:solidFill>
                  <a:srgbClr val="404040"/>
                </a:solidFill>
                <a:latin typeface="Franklin Gothic Book" pitchFamily="0" charset="0"/>
                <a:ea typeface="华文中宋" pitchFamily="0" charset="0"/>
                <a:cs typeface="Lucida Sans"/>
              </a:rPr>
              <a:t>: Interactive visualization libraries for more complex visualizations.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118830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05326" y="673768"/>
            <a:ext cx="11105481" cy="55868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ct val="20000"/>
              </a:spcBef>
              <a:spcAft>
                <a:spcPts val="600"/>
              </a:spcAft>
              <a:buNone/>
            </a:pPr>
            <a:r>
              <a:rPr lang="en-US" altLang="zh-CN" sz="4000" b="1" i="1" u="none" strike="noStrike" kern="1200" cap="none" spc="0" baseline="0">
                <a:solidFill>
                  <a:srgbClr val="404040"/>
                </a:solidFill>
                <a:latin typeface="Franklin Gothic Book" pitchFamily="0" charset="0"/>
                <a:ea typeface="华文中宋" pitchFamily="0" charset="0"/>
                <a:cs typeface="Lucida Sans"/>
              </a:rPr>
              <a:t>                    Algorithm Selection</a:t>
            </a:r>
            <a:r>
              <a:rPr lang="en-US" altLang="zh-CN" sz="40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4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just">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Logistic Regression: Considered for its simplicity and ability to handle binary classification tasks effectively.</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just">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2. Decision Trees: Suitable for capturing nonlinear relationships between features and target variables, providing interpretability and ease of visualization.</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just">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3. K-Nearest Neighbors (KNN): Utilized for its instance-based learning approach, making it suitable for datasets with well-defined clusters like the Iris dataset.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just">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4. Random Forests: Employed for its ensemble learning technique, which combines multiple decision trees to improve classification accuracy and robustness against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overfitting</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664724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581192" y="605903"/>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None/>
            </a:pPr>
            <a:r>
              <a:rPr lang="en-US" altLang="zh-CN" sz="4000" b="1" i="1" u="none" strike="noStrike" kern="1200" cap="none" spc="0" baseline="0">
                <a:solidFill>
                  <a:srgbClr val="404040"/>
                </a:solidFill>
                <a:latin typeface="Franklin Gothic Book" pitchFamily="0" charset="0"/>
                <a:ea typeface="华文中宋" pitchFamily="0" charset="0"/>
                <a:cs typeface="Lucida Sans"/>
              </a:rPr>
              <a:t>                          Data Input:</a:t>
            </a:r>
            <a:endParaRPr lang="en-US" altLang="zh-CN" sz="4000" b="1" i="1"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Load the Iris dataset containing features such as sepal length, sepal width, petal length, and petal width, along with corresponding species labels (</a:t>
            </a:r>
            <a:r>
              <a:rPr lang="en-US" altLang="zh-CN" sz="2400" b="0" i="0" u="none" strike="noStrike" kern="1200" cap="none" spc="0" baseline="0">
                <a:solidFill>
                  <a:srgbClr val="404040"/>
                </a:solidFill>
                <a:latin typeface="Franklin Gothic Book" pitchFamily="0" charset="0"/>
                <a:ea typeface="华文中宋" pitchFamily="0" charset="0"/>
                <a:cs typeface="Lucida Sans"/>
              </a:rPr>
              <a:t>Setosa</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Versicolor</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Virginica</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2. Split the dataset into training and testing sets, typically using a 70-30 or 80-20 ratio, to evaluate model performance effectively.</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3. Normalize or scale the numerical features to ensure uniformity and improve the convergence speed of optimization algorithms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.4. Encode categorical variables (species labels) using techniques like one-hot encoding to transform them into numerical representations suitable for machine learning algorithms. </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229974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00000"/>
              </a:lnSpc>
              <a:spcBef>
                <a:spcPct val="20000"/>
              </a:spcBef>
              <a:spcAft>
                <a:spcPts val="600"/>
              </a:spcAft>
              <a:buNone/>
            </a:pPr>
            <a:r>
              <a:rPr lang="en-US" altLang="zh-CN" sz="4000" b="1" i="1" u="none" strike="noStrike" kern="1200" cap="none" spc="0" baseline="0">
                <a:solidFill>
                  <a:srgbClr val="595959"/>
                </a:solidFill>
                <a:latin typeface="Franklin Gothic Book" pitchFamily="0" charset="0"/>
                <a:ea typeface="华文中宋" pitchFamily="0" charset="0"/>
                <a:cs typeface="Lucida Sans"/>
              </a:rPr>
              <a:t>                      Training Process </a:t>
            </a:r>
            <a:endParaRPr lang="en-US" altLang="zh-CN" sz="4000" b="1" i="1" u="none" strike="noStrike" kern="1200" cap="none" spc="0" baseline="0">
              <a:solidFill>
                <a:srgbClr val="595959"/>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Initialize the selected machine learning algorithms (Logistic Regression, Decision Trees, KNN, Random Forests) with default </a:t>
            </a:r>
            <a:r>
              <a:rPr lang="en-US" altLang="zh-CN" sz="2400" b="0" i="0" u="none" strike="noStrike" kern="1200" cap="none" spc="0" baseline="0">
                <a:solidFill>
                  <a:srgbClr val="404040"/>
                </a:solidFill>
                <a:latin typeface="Franklin Gothic Book" pitchFamily="0" charset="0"/>
                <a:ea typeface="华文中宋" pitchFamily="0" charset="0"/>
                <a:cs typeface="Lucida Sans"/>
              </a:rPr>
              <a:t>hyperparameters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2. Train each algorithm on the training dataset using the fit() function, feeding the algorithm with input features and corresponding species labels.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3. Fine-tune </a:t>
            </a:r>
            <a:r>
              <a:rPr lang="en-US" altLang="zh-CN" sz="2400" b="0" i="0" u="none" strike="noStrike" kern="1200" cap="none" spc="0" baseline="0">
                <a:solidFill>
                  <a:srgbClr val="404040"/>
                </a:solidFill>
                <a:latin typeface="Franklin Gothic Book" pitchFamily="0" charset="0"/>
                <a:ea typeface="华文中宋" pitchFamily="0" charset="0"/>
                <a:cs typeface="Lucida Sans"/>
              </a:rPr>
              <a:t>hyperparameters</a:t>
            </a:r>
            <a:r>
              <a:rPr lang="en-US" altLang="zh-CN" sz="2400" b="0" i="0" u="none" strike="noStrike" kern="1200" cap="none" spc="0" baseline="0">
                <a:solidFill>
                  <a:srgbClr val="404040"/>
                </a:solidFill>
                <a:latin typeface="Franklin Gothic Book" pitchFamily="0" charset="0"/>
                <a:ea typeface="华文中宋" pitchFamily="0" charset="0"/>
                <a:cs typeface="Lucida Sans"/>
              </a:rPr>
              <a:t> using techniques like grid search or randomized search to optimize model performance.</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0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4. Evaluate the trained models using cross-validation techniques, assessing metrics such as accuracy, precision, recall, and F1-score to gauge classification performance</a:t>
            </a:r>
            <a:r>
              <a:rPr lang="en-US" altLang="zh-CN" sz="1700" b="0" i="0" u="none" strike="noStrike" kern="1200" cap="none" spc="0" baseline="0">
                <a:solidFill>
                  <a:srgbClr val="404040"/>
                </a:solidFill>
                <a:latin typeface="Franklin Gothic Book" pitchFamily="0" charset="0"/>
                <a:ea typeface="华文中宋" pitchFamily="0" charset="0"/>
                <a:cs typeface="Lucida Sans"/>
              </a:rPr>
              <a:t>.</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7830535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40</cp:revision>
  <dcterms:created xsi:type="dcterms:W3CDTF">2021-05-26T16:50:10Z</dcterms:created>
  <dcterms:modified xsi:type="dcterms:W3CDTF">2024-04-05T08:14:43Z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