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0" r:id="rId6"/>
    <p:sldId id="262" r:id="rId7"/>
    <p:sldId id="261" r:id="rId8"/>
    <p:sldId id="259" r:id="rId9"/>
    <p:sldId id="263" r:id="rId10"/>
    <p:sldId id="264" r:id="rId11"/>
    <p:sldId id="269" r:id="rId12"/>
    <p:sldId id="265" r:id="rId13"/>
    <p:sldId id="271" r:id="rId14"/>
    <p:sldId id="272" r:id="rId15"/>
    <p:sldId id="270"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2D02048-EBE4-4355-A1AF-9C4D77866C80}"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7BC7D5-F79E-4B89-987E-9C6BA6E2CB49}" type="slidenum">
              <a:rPr lang="en-AU" smtClean="0"/>
              <a:t>‹#›</a:t>
            </a:fld>
            <a:endParaRPr lang="en-AU"/>
          </a:p>
        </p:txBody>
      </p:sp>
    </p:spTree>
    <p:extLst>
      <p:ext uri="{BB962C8B-B14F-4D97-AF65-F5344CB8AC3E}">
        <p14:creationId xmlns:p14="http://schemas.microsoft.com/office/powerpoint/2010/main" val="401132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2D02048-EBE4-4355-A1AF-9C4D77866C80}"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7BC7D5-F79E-4B89-987E-9C6BA6E2CB49}" type="slidenum">
              <a:rPr lang="en-AU" smtClean="0"/>
              <a:t>‹#›</a:t>
            </a:fld>
            <a:endParaRPr lang="en-AU"/>
          </a:p>
        </p:txBody>
      </p:sp>
    </p:spTree>
    <p:extLst>
      <p:ext uri="{BB962C8B-B14F-4D97-AF65-F5344CB8AC3E}">
        <p14:creationId xmlns:p14="http://schemas.microsoft.com/office/powerpoint/2010/main" val="12184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2D02048-EBE4-4355-A1AF-9C4D77866C80}"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7BC7D5-F79E-4B89-987E-9C6BA6E2CB49}" type="slidenum">
              <a:rPr lang="en-AU" smtClean="0"/>
              <a:t>‹#›</a:t>
            </a:fld>
            <a:endParaRPr lang="en-AU"/>
          </a:p>
        </p:txBody>
      </p:sp>
    </p:spTree>
    <p:extLst>
      <p:ext uri="{BB962C8B-B14F-4D97-AF65-F5344CB8AC3E}">
        <p14:creationId xmlns:p14="http://schemas.microsoft.com/office/powerpoint/2010/main" val="142810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2D02048-EBE4-4355-A1AF-9C4D77866C80}"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7BC7D5-F79E-4B89-987E-9C6BA6E2CB49}" type="slidenum">
              <a:rPr lang="en-AU" smtClean="0"/>
              <a:t>‹#›</a:t>
            </a:fld>
            <a:endParaRPr lang="en-AU"/>
          </a:p>
        </p:txBody>
      </p:sp>
    </p:spTree>
    <p:extLst>
      <p:ext uri="{BB962C8B-B14F-4D97-AF65-F5344CB8AC3E}">
        <p14:creationId xmlns:p14="http://schemas.microsoft.com/office/powerpoint/2010/main" val="253001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D02048-EBE4-4355-A1AF-9C4D77866C80}" type="datetimeFigureOut">
              <a:rPr lang="en-AU" smtClean="0"/>
              <a:t>3/07/2017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7BC7D5-F79E-4B89-987E-9C6BA6E2CB49}" type="slidenum">
              <a:rPr lang="en-AU" smtClean="0"/>
              <a:t>‹#›</a:t>
            </a:fld>
            <a:endParaRPr lang="en-AU"/>
          </a:p>
        </p:txBody>
      </p:sp>
    </p:spTree>
    <p:extLst>
      <p:ext uri="{BB962C8B-B14F-4D97-AF65-F5344CB8AC3E}">
        <p14:creationId xmlns:p14="http://schemas.microsoft.com/office/powerpoint/2010/main" val="117805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32D02048-EBE4-4355-A1AF-9C4D77866C80}" type="datetimeFigureOut">
              <a:rPr lang="en-AU" smtClean="0"/>
              <a:t>3/07/2017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7BC7D5-F79E-4B89-987E-9C6BA6E2CB49}" type="slidenum">
              <a:rPr lang="en-AU" smtClean="0"/>
              <a:t>‹#›</a:t>
            </a:fld>
            <a:endParaRPr lang="en-AU"/>
          </a:p>
        </p:txBody>
      </p:sp>
    </p:spTree>
    <p:extLst>
      <p:ext uri="{BB962C8B-B14F-4D97-AF65-F5344CB8AC3E}">
        <p14:creationId xmlns:p14="http://schemas.microsoft.com/office/powerpoint/2010/main" val="347373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32D02048-EBE4-4355-A1AF-9C4D77866C80}" type="datetimeFigureOut">
              <a:rPr lang="en-AU" smtClean="0"/>
              <a:t>3/07/2017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7BC7D5-F79E-4B89-987E-9C6BA6E2CB49}" type="slidenum">
              <a:rPr lang="en-AU" smtClean="0"/>
              <a:t>‹#›</a:t>
            </a:fld>
            <a:endParaRPr lang="en-AU"/>
          </a:p>
        </p:txBody>
      </p:sp>
    </p:spTree>
    <p:extLst>
      <p:ext uri="{BB962C8B-B14F-4D97-AF65-F5344CB8AC3E}">
        <p14:creationId xmlns:p14="http://schemas.microsoft.com/office/powerpoint/2010/main" val="323114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32D02048-EBE4-4355-A1AF-9C4D77866C80}" type="datetimeFigureOut">
              <a:rPr lang="en-AU" smtClean="0"/>
              <a:t>3/07/2017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7BC7D5-F79E-4B89-987E-9C6BA6E2CB49}" type="slidenum">
              <a:rPr lang="en-AU" smtClean="0"/>
              <a:t>‹#›</a:t>
            </a:fld>
            <a:endParaRPr lang="en-AU"/>
          </a:p>
        </p:txBody>
      </p:sp>
    </p:spTree>
    <p:extLst>
      <p:ext uri="{BB962C8B-B14F-4D97-AF65-F5344CB8AC3E}">
        <p14:creationId xmlns:p14="http://schemas.microsoft.com/office/powerpoint/2010/main" val="4132130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02048-EBE4-4355-A1AF-9C4D77866C80}" type="datetimeFigureOut">
              <a:rPr lang="en-AU" smtClean="0"/>
              <a:t>3/07/2017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7BC7D5-F79E-4B89-987E-9C6BA6E2CB49}" type="slidenum">
              <a:rPr lang="en-AU" smtClean="0"/>
              <a:t>‹#›</a:t>
            </a:fld>
            <a:endParaRPr lang="en-AU"/>
          </a:p>
        </p:txBody>
      </p:sp>
    </p:spTree>
    <p:extLst>
      <p:ext uri="{BB962C8B-B14F-4D97-AF65-F5344CB8AC3E}">
        <p14:creationId xmlns:p14="http://schemas.microsoft.com/office/powerpoint/2010/main" val="3949210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D02048-EBE4-4355-A1AF-9C4D77866C80}" type="datetimeFigureOut">
              <a:rPr lang="en-AU" smtClean="0"/>
              <a:t>3/07/2017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7BC7D5-F79E-4B89-987E-9C6BA6E2CB49}" type="slidenum">
              <a:rPr lang="en-AU" smtClean="0"/>
              <a:t>‹#›</a:t>
            </a:fld>
            <a:endParaRPr lang="en-AU"/>
          </a:p>
        </p:txBody>
      </p:sp>
    </p:spTree>
    <p:extLst>
      <p:ext uri="{BB962C8B-B14F-4D97-AF65-F5344CB8AC3E}">
        <p14:creationId xmlns:p14="http://schemas.microsoft.com/office/powerpoint/2010/main" val="374054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D02048-EBE4-4355-A1AF-9C4D77866C80}" type="datetimeFigureOut">
              <a:rPr lang="en-AU" smtClean="0"/>
              <a:t>3/07/2017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7BC7D5-F79E-4B89-987E-9C6BA6E2CB49}" type="slidenum">
              <a:rPr lang="en-AU" smtClean="0"/>
              <a:t>‹#›</a:t>
            </a:fld>
            <a:endParaRPr lang="en-AU"/>
          </a:p>
        </p:txBody>
      </p:sp>
    </p:spTree>
    <p:extLst>
      <p:ext uri="{BB962C8B-B14F-4D97-AF65-F5344CB8AC3E}">
        <p14:creationId xmlns:p14="http://schemas.microsoft.com/office/powerpoint/2010/main" val="231304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02048-EBE4-4355-A1AF-9C4D77866C80}" type="datetimeFigureOut">
              <a:rPr lang="en-AU" smtClean="0"/>
              <a:t>3/07/2017</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BC7D5-F79E-4B89-987E-9C6BA6E2CB49}" type="slidenum">
              <a:rPr lang="en-AU" smtClean="0"/>
              <a:t>‹#›</a:t>
            </a:fld>
            <a:endParaRPr lang="en-AU"/>
          </a:p>
        </p:txBody>
      </p:sp>
    </p:spTree>
    <p:extLst>
      <p:ext uri="{BB962C8B-B14F-4D97-AF65-F5344CB8AC3E}">
        <p14:creationId xmlns:p14="http://schemas.microsoft.com/office/powerpoint/2010/main" val="430922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4800" b="1" dirty="0" smtClean="0">
                <a:latin typeface="Cambria" panose="02040503050406030204" pitchFamily="18" charset="0"/>
              </a:rPr>
              <a:t>Assignment</a:t>
            </a:r>
            <a:endParaRPr lang="en-AU" sz="4800" b="1" dirty="0">
              <a:latin typeface="Cambria" panose="02040503050406030204" pitchFamily="18" charset="0"/>
            </a:endParaRPr>
          </a:p>
        </p:txBody>
      </p:sp>
      <p:sp>
        <p:nvSpPr>
          <p:cNvPr id="3" name="Subtitle 2"/>
          <p:cNvSpPr>
            <a:spLocks noGrp="1"/>
          </p:cNvSpPr>
          <p:nvPr>
            <p:ph type="subTitle" idx="1"/>
          </p:nvPr>
        </p:nvSpPr>
        <p:spPr>
          <a:xfrm>
            <a:off x="2209800" y="5105400"/>
            <a:ext cx="6400800" cy="766313"/>
          </a:xfrm>
        </p:spPr>
        <p:txBody>
          <a:bodyPr/>
          <a:lstStyle/>
          <a:p>
            <a:pPr algn="r"/>
            <a:r>
              <a:rPr lang="en-AU" sz="2400" dirty="0" smtClean="0"/>
              <a:t>By </a:t>
            </a:r>
            <a:r>
              <a:rPr lang="en-AU" sz="2400" dirty="0" err="1" smtClean="0"/>
              <a:t>Shanmuga</a:t>
            </a:r>
            <a:endParaRPr lang="en-AU" sz="2400" dirty="0"/>
          </a:p>
        </p:txBody>
      </p:sp>
    </p:spTree>
    <p:extLst>
      <p:ext uri="{BB962C8B-B14F-4D97-AF65-F5344CB8AC3E}">
        <p14:creationId xmlns:p14="http://schemas.microsoft.com/office/powerpoint/2010/main" val="3467071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Snap shot – Front End</a:t>
            </a:r>
            <a:endParaRPr lang="en-AU" sz="3600" b="1" dirty="0">
              <a:latin typeface="Cambria" panose="02040503050406030204" pitchFamily="18" charset="0"/>
            </a:endParaRPr>
          </a:p>
        </p:txBody>
      </p:sp>
      <p:pic>
        <p:nvPicPr>
          <p:cNvPr id="3" name="Picture 2"/>
          <p:cNvPicPr>
            <a:picLocks noChangeAspect="1"/>
          </p:cNvPicPr>
          <p:nvPr/>
        </p:nvPicPr>
        <p:blipFill>
          <a:blip r:embed="rId2"/>
          <a:stretch>
            <a:fillRect/>
          </a:stretch>
        </p:blipFill>
        <p:spPr>
          <a:xfrm>
            <a:off x="281886" y="1476375"/>
            <a:ext cx="8639175" cy="5153025"/>
          </a:xfrm>
          <a:prstGeom prst="rect">
            <a:avLst/>
          </a:prstGeom>
        </p:spPr>
      </p:pic>
      <p:sp>
        <p:nvSpPr>
          <p:cNvPr id="5" name="Title 1"/>
          <p:cNvSpPr txBox="1">
            <a:spLocks/>
          </p:cNvSpPr>
          <p:nvPr/>
        </p:nvSpPr>
        <p:spPr>
          <a:xfrm>
            <a:off x="-20199" y="793215"/>
            <a:ext cx="9098097" cy="3497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1600" b="1" dirty="0" smtClean="0">
                <a:solidFill>
                  <a:schemeClr val="bg1">
                    <a:lumMod val="50000"/>
                  </a:schemeClr>
                </a:solidFill>
                <a:latin typeface="Cambria" panose="02040503050406030204" pitchFamily="18" charset="0"/>
              </a:rPr>
              <a:t>Large number </a:t>
            </a:r>
            <a:r>
              <a:rPr lang="en-AU" sz="1600" b="1" dirty="0">
                <a:solidFill>
                  <a:schemeClr val="bg1">
                    <a:lumMod val="50000"/>
                  </a:schemeClr>
                </a:solidFill>
                <a:latin typeface="Cambria" panose="02040503050406030204" pitchFamily="18" charset="0"/>
              </a:rPr>
              <a:t> – Output in Google Chrome</a:t>
            </a:r>
          </a:p>
        </p:txBody>
      </p:sp>
    </p:spTree>
    <p:extLst>
      <p:ext uri="{BB962C8B-B14F-4D97-AF65-F5344CB8AC3E}">
        <p14:creationId xmlns:p14="http://schemas.microsoft.com/office/powerpoint/2010/main" val="3085198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Snap shot – Front End</a:t>
            </a:r>
            <a:endParaRPr lang="en-AU" sz="3600" b="1" dirty="0">
              <a:latin typeface="Cambria" panose="02040503050406030204" pitchFamily="18" charset="0"/>
            </a:endParaRPr>
          </a:p>
        </p:txBody>
      </p:sp>
      <p:pic>
        <p:nvPicPr>
          <p:cNvPr id="3" name="Picture 2"/>
          <p:cNvPicPr>
            <a:picLocks noChangeAspect="1"/>
          </p:cNvPicPr>
          <p:nvPr/>
        </p:nvPicPr>
        <p:blipFill>
          <a:blip r:embed="rId2"/>
          <a:stretch>
            <a:fillRect/>
          </a:stretch>
        </p:blipFill>
        <p:spPr>
          <a:xfrm>
            <a:off x="152400" y="1400175"/>
            <a:ext cx="8639175" cy="5153025"/>
          </a:xfrm>
          <a:prstGeom prst="rect">
            <a:avLst/>
          </a:prstGeom>
        </p:spPr>
      </p:pic>
      <p:sp>
        <p:nvSpPr>
          <p:cNvPr id="4" name="Title 1"/>
          <p:cNvSpPr txBox="1">
            <a:spLocks/>
          </p:cNvSpPr>
          <p:nvPr/>
        </p:nvSpPr>
        <p:spPr>
          <a:xfrm>
            <a:off x="-20199" y="793215"/>
            <a:ext cx="9098097" cy="3497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1600" b="1" dirty="0" smtClean="0">
                <a:solidFill>
                  <a:schemeClr val="bg1">
                    <a:lumMod val="50000"/>
                  </a:schemeClr>
                </a:solidFill>
                <a:latin typeface="Cambria" panose="02040503050406030204" pitchFamily="18" charset="0"/>
              </a:rPr>
              <a:t>Output in case of </a:t>
            </a:r>
            <a:r>
              <a:rPr lang="en-AU" sz="1600" b="1" dirty="0">
                <a:solidFill>
                  <a:schemeClr val="bg1">
                    <a:lumMod val="50000"/>
                  </a:schemeClr>
                </a:solidFill>
                <a:latin typeface="Cambria" panose="02040503050406030204" pitchFamily="18" charset="0"/>
              </a:rPr>
              <a:t>I</a:t>
            </a:r>
            <a:r>
              <a:rPr lang="en-AU" sz="1600" b="1" dirty="0" smtClean="0">
                <a:solidFill>
                  <a:schemeClr val="bg1">
                    <a:lumMod val="50000"/>
                  </a:schemeClr>
                </a:solidFill>
                <a:latin typeface="Cambria" panose="02040503050406030204" pitchFamily="18" charset="0"/>
              </a:rPr>
              <a:t>nvalid Input - </a:t>
            </a:r>
            <a:r>
              <a:rPr lang="en-AU" sz="1600" b="1" dirty="0">
                <a:solidFill>
                  <a:schemeClr val="bg1">
                    <a:lumMod val="50000"/>
                  </a:schemeClr>
                </a:solidFill>
                <a:latin typeface="Cambria" panose="02040503050406030204" pitchFamily="18" charset="0"/>
              </a:rPr>
              <a:t> – Output in Google Chrome</a:t>
            </a:r>
          </a:p>
        </p:txBody>
      </p:sp>
    </p:spTree>
    <p:extLst>
      <p:ext uri="{BB962C8B-B14F-4D97-AF65-F5344CB8AC3E}">
        <p14:creationId xmlns:p14="http://schemas.microsoft.com/office/powerpoint/2010/main" val="2653605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Snap shot – Front End</a:t>
            </a:r>
            <a:endParaRPr lang="en-AU" sz="3600" b="1" dirty="0">
              <a:latin typeface="Cambria" panose="02040503050406030204" pitchFamily="18" charset="0"/>
            </a:endParaRPr>
          </a:p>
        </p:txBody>
      </p:sp>
      <p:pic>
        <p:nvPicPr>
          <p:cNvPr id="4" name="Picture 3"/>
          <p:cNvPicPr>
            <a:picLocks noChangeAspect="1"/>
          </p:cNvPicPr>
          <p:nvPr/>
        </p:nvPicPr>
        <p:blipFill>
          <a:blip r:embed="rId2"/>
          <a:stretch>
            <a:fillRect/>
          </a:stretch>
        </p:blipFill>
        <p:spPr>
          <a:xfrm>
            <a:off x="283474" y="1600200"/>
            <a:ext cx="8636000" cy="5181600"/>
          </a:xfrm>
          <a:prstGeom prst="rect">
            <a:avLst/>
          </a:prstGeom>
        </p:spPr>
      </p:pic>
      <p:sp>
        <p:nvSpPr>
          <p:cNvPr id="6" name="Title 1"/>
          <p:cNvSpPr txBox="1">
            <a:spLocks/>
          </p:cNvSpPr>
          <p:nvPr/>
        </p:nvSpPr>
        <p:spPr>
          <a:xfrm>
            <a:off x="-20199" y="793215"/>
            <a:ext cx="9098097" cy="3497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1600" b="1" dirty="0" smtClean="0">
                <a:solidFill>
                  <a:schemeClr val="bg1">
                    <a:lumMod val="50000"/>
                  </a:schemeClr>
                </a:solidFill>
                <a:latin typeface="Cambria" panose="02040503050406030204" pitchFamily="18" charset="0"/>
              </a:rPr>
              <a:t>Output in Internet Explorer</a:t>
            </a:r>
            <a:endParaRPr lang="en-AU" sz="1600" b="1" dirty="0">
              <a:solidFill>
                <a:schemeClr val="bg1">
                  <a:lumMod val="50000"/>
                </a:schemeClr>
              </a:solidFill>
              <a:latin typeface="Cambria" panose="02040503050406030204" pitchFamily="18" charset="0"/>
            </a:endParaRPr>
          </a:p>
        </p:txBody>
      </p:sp>
    </p:spTree>
    <p:extLst>
      <p:ext uri="{BB962C8B-B14F-4D97-AF65-F5344CB8AC3E}">
        <p14:creationId xmlns:p14="http://schemas.microsoft.com/office/powerpoint/2010/main" val="12938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Snap shot – Front End</a:t>
            </a:r>
            <a:endParaRPr lang="en-AU" sz="3600" b="1" dirty="0">
              <a:latin typeface="Cambria" panose="02040503050406030204" pitchFamily="18" charset="0"/>
            </a:endParaRPr>
          </a:p>
        </p:txBody>
      </p:sp>
      <p:sp>
        <p:nvSpPr>
          <p:cNvPr id="6" name="Title 1"/>
          <p:cNvSpPr txBox="1">
            <a:spLocks/>
          </p:cNvSpPr>
          <p:nvPr/>
        </p:nvSpPr>
        <p:spPr>
          <a:xfrm>
            <a:off x="-20199" y="793215"/>
            <a:ext cx="9098097" cy="3497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1600" b="1" dirty="0" smtClean="0">
                <a:solidFill>
                  <a:schemeClr val="bg1">
                    <a:lumMod val="50000"/>
                  </a:schemeClr>
                </a:solidFill>
                <a:latin typeface="Cambria" panose="02040503050406030204" pitchFamily="18" charset="0"/>
              </a:rPr>
              <a:t>Output in Mozilla Firefox</a:t>
            </a:r>
            <a:endParaRPr lang="en-AU" sz="1600" b="1" dirty="0">
              <a:solidFill>
                <a:schemeClr val="bg1">
                  <a:lumMod val="50000"/>
                </a:schemeClr>
              </a:solidFill>
              <a:latin typeface="Cambria" panose="02040503050406030204" pitchFamily="18" charset="0"/>
            </a:endParaRPr>
          </a:p>
        </p:txBody>
      </p:sp>
      <p:pic>
        <p:nvPicPr>
          <p:cNvPr id="3" name="Picture 2"/>
          <p:cNvPicPr>
            <a:picLocks noChangeAspect="1"/>
          </p:cNvPicPr>
          <p:nvPr/>
        </p:nvPicPr>
        <p:blipFill>
          <a:blip r:embed="rId2"/>
          <a:stretch>
            <a:fillRect/>
          </a:stretch>
        </p:blipFill>
        <p:spPr>
          <a:xfrm>
            <a:off x="467624" y="1371600"/>
            <a:ext cx="8267700" cy="5353050"/>
          </a:xfrm>
          <a:prstGeom prst="rect">
            <a:avLst/>
          </a:prstGeom>
        </p:spPr>
      </p:pic>
    </p:spTree>
    <p:extLst>
      <p:ext uri="{BB962C8B-B14F-4D97-AF65-F5344CB8AC3E}">
        <p14:creationId xmlns:p14="http://schemas.microsoft.com/office/powerpoint/2010/main" val="3554035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Snap shot – Front End</a:t>
            </a:r>
            <a:endParaRPr lang="en-AU" sz="3600" b="1" dirty="0">
              <a:latin typeface="Cambria" panose="02040503050406030204" pitchFamily="18" charset="0"/>
            </a:endParaRPr>
          </a:p>
        </p:txBody>
      </p:sp>
      <p:sp>
        <p:nvSpPr>
          <p:cNvPr id="6" name="Title 1"/>
          <p:cNvSpPr txBox="1">
            <a:spLocks/>
          </p:cNvSpPr>
          <p:nvPr/>
        </p:nvSpPr>
        <p:spPr>
          <a:xfrm>
            <a:off x="-20199" y="793215"/>
            <a:ext cx="9098097" cy="3497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1600" b="1" dirty="0" smtClean="0">
                <a:solidFill>
                  <a:schemeClr val="bg1">
                    <a:lumMod val="50000"/>
                  </a:schemeClr>
                </a:solidFill>
                <a:latin typeface="Cambria" panose="02040503050406030204" pitchFamily="18" charset="0"/>
              </a:rPr>
              <a:t>Output of Responsive design</a:t>
            </a:r>
            <a:endParaRPr lang="en-AU" sz="1600" b="1" dirty="0">
              <a:solidFill>
                <a:schemeClr val="bg1">
                  <a:lumMod val="50000"/>
                </a:schemeClr>
              </a:solidFill>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609600" y="1447800"/>
            <a:ext cx="3305175" cy="5133975"/>
          </a:xfrm>
          <a:prstGeom prst="rect">
            <a:avLst/>
          </a:prstGeom>
        </p:spPr>
      </p:pic>
      <p:pic>
        <p:nvPicPr>
          <p:cNvPr id="8" name="Picture 7"/>
          <p:cNvPicPr>
            <a:picLocks noChangeAspect="1"/>
          </p:cNvPicPr>
          <p:nvPr/>
        </p:nvPicPr>
        <p:blipFill>
          <a:blip r:embed="rId3"/>
          <a:stretch>
            <a:fillRect/>
          </a:stretch>
        </p:blipFill>
        <p:spPr>
          <a:xfrm>
            <a:off x="4191000" y="1447800"/>
            <a:ext cx="4462463" cy="4105466"/>
          </a:xfrm>
          <a:prstGeom prst="rect">
            <a:avLst/>
          </a:prstGeom>
        </p:spPr>
      </p:pic>
    </p:spTree>
    <p:extLst>
      <p:ext uri="{BB962C8B-B14F-4D97-AF65-F5344CB8AC3E}">
        <p14:creationId xmlns:p14="http://schemas.microsoft.com/office/powerpoint/2010/main" val="1222346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Snap shot – Swagger</a:t>
            </a:r>
            <a:endParaRPr lang="en-AU" sz="3600" b="1" dirty="0">
              <a:latin typeface="Cambria" panose="020405030504060302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1342353"/>
            <a:ext cx="8354620" cy="5439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20199" y="793215"/>
            <a:ext cx="9098097" cy="3497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1600" b="1" dirty="0" smtClean="0">
                <a:solidFill>
                  <a:schemeClr val="bg1">
                    <a:lumMod val="50000"/>
                  </a:schemeClr>
                </a:solidFill>
                <a:latin typeface="Cambria" panose="02040503050406030204" pitchFamily="18" charset="0"/>
              </a:rPr>
              <a:t>Used for Documentation</a:t>
            </a:r>
            <a:endParaRPr lang="en-AU" sz="1600" b="1" dirty="0">
              <a:solidFill>
                <a:schemeClr val="bg1">
                  <a:lumMod val="50000"/>
                </a:schemeClr>
              </a:solidFill>
              <a:latin typeface="Cambria" panose="02040503050406030204" pitchFamily="18" charset="0"/>
            </a:endParaRPr>
          </a:p>
        </p:txBody>
      </p:sp>
    </p:spTree>
    <p:extLst>
      <p:ext uri="{BB962C8B-B14F-4D97-AF65-F5344CB8AC3E}">
        <p14:creationId xmlns:p14="http://schemas.microsoft.com/office/powerpoint/2010/main" val="969559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Snap shot – Swagger</a:t>
            </a:r>
            <a:endParaRPr lang="en-AU" sz="3600" b="1" dirty="0">
              <a:latin typeface="Cambria" panose="02040503050406030204" pitchFamily="18" charset="0"/>
            </a:endParaRPr>
          </a:p>
        </p:txBody>
      </p:sp>
      <p:sp>
        <p:nvSpPr>
          <p:cNvPr id="4" name="Title 1"/>
          <p:cNvSpPr txBox="1">
            <a:spLocks/>
          </p:cNvSpPr>
          <p:nvPr/>
        </p:nvSpPr>
        <p:spPr>
          <a:xfrm>
            <a:off x="-20199" y="793215"/>
            <a:ext cx="9098097" cy="3497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1600" b="1" dirty="0" smtClean="0">
                <a:solidFill>
                  <a:schemeClr val="bg1">
                    <a:lumMod val="50000"/>
                  </a:schemeClr>
                </a:solidFill>
                <a:latin typeface="Cambria" panose="02040503050406030204" pitchFamily="18" charset="0"/>
              </a:rPr>
              <a:t>Used for Integration Test</a:t>
            </a:r>
            <a:endParaRPr lang="en-AU" sz="1600" b="1" dirty="0">
              <a:solidFill>
                <a:schemeClr val="bg1">
                  <a:lumMod val="50000"/>
                </a:schemeClr>
              </a:solidFill>
              <a:latin typeface="Cambria" panose="02040503050406030204" pitchFamily="18" charset="0"/>
            </a:endParaRPr>
          </a:p>
        </p:txBody>
      </p:sp>
      <p:pic>
        <p:nvPicPr>
          <p:cNvPr id="3" name="Picture 2"/>
          <p:cNvPicPr>
            <a:picLocks noChangeAspect="1"/>
          </p:cNvPicPr>
          <p:nvPr/>
        </p:nvPicPr>
        <p:blipFill>
          <a:blip r:embed="rId2"/>
          <a:stretch>
            <a:fillRect/>
          </a:stretch>
        </p:blipFill>
        <p:spPr>
          <a:xfrm>
            <a:off x="1524000" y="1371600"/>
            <a:ext cx="4976813" cy="5333770"/>
          </a:xfrm>
          <a:prstGeom prst="rect">
            <a:avLst/>
          </a:prstGeom>
          <a:noFill/>
          <a:ln>
            <a:solidFill>
              <a:schemeClr val="bg1">
                <a:lumMod val="50000"/>
              </a:schemeClr>
            </a:solidFill>
          </a:ln>
        </p:spPr>
      </p:pic>
    </p:spTree>
    <p:extLst>
      <p:ext uri="{BB962C8B-B14F-4D97-AF65-F5344CB8AC3E}">
        <p14:creationId xmlns:p14="http://schemas.microsoft.com/office/powerpoint/2010/main" val="3425321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Snap shot – Self hosted server</a:t>
            </a:r>
            <a:endParaRPr lang="en-AU" sz="3600" b="1" dirty="0">
              <a:latin typeface="Cambria" panose="02040503050406030204"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8159353"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1521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0"/>
            <a:ext cx="9067800" cy="838199"/>
          </a:xfrm>
        </p:spPr>
        <p:txBody>
          <a:bodyPr>
            <a:normAutofit/>
          </a:bodyPr>
          <a:lstStyle/>
          <a:p>
            <a:r>
              <a:rPr lang="en-AU" sz="3600" b="1" dirty="0" smtClean="0">
                <a:latin typeface="Cambria" panose="02040503050406030204" pitchFamily="18" charset="0"/>
              </a:rPr>
              <a:t>CONTENTS</a:t>
            </a:r>
            <a:endParaRPr lang="en-AU" sz="3600" b="1" dirty="0">
              <a:latin typeface="Cambria" panose="02040503050406030204" pitchFamily="18" charset="0"/>
            </a:endParaRPr>
          </a:p>
        </p:txBody>
      </p:sp>
      <p:sp>
        <p:nvSpPr>
          <p:cNvPr id="4" name="TextBox 3"/>
          <p:cNvSpPr txBox="1"/>
          <p:nvPr/>
        </p:nvSpPr>
        <p:spPr>
          <a:xfrm>
            <a:off x="609600" y="1143000"/>
            <a:ext cx="7924800" cy="5509200"/>
          </a:xfrm>
          <a:prstGeom prst="rect">
            <a:avLst/>
          </a:prstGeom>
          <a:noFill/>
        </p:spPr>
        <p:txBody>
          <a:bodyPr wrap="square" rtlCol="0">
            <a:spAutoFit/>
          </a:bodyPr>
          <a:lstStyle/>
          <a:p>
            <a:pPr marL="342900" indent="-342900">
              <a:buFont typeface="Wingdings" panose="05000000000000000000" pitchFamily="2" charset="2"/>
              <a:buChar char="v"/>
            </a:pPr>
            <a:r>
              <a:rPr lang="en-AU" sz="2400" dirty="0" smtClean="0">
                <a:latin typeface="Cambria" panose="02040503050406030204" pitchFamily="18" charset="0"/>
              </a:rPr>
              <a:t>Frameworks used</a:t>
            </a:r>
            <a:br>
              <a:rPr lang="en-AU" sz="2400" dirty="0" smtClean="0">
                <a:latin typeface="Cambria" panose="02040503050406030204" pitchFamily="18" charset="0"/>
              </a:rPr>
            </a:br>
            <a:endParaRPr lang="en-AU" sz="2400" dirty="0" smtClean="0">
              <a:latin typeface="Cambria" panose="02040503050406030204" pitchFamily="18" charset="0"/>
            </a:endParaRPr>
          </a:p>
          <a:p>
            <a:pPr marL="342900" indent="-342900">
              <a:buFont typeface="Wingdings" panose="05000000000000000000" pitchFamily="2" charset="2"/>
              <a:buChar char="v"/>
            </a:pPr>
            <a:r>
              <a:rPr lang="en-AU" sz="2400" dirty="0" smtClean="0">
                <a:latin typeface="Cambria" panose="02040503050406030204" pitchFamily="18" charset="0"/>
              </a:rPr>
              <a:t>Algorithm</a:t>
            </a:r>
            <a:br>
              <a:rPr lang="en-AU" sz="2400" dirty="0" smtClean="0">
                <a:latin typeface="Cambria" panose="02040503050406030204" pitchFamily="18" charset="0"/>
              </a:rPr>
            </a:br>
            <a:endParaRPr lang="en-AU" sz="2400" dirty="0" smtClean="0">
              <a:latin typeface="Cambria" panose="02040503050406030204" pitchFamily="18" charset="0"/>
            </a:endParaRPr>
          </a:p>
          <a:p>
            <a:pPr marL="342900" indent="-342900">
              <a:buFont typeface="Wingdings" panose="05000000000000000000" pitchFamily="2" charset="2"/>
              <a:buChar char="v"/>
            </a:pPr>
            <a:r>
              <a:rPr lang="en-AU" sz="2400" dirty="0" smtClean="0">
                <a:latin typeface="Cambria" panose="02040503050406030204" pitchFamily="18" charset="0"/>
              </a:rPr>
              <a:t>High Level Block diagrams</a:t>
            </a:r>
            <a:br>
              <a:rPr lang="en-AU" sz="2400" dirty="0" smtClean="0">
                <a:latin typeface="Cambria" panose="02040503050406030204" pitchFamily="18" charset="0"/>
              </a:rPr>
            </a:br>
            <a:endParaRPr lang="en-AU" sz="2400" dirty="0" smtClean="0">
              <a:latin typeface="Cambria" panose="02040503050406030204" pitchFamily="18" charset="0"/>
            </a:endParaRPr>
          </a:p>
          <a:p>
            <a:pPr marL="342900" indent="-342900">
              <a:buFont typeface="Wingdings" panose="05000000000000000000" pitchFamily="2" charset="2"/>
              <a:buChar char="v"/>
            </a:pPr>
            <a:r>
              <a:rPr lang="en-AU" sz="2400" dirty="0" smtClean="0">
                <a:latin typeface="Cambria" panose="02040503050406030204" pitchFamily="18" charset="0"/>
              </a:rPr>
              <a:t>Applied Design patterns</a:t>
            </a:r>
            <a:br>
              <a:rPr lang="en-AU" sz="2400" dirty="0" smtClean="0">
                <a:latin typeface="Cambria" panose="02040503050406030204" pitchFamily="18" charset="0"/>
              </a:rPr>
            </a:br>
            <a:endParaRPr lang="en-AU" sz="2400" dirty="0" smtClean="0">
              <a:latin typeface="Cambria" panose="02040503050406030204" pitchFamily="18" charset="0"/>
            </a:endParaRPr>
          </a:p>
          <a:p>
            <a:pPr marL="342900" indent="-342900">
              <a:buFont typeface="Wingdings" panose="05000000000000000000" pitchFamily="2" charset="2"/>
              <a:buChar char="v"/>
            </a:pPr>
            <a:r>
              <a:rPr lang="en-AU" sz="2400" dirty="0" smtClean="0">
                <a:latin typeface="Cambria" panose="02040503050406030204" pitchFamily="18" charset="0"/>
              </a:rPr>
              <a:t>Class diagrams</a:t>
            </a:r>
            <a:br>
              <a:rPr lang="en-AU" sz="2400" dirty="0" smtClean="0">
                <a:latin typeface="Cambria" panose="02040503050406030204" pitchFamily="18" charset="0"/>
              </a:rPr>
            </a:br>
            <a:endParaRPr lang="en-AU" sz="2400" dirty="0" smtClean="0">
              <a:latin typeface="Cambria" panose="02040503050406030204" pitchFamily="18" charset="0"/>
            </a:endParaRPr>
          </a:p>
          <a:p>
            <a:pPr marL="342900" indent="-342900">
              <a:buFont typeface="Wingdings" panose="05000000000000000000" pitchFamily="2" charset="2"/>
              <a:buChar char="v"/>
            </a:pPr>
            <a:r>
              <a:rPr lang="en-AU" sz="2400" dirty="0" smtClean="0">
                <a:latin typeface="Cambria" panose="02040503050406030204" pitchFamily="18" charset="0"/>
              </a:rPr>
              <a:t>Architecture decisions</a:t>
            </a:r>
            <a:br>
              <a:rPr lang="en-AU" sz="2400" dirty="0" smtClean="0">
                <a:latin typeface="Cambria" panose="02040503050406030204" pitchFamily="18" charset="0"/>
              </a:rPr>
            </a:br>
            <a:endParaRPr lang="en-AU" sz="2400" dirty="0" smtClean="0">
              <a:latin typeface="Cambria" panose="02040503050406030204" pitchFamily="18" charset="0"/>
            </a:endParaRPr>
          </a:p>
          <a:p>
            <a:pPr marL="342900" indent="-342900">
              <a:buFont typeface="Wingdings" panose="05000000000000000000" pitchFamily="2" charset="2"/>
              <a:buChar char="v"/>
            </a:pPr>
            <a:r>
              <a:rPr lang="en-AU" sz="2400" dirty="0" smtClean="0">
                <a:latin typeface="Cambria" panose="02040503050406030204" pitchFamily="18" charset="0"/>
              </a:rPr>
              <a:t>Application snap shots</a:t>
            </a:r>
          </a:p>
          <a:p>
            <a:pPr marL="342900" indent="-342900">
              <a:buFont typeface="Arial" panose="020B0604020202020204" pitchFamily="34" charset="0"/>
              <a:buChar char="•"/>
            </a:pPr>
            <a:endParaRPr lang="en-AU" sz="2000" dirty="0" smtClean="0">
              <a:latin typeface="Cambria" panose="02040503050406030204" pitchFamily="18" charset="0"/>
            </a:endParaRPr>
          </a:p>
          <a:p>
            <a:pPr marL="342900" indent="-342900">
              <a:buFont typeface="Arial" panose="020B0604020202020204" pitchFamily="34" charset="0"/>
              <a:buChar char="•"/>
            </a:pPr>
            <a:endParaRPr lang="en-AU" sz="2000" dirty="0" smtClean="0">
              <a:latin typeface="Cambria" panose="02040503050406030204" pitchFamily="18" charset="0"/>
            </a:endParaRPr>
          </a:p>
        </p:txBody>
      </p:sp>
    </p:spTree>
    <p:extLst>
      <p:ext uri="{BB962C8B-B14F-4D97-AF65-F5344CB8AC3E}">
        <p14:creationId xmlns:p14="http://schemas.microsoft.com/office/powerpoint/2010/main" val="1264403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0"/>
            <a:ext cx="9067800" cy="838199"/>
          </a:xfrm>
        </p:spPr>
        <p:txBody>
          <a:bodyPr>
            <a:normAutofit/>
          </a:bodyPr>
          <a:lstStyle/>
          <a:p>
            <a:r>
              <a:rPr lang="en-AU" sz="3600" b="1" dirty="0" smtClean="0">
                <a:latin typeface="Cambria" panose="02040503050406030204" pitchFamily="18" charset="0"/>
              </a:rPr>
              <a:t>Frameworks used</a:t>
            </a:r>
            <a:endParaRPr lang="en-AU" sz="3600" b="1" dirty="0">
              <a:latin typeface="Cambria" panose="02040503050406030204" pitchFamily="18" charset="0"/>
            </a:endParaRPr>
          </a:p>
        </p:txBody>
      </p:sp>
      <p:sp>
        <p:nvSpPr>
          <p:cNvPr id="4" name="TextBox 3"/>
          <p:cNvSpPr txBox="1"/>
          <p:nvPr/>
        </p:nvSpPr>
        <p:spPr>
          <a:xfrm>
            <a:off x="609600" y="1143000"/>
            <a:ext cx="7924800" cy="5016758"/>
          </a:xfrm>
          <a:prstGeom prst="rect">
            <a:avLst/>
          </a:prstGeom>
          <a:noFill/>
        </p:spPr>
        <p:txBody>
          <a:bodyPr wrap="square" rtlCol="0">
            <a:spAutoFit/>
          </a:bodyPr>
          <a:lstStyle/>
          <a:p>
            <a:pPr marL="342900" indent="-342900">
              <a:buFont typeface="Arial" panose="020B0604020202020204" pitchFamily="34" charset="0"/>
              <a:buChar char="•"/>
            </a:pPr>
            <a:r>
              <a:rPr lang="en-AU" sz="2000" dirty="0" err="1" smtClean="0">
                <a:latin typeface="Cambria" panose="02040503050406030204" pitchFamily="18" charset="0"/>
              </a:rPr>
              <a:t>Jquery</a:t>
            </a:r>
            <a:r>
              <a:rPr lang="en-AU" sz="2000" dirty="0" smtClean="0">
                <a:latin typeface="Cambria" panose="02040503050406030204" pitchFamily="18" charset="0"/>
              </a:rPr>
              <a:t> – 3.2.1 / </a:t>
            </a:r>
            <a:r>
              <a:rPr lang="en-AU" sz="2000" dirty="0" err="1" smtClean="0">
                <a:latin typeface="Cambria" panose="02040503050406030204" pitchFamily="18" charset="0"/>
              </a:rPr>
              <a:t>Javascript</a:t>
            </a:r>
            <a:r>
              <a:rPr lang="en-AU" sz="2000" dirty="0" smtClean="0">
                <a:latin typeface="Cambria" panose="02040503050406030204" pitchFamily="18" charset="0"/>
              </a:rPr>
              <a:t>/ HTML/CSS</a:t>
            </a:r>
            <a:br>
              <a:rPr lang="en-AU" sz="2000" dirty="0" smtClean="0">
                <a:latin typeface="Cambria" panose="02040503050406030204" pitchFamily="18" charset="0"/>
              </a:rPr>
            </a:br>
            <a:endParaRPr lang="en-AU" sz="2000" dirty="0" smtClean="0">
              <a:latin typeface="Cambria" panose="02040503050406030204" pitchFamily="18" charset="0"/>
            </a:endParaRPr>
          </a:p>
          <a:p>
            <a:pPr marL="342900" indent="-342900">
              <a:buFont typeface="Arial" panose="020B0604020202020204" pitchFamily="34" charset="0"/>
              <a:buChar char="•"/>
            </a:pPr>
            <a:r>
              <a:rPr lang="en-AU" sz="2000" dirty="0" smtClean="0">
                <a:latin typeface="Cambria" panose="02040503050406030204" pitchFamily="18" charset="0"/>
              </a:rPr>
              <a:t>Bootstrap – 3.3.7 - </a:t>
            </a:r>
            <a:r>
              <a:rPr lang="en-AU" sz="2000" dirty="0" smtClean="0">
                <a:solidFill>
                  <a:srgbClr val="00B050"/>
                </a:solidFill>
                <a:latin typeface="Cambria" panose="02040503050406030204" pitchFamily="18" charset="0"/>
              </a:rPr>
              <a:t>used for  Responsive web pages</a:t>
            </a:r>
            <a:br>
              <a:rPr lang="en-AU" sz="2000" dirty="0" smtClean="0">
                <a:solidFill>
                  <a:srgbClr val="00B050"/>
                </a:solidFill>
                <a:latin typeface="Cambria" panose="02040503050406030204" pitchFamily="18" charset="0"/>
              </a:rPr>
            </a:br>
            <a:endParaRPr lang="en-AU" sz="2000" dirty="0" smtClean="0">
              <a:latin typeface="Cambria" panose="02040503050406030204" pitchFamily="18" charset="0"/>
            </a:endParaRPr>
          </a:p>
          <a:p>
            <a:pPr marL="342900" indent="-342900">
              <a:buFont typeface="Arial" panose="020B0604020202020204" pitchFamily="34" charset="0"/>
              <a:buChar char="•"/>
            </a:pPr>
            <a:r>
              <a:rPr lang="en-AU" sz="2000" dirty="0" smtClean="0">
                <a:latin typeface="Cambria" panose="02040503050406030204" pitchFamily="18" charset="0"/>
              </a:rPr>
              <a:t>Angular JS – 1.6.4 - </a:t>
            </a:r>
            <a:r>
              <a:rPr lang="en-AU" sz="2000" dirty="0" smtClean="0">
                <a:solidFill>
                  <a:srgbClr val="00B050"/>
                </a:solidFill>
                <a:latin typeface="Cambria" panose="02040503050406030204" pitchFamily="18" charset="0"/>
              </a:rPr>
              <a:t>used for MVC at the Front End level</a:t>
            </a:r>
            <a:br>
              <a:rPr lang="en-AU" sz="2000" dirty="0" smtClean="0">
                <a:solidFill>
                  <a:srgbClr val="00B050"/>
                </a:solidFill>
                <a:latin typeface="Cambria" panose="02040503050406030204" pitchFamily="18" charset="0"/>
              </a:rPr>
            </a:br>
            <a:endParaRPr lang="en-AU" sz="2000" dirty="0" smtClean="0">
              <a:latin typeface="Cambria" panose="02040503050406030204" pitchFamily="18" charset="0"/>
            </a:endParaRPr>
          </a:p>
          <a:p>
            <a:pPr marL="342900" indent="-342900">
              <a:buFont typeface="Arial" panose="020B0604020202020204" pitchFamily="34" charset="0"/>
              <a:buChar char="•"/>
            </a:pPr>
            <a:r>
              <a:rPr lang="en-AU" sz="2000" dirty="0" smtClean="0">
                <a:latin typeface="Cambria" panose="02040503050406030204" pitchFamily="18" charset="0"/>
              </a:rPr>
              <a:t>Swagger - </a:t>
            </a:r>
            <a:r>
              <a:rPr lang="en-AU" sz="2000" dirty="0" err="1" smtClean="0">
                <a:latin typeface="Cambria" panose="02040503050406030204" pitchFamily="18" charset="0"/>
              </a:rPr>
              <a:t>Swashbuckle</a:t>
            </a:r>
            <a:r>
              <a:rPr lang="en-AU" sz="2000" dirty="0" smtClean="0">
                <a:latin typeface="Cambria" panose="02040503050406030204" pitchFamily="18" charset="0"/>
              </a:rPr>
              <a:t> – 5.4.0 – </a:t>
            </a:r>
            <a:r>
              <a:rPr lang="en-AU" sz="2000" dirty="0" smtClean="0">
                <a:solidFill>
                  <a:srgbClr val="00B050"/>
                </a:solidFill>
                <a:latin typeface="Cambria" panose="02040503050406030204" pitchFamily="18" charset="0"/>
              </a:rPr>
              <a:t>used for  Web API documentation</a:t>
            </a:r>
            <a:r>
              <a:rPr lang="en-AU" sz="2000" dirty="0" smtClean="0">
                <a:latin typeface="Cambria" panose="02040503050406030204" pitchFamily="18" charset="0"/>
              </a:rPr>
              <a:t/>
            </a:r>
            <a:br>
              <a:rPr lang="en-AU" sz="2000" dirty="0" smtClean="0">
                <a:latin typeface="Cambria" panose="02040503050406030204" pitchFamily="18" charset="0"/>
              </a:rPr>
            </a:br>
            <a:endParaRPr lang="en-AU" sz="2000" dirty="0" smtClean="0">
              <a:latin typeface="Cambria" panose="02040503050406030204" pitchFamily="18" charset="0"/>
            </a:endParaRPr>
          </a:p>
          <a:p>
            <a:pPr marL="342900" indent="-342900">
              <a:buFont typeface="Arial" panose="020B0604020202020204" pitchFamily="34" charset="0"/>
              <a:buChar char="•"/>
            </a:pPr>
            <a:r>
              <a:rPr lang="en-AU" sz="2000" dirty="0" smtClean="0">
                <a:latin typeface="Cambria" panose="02040503050406030204" pitchFamily="18" charset="0"/>
              </a:rPr>
              <a:t>Microsoft OWIN – 2.0.2 – </a:t>
            </a:r>
            <a:r>
              <a:rPr lang="en-AU" sz="2000" dirty="0" smtClean="0">
                <a:solidFill>
                  <a:srgbClr val="00B050"/>
                </a:solidFill>
                <a:latin typeface="Cambria" panose="02040503050406030204" pitchFamily="18" charset="0"/>
              </a:rPr>
              <a:t>used for self hosting web server</a:t>
            </a:r>
            <a:br>
              <a:rPr lang="en-AU" sz="2000" dirty="0" smtClean="0">
                <a:solidFill>
                  <a:srgbClr val="00B050"/>
                </a:solidFill>
                <a:latin typeface="Cambria" panose="02040503050406030204" pitchFamily="18" charset="0"/>
              </a:rPr>
            </a:br>
            <a:endParaRPr lang="en-AU" sz="2000" dirty="0" smtClean="0">
              <a:solidFill>
                <a:srgbClr val="00B050"/>
              </a:solidFill>
              <a:latin typeface="Cambria" panose="02040503050406030204" pitchFamily="18" charset="0"/>
            </a:endParaRPr>
          </a:p>
          <a:p>
            <a:pPr marL="342900" indent="-342900">
              <a:buFont typeface="Arial" panose="020B0604020202020204" pitchFamily="34" charset="0"/>
              <a:buChar char="•"/>
            </a:pPr>
            <a:r>
              <a:rPr lang="en-AU" sz="2000" dirty="0" smtClean="0">
                <a:latin typeface="Cambria" panose="02040503050406030204" pitchFamily="18" charset="0"/>
              </a:rPr>
              <a:t>.NET Web API 2.0 – </a:t>
            </a:r>
            <a:r>
              <a:rPr lang="en-AU" sz="2000" dirty="0" smtClean="0">
                <a:solidFill>
                  <a:srgbClr val="00B050"/>
                </a:solidFill>
                <a:latin typeface="Cambria" panose="02040503050406030204" pitchFamily="18" charset="0"/>
              </a:rPr>
              <a:t>used for RESTful Web service </a:t>
            </a:r>
            <a:r>
              <a:rPr lang="en-AU" sz="2000" dirty="0" smtClean="0">
                <a:solidFill>
                  <a:srgbClr val="00B050"/>
                </a:solidFill>
                <a:latin typeface="Cambria" panose="02040503050406030204" pitchFamily="18" charset="0"/>
              </a:rPr>
              <a:t>implementation</a:t>
            </a:r>
            <a:endParaRPr lang="en-AU" sz="2000" dirty="0" smtClean="0">
              <a:solidFill>
                <a:srgbClr val="00B050"/>
              </a:solidFill>
              <a:latin typeface="Cambria" panose="02040503050406030204" pitchFamily="18" charset="0"/>
            </a:endParaRPr>
          </a:p>
          <a:p>
            <a:pPr marL="342900" indent="-342900">
              <a:buFont typeface="Arial" panose="020B0604020202020204" pitchFamily="34" charset="0"/>
              <a:buChar char="•"/>
            </a:pPr>
            <a:endParaRPr lang="en-AU" sz="2000" dirty="0" smtClean="0">
              <a:latin typeface="Cambria" panose="02040503050406030204" pitchFamily="18" charset="0"/>
            </a:endParaRPr>
          </a:p>
          <a:p>
            <a:pPr marL="342900" indent="-342900">
              <a:buFont typeface="Arial" panose="020B0604020202020204" pitchFamily="34" charset="0"/>
              <a:buChar char="•"/>
            </a:pPr>
            <a:r>
              <a:rPr lang="en-US" sz="2000" dirty="0" err="1">
                <a:latin typeface="Cambria" panose="02040503050406030204" pitchFamily="18" charset="0"/>
              </a:rPr>
              <a:t>NuGet</a:t>
            </a:r>
            <a:r>
              <a:rPr lang="en-US" sz="2000" dirty="0">
                <a:latin typeface="Cambria" panose="02040503050406030204" pitchFamily="18" charset="0"/>
              </a:rPr>
              <a:t> – </a:t>
            </a:r>
            <a:r>
              <a:rPr lang="en-US" sz="2000" dirty="0">
                <a:solidFill>
                  <a:srgbClr val="00B050"/>
                </a:solidFill>
                <a:latin typeface="Cambria" panose="02040503050406030204" pitchFamily="18" charset="0"/>
              </a:rPr>
              <a:t>used as Package Manager </a:t>
            </a:r>
            <a:r>
              <a:rPr lang="en-US" sz="2000" dirty="0" smtClean="0">
                <a:solidFill>
                  <a:srgbClr val="00B050"/>
                </a:solidFill>
                <a:latin typeface="Cambria" panose="02040503050406030204" pitchFamily="18" charset="0"/>
              </a:rPr>
              <a:t/>
            </a:r>
            <a:br>
              <a:rPr lang="en-US" sz="2000" dirty="0" smtClean="0">
                <a:solidFill>
                  <a:srgbClr val="00B050"/>
                </a:solidFill>
                <a:latin typeface="Cambria" panose="02040503050406030204" pitchFamily="18" charset="0"/>
              </a:rPr>
            </a:br>
            <a:endParaRPr lang="en-AU" sz="2000" dirty="0">
              <a:solidFill>
                <a:srgbClr val="00B050"/>
              </a:solidFill>
              <a:latin typeface="Cambria" panose="02040503050406030204" pitchFamily="18" charset="0"/>
            </a:endParaRPr>
          </a:p>
          <a:p>
            <a:pPr marL="342900" indent="-342900">
              <a:buFont typeface="Arial" panose="020B0604020202020204" pitchFamily="34" charset="0"/>
              <a:buChar char="•"/>
            </a:pPr>
            <a:r>
              <a:rPr lang="en-AU" sz="2000" dirty="0" smtClean="0">
                <a:latin typeface="Cambria" panose="02040503050406030204" pitchFamily="18" charset="0"/>
              </a:rPr>
              <a:t>.</a:t>
            </a:r>
            <a:r>
              <a:rPr lang="en-AU" sz="2000" dirty="0" smtClean="0">
                <a:latin typeface="Cambria" panose="02040503050406030204" pitchFamily="18" charset="0"/>
              </a:rPr>
              <a:t>NET framework – </a:t>
            </a:r>
            <a:r>
              <a:rPr lang="en-AU" sz="2000" dirty="0" smtClean="0">
                <a:latin typeface="Cambria" panose="02040503050406030204" pitchFamily="18" charset="0"/>
              </a:rPr>
              <a:t>4.5.2</a:t>
            </a:r>
            <a:br>
              <a:rPr lang="en-AU" sz="2000" dirty="0" smtClean="0">
                <a:latin typeface="Cambria" panose="02040503050406030204" pitchFamily="18" charset="0"/>
              </a:rPr>
            </a:br>
            <a:endParaRPr lang="en-AU" sz="2000" dirty="0" smtClean="0">
              <a:latin typeface="Cambria" panose="02040503050406030204" pitchFamily="18" charset="0"/>
            </a:endParaRPr>
          </a:p>
        </p:txBody>
      </p:sp>
    </p:spTree>
    <p:extLst>
      <p:ext uri="{BB962C8B-B14F-4D97-AF65-F5344CB8AC3E}">
        <p14:creationId xmlns:p14="http://schemas.microsoft.com/office/powerpoint/2010/main" val="41659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Number to Text Algorithm</a:t>
            </a:r>
            <a:endParaRPr lang="en-AU" sz="3600" b="1" dirty="0">
              <a:latin typeface="Cambria" panose="02040503050406030204" pitchFamily="18" charset="0"/>
            </a:endParaRPr>
          </a:p>
        </p:txBody>
      </p:sp>
      <p:sp>
        <p:nvSpPr>
          <p:cNvPr id="5" name="TextBox 4"/>
          <p:cNvSpPr txBox="1"/>
          <p:nvPr/>
        </p:nvSpPr>
        <p:spPr>
          <a:xfrm>
            <a:off x="609600" y="1143000"/>
            <a:ext cx="8229600" cy="4801314"/>
          </a:xfrm>
          <a:prstGeom prst="rect">
            <a:avLst/>
          </a:prstGeom>
          <a:noFill/>
        </p:spPr>
        <p:txBody>
          <a:bodyPr wrap="square" rtlCol="0">
            <a:spAutoFit/>
          </a:bodyPr>
          <a:lstStyle/>
          <a:p>
            <a:pPr marL="457200" indent="-457200">
              <a:buFont typeface="+mj-lt"/>
              <a:buAutoNum type="arabicPeriod"/>
            </a:pPr>
            <a:r>
              <a:rPr lang="en-AU" dirty="0" smtClean="0">
                <a:latin typeface="Cambria" panose="02040503050406030204" pitchFamily="18" charset="0"/>
              </a:rPr>
              <a:t>Receive Input number as string data type. </a:t>
            </a:r>
            <a:r>
              <a:rPr lang="en-AU" sz="1600" dirty="0" smtClean="0">
                <a:latin typeface="Cambria" panose="02040503050406030204" pitchFamily="18" charset="0"/>
              </a:rPr>
              <a:t/>
            </a:r>
            <a:br>
              <a:rPr lang="en-AU" sz="1600" dirty="0" smtClean="0">
                <a:latin typeface="Cambria" panose="02040503050406030204" pitchFamily="18" charset="0"/>
              </a:rPr>
            </a:br>
            <a:r>
              <a:rPr lang="en-AU" sz="1200" dirty="0" smtClean="0">
                <a:solidFill>
                  <a:srgbClr val="00B050"/>
                </a:solidFill>
                <a:latin typeface="Cambria" panose="02040503050406030204" pitchFamily="18" charset="0"/>
              </a:rPr>
              <a:t>Example Input:  6790.426</a:t>
            </a:r>
            <a:r>
              <a:rPr lang="en-AU" sz="1600" dirty="0" smtClean="0">
                <a:solidFill>
                  <a:srgbClr val="00B050"/>
                </a:solidFill>
                <a:latin typeface="Cambria" panose="02040503050406030204" pitchFamily="18" charset="0"/>
              </a:rPr>
              <a:t/>
            </a:r>
            <a:br>
              <a:rPr lang="en-AU" sz="1600" dirty="0" smtClean="0">
                <a:solidFill>
                  <a:srgbClr val="00B050"/>
                </a:solidFill>
                <a:latin typeface="Cambria" panose="02040503050406030204" pitchFamily="18" charset="0"/>
              </a:rPr>
            </a:br>
            <a:endParaRPr lang="en-AU" sz="1600" dirty="0" smtClean="0">
              <a:solidFill>
                <a:srgbClr val="00B050"/>
              </a:solidFill>
              <a:latin typeface="Cambria" panose="02040503050406030204" pitchFamily="18" charset="0"/>
            </a:endParaRPr>
          </a:p>
          <a:p>
            <a:pPr marL="457200" indent="-457200">
              <a:buFont typeface="+mj-lt"/>
              <a:buAutoNum type="arabicPeriod"/>
            </a:pPr>
            <a:r>
              <a:rPr lang="en-AU" dirty="0">
                <a:latin typeface="Cambria" panose="02040503050406030204" pitchFamily="18" charset="0"/>
              </a:rPr>
              <a:t>Parse Input NUMBER into Integer &amp; decimal part.</a:t>
            </a:r>
            <a:r>
              <a:rPr lang="en-AU" sz="1600" dirty="0" smtClean="0">
                <a:latin typeface="Cambria" panose="02040503050406030204" pitchFamily="18" charset="0"/>
              </a:rPr>
              <a:t/>
            </a:r>
            <a:br>
              <a:rPr lang="en-AU" sz="1600" dirty="0" smtClean="0">
                <a:latin typeface="Cambria" panose="02040503050406030204" pitchFamily="18" charset="0"/>
              </a:rPr>
            </a:br>
            <a:r>
              <a:rPr lang="en-AU" sz="1200" dirty="0">
                <a:solidFill>
                  <a:srgbClr val="00B050"/>
                </a:solidFill>
                <a:latin typeface="Cambria" panose="02040503050406030204" pitchFamily="18" charset="0"/>
              </a:rPr>
              <a:t>Integer part = 6790;  Decimal Part =43</a:t>
            </a:r>
            <a:br>
              <a:rPr lang="en-AU" sz="1200" dirty="0">
                <a:solidFill>
                  <a:srgbClr val="00B050"/>
                </a:solidFill>
                <a:latin typeface="Cambria" panose="02040503050406030204" pitchFamily="18" charset="0"/>
              </a:rPr>
            </a:br>
            <a:endParaRPr lang="en-AU" sz="1200" dirty="0">
              <a:solidFill>
                <a:srgbClr val="00B050"/>
              </a:solidFill>
              <a:latin typeface="Cambria" panose="02040503050406030204" pitchFamily="18" charset="0"/>
            </a:endParaRPr>
          </a:p>
          <a:p>
            <a:pPr marL="457200" indent="-457200">
              <a:buFont typeface="+mj-lt"/>
              <a:buAutoNum type="arabicPeriod"/>
            </a:pPr>
            <a:r>
              <a:rPr lang="en-AU" dirty="0">
                <a:latin typeface="Cambria" panose="02040503050406030204" pitchFamily="18" charset="0"/>
              </a:rPr>
              <a:t>Integer part is divided into units from right to left based on Number system. </a:t>
            </a:r>
            <a:r>
              <a:rPr lang="en-AU" sz="1600" dirty="0" smtClean="0">
                <a:latin typeface="Cambria" panose="02040503050406030204" pitchFamily="18" charset="0"/>
              </a:rPr>
              <a:t/>
            </a:r>
            <a:br>
              <a:rPr lang="en-AU" sz="1600" dirty="0" smtClean="0">
                <a:latin typeface="Cambria" panose="02040503050406030204" pitchFamily="18" charset="0"/>
              </a:rPr>
            </a:br>
            <a:r>
              <a:rPr lang="en-AU" sz="1200" dirty="0" smtClean="0">
                <a:solidFill>
                  <a:srgbClr val="00B050"/>
                </a:solidFill>
                <a:latin typeface="Cambria" panose="02040503050406030204" pitchFamily="18" charset="0"/>
              </a:rPr>
              <a:t>Unit1</a:t>
            </a:r>
            <a:r>
              <a:rPr lang="en-AU" sz="1200" dirty="0">
                <a:solidFill>
                  <a:srgbClr val="00B050"/>
                </a:solidFill>
                <a:latin typeface="Cambria" panose="02040503050406030204" pitchFamily="18" charset="0"/>
              </a:rPr>
              <a:t>= 790; unit2=6; </a:t>
            </a:r>
            <a:r>
              <a:rPr lang="en-AU" sz="1600" dirty="0">
                <a:solidFill>
                  <a:schemeClr val="bg1">
                    <a:lumMod val="50000"/>
                  </a:schemeClr>
                </a:solidFill>
                <a:latin typeface="Cambria" panose="02040503050406030204" pitchFamily="18" charset="0"/>
              </a:rPr>
              <a:t/>
            </a:r>
            <a:br>
              <a:rPr lang="en-AU" sz="1600" dirty="0">
                <a:solidFill>
                  <a:schemeClr val="bg1">
                    <a:lumMod val="50000"/>
                  </a:schemeClr>
                </a:solidFill>
                <a:latin typeface="Cambria" panose="02040503050406030204" pitchFamily="18" charset="0"/>
              </a:rPr>
            </a:br>
            <a:endParaRPr lang="en-AU" sz="1600" dirty="0">
              <a:solidFill>
                <a:schemeClr val="bg1">
                  <a:lumMod val="50000"/>
                </a:schemeClr>
              </a:solidFill>
              <a:latin typeface="Cambria" panose="02040503050406030204" pitchFamily="18" charset="0"/>
            </a:endParaRPr>
          </a:p>
          <a:p>
            <a:pPr marL="457200" indent="-457200">
              <a:buFont typeface="+mj-lt"/>
              <a:buAutoNum type="arabicPeriod"/>
            </a:pPr>
            <a:r>
              <a:rPr lang="en-AU" dirty="0">
                <a:latin typeface="Cambria" panose="02040503050406030204" pitchFamily="18" charset="0"/>
              </a:rPr>
              <a:t>For each unit, corresponding Text is built. All are concatenated together to form Integer part of Text. </a:t>
            </a:r>
            <a:r>
              <a:rPr lang="en-AU" sz="1600" dirty="0" smtClean="0">
                <a:latin typeface="Cambria" panose="02040503050406030204" pitchFamily="18" charset="0"/>
              </a:rPr>
              <a:t/>
            </a:r>
            <a:br>
              <a:rPr lang="en-AU" sz="1600" dirty="0" smtClean="0">
                <a:latin typeface="Cambria" panose="02040503050406030204" pitchFamily="18" charset="0"/>
              </a:rPr>
            </a:br>
            <a:r>
              <a:rPr lang="en-AU" sz="1200" dirty="0">
                <a:solidFill>
                  <a:srgbClr val="00B050"/>
                </a:solidFill>
                <a:latin typeface="Cambria" panose="02040503050406030204" pitchFamily="18" charset="0"/>
              </a:rPr>
              <a:t>Unit1= 790 </a:t>
            </a:r>
            <a:r>
              <a:rPr lang="en-AU" sz="1200" dirty="0" smtClean="0">
                <a:solidFill>
                  <a:srgbClr val="00B050"/>
                </a:solidFill>
                <a:latin typeface="Cambria" panose="02040503050406030204" pitchFamily="18" charset="0"/>
              </a:rPr>
              <a:t>= </a:t>
            </a:r>
            <a:r>
              <a:rPr lang="en-AU" sz="1200" dirty="0">
                <a:solidFill>
                  <a:srgbClr val="00B050"/>
                </a:solidFill>
                <a:latin typeface="Cambria" panose="02040503050406030204" pitchFamily="18" charset="0"/>
              </a:rPr>
              <a:t>SEVEN NINENTY;  unit2=6 </a:t>
            </a:r>
            <a:r>
              <a:rPr lang="en-AU" sz="1200" dirty="0" smtClean="0">
                <a:solidFill>
                  <a:srgbClr val="00B050"/>
                </a:solidFill>
                <a:latin typeface="Cambria" panose="02040503050406030204" pitchFamily="18" charset="0"/>
              </a:rPr>
              <a:t>= </a:t>
            </a:r>
            <a:r>
              <a:rPr lang="en-AU" sz="1200" dirty="0">
                <a:solidFill>
                  <a:srgbClr val="00B050"/>
                </a:solidFill>
                <a:latin typeface="Cambria" panose="02040503050406030204" pitchFamily="18" charset="0"/>
              </a:rPr>
              <a:t>SIX;</a:t>
            </a:r>
            <a:br>
              <a:rPr lang="en-AU" sz="1200" dirty="0">
                <a:solidFill>
                  <a:srgbClr val="00B050"/>
                </a:solidFill>
                <a:latin typeface="Cambria" panose="02040503050406030204" pitchFamily="18" charset="0"/>
              </a:rPr>
            </a:br>
            <a:r>
              <a:rPr lang="en-AU" sz="1200" dirty="0">
                <a:solidFill>
                  <a:srgbClr val="00B050"/>
                </a:solidFill>
                <a:latin typeface="Cambria" panose="02040503050406030204" pitchFamily="18" charset="0"/>
              </a:rPr>
              <a:t>SIX THOUSAND + SEVEN NINENTY HUNDRED = SIX THOUSAND SEVEN NINENTY HUNDRED </a:t>
            </a:r>
            <a:br>
              <a:rPr lang="en-AU" sz="1200" dirty="0">
                <a:solidFill>
                  <a:srgbClr val="00B050"/>
                </a:solidFill>
                <a:latin typeface="Cambria" panose="02040503050406030204" pitchFamily="18" charset="0"/>
              </a:rPr>
            </a:br>
            <a:endParaRPr lang="en-AU" sz="1200" dirty="0">
              <a:solidFill>
                <a:srgbClr val="00B050"/>
              </a:solidFill>
              <a:latin typeface="Cambria" panose="02040503050406030204" pitchFamily="18" charset="0"/>
            </a:endParaRPr>
          </a:p>
          <a:p>
            <a:pPr marL="457200" indent="-457200">
              <a:buFont typeface="+mj-lt"/>
              <a:buAutoNum type="arabicPeriod"/>
            </a:pPr>
            <a:r>
              <a:rPr lang="en-AU" dirty="0">
                <a:latin typeface="Cambria" panose="02040503050406030204" pitchFamily="18" charset="0"/>
              </a:rPr>
              <a:t>Decimal part is always rounded to 2 decimal places, which is then built into corresponding text. </a:t>
            </a:r>
            <a:r>
              <a:rPr lang="en-AU" sz="1200" dirty="0">
                <a:solidFill>
                  <a:srgbClr val="00B050"/>
                </a:solidFill>
                <a:latin typeface="Cambria" panose="02040503050406030204" pitchFamily="18" charset="0"/>
              </a:rPr>
              <a:t>43= FORTY THREE</a:t>
            </a:r>
            <a:r>
              <a:rPr lang="en-AU" sz="1600" b="1" dirty="0" smtClean="0">
                <a:latin typeface="Cambria" panose="02040503050406030204" pitchFamily="18" charset="0"/>
              </a:rPr>
              <a:t/>
            </a:r>
            <a:br>
              <a:rPr lang="en-AU" sz="1600" b="1" dirty="0" smtClean="0">
                <a:latin typeface="Cambria" panose="02040503050406030204" pitchFamily="18" charset="0"/>
              </a:rPr>
            </a:br>
            <a:endParaRPr lang="en-AU" sz="1600" b="1" dirty="0" smtClean="0">
              <a:latin typeface="Cambria" panose="02040503050406030204" pitchFamily="18" charset="0"/>
            </a:endParaRPr>
          </a:p>
          <a:p>
            <a:pPr marL="457200" indent="-457200">
              <a:buFont typeface="+mj-lt"/>
              <a:buAutoNum type="arabicPeriod"/>
            </a:pPr>
            <a:r>
              <a:rPr lang="en-AU" dirty="0">
                <a:latin typeface="Cambria" panose="02040503050406030204" pitchFamily="18" charset="0"/>
              </a:rPr>
              <a:t>Finally Integer part Text + DOLLARS + Decimal Part + CENTS Text gives final result.</a:t>
            </a:r>
            <a:r>
              <a:rPr lang="en-AU" sz="1600" dirty="0" smtClean="0">
                <a:latin typeface="Cambria" panose="02040503050406030204" pitchFamily="18" charset="0"/>
              </a:rPr>
              <a:t/>
            </a:r>
            <a:br>
              <a:rPr lang="en-AU" sz="1600" dirty="0" smtClean="0">
                <a:latin typeface="Cambria" panose="02040503050406030204" pitchFamily="18" charset="0"/>
              </a:rPr>
            </a:br>
            <a:r>
              <a:rPr lang="en-AU" sz="1200" dirty="0">
                <a:solidFill>
                  <a:srgbClr val="00B050"/>
                </a:solidFill>
                <a:latin typeface="Cambria" panose="02040503050406030204" pitchFamily="18" charset="0"/>
              </a:rPr>
              <a:t>SIX THOUSAND SEVEN NINENTY HUNDRED + </a:t>
            </a:r>
            <a:r>
              <a:rPr lang="en-AU" sz="1200" dirty="0">
                <a:solidFill>
                  <a:schemeClr val="accent6">
                    <a:lumMod val="75000"/>
                  </a:schemeClr>
                </a:solidFill>
                <a:latin typeface="Cambria" panose="02040503050406030204" pitchFamily="18" charset="0"/>
              </a:rPr>
              <a:t>DOLLARS</a:t>
            </a:r>
            <a:r>
              <a:rPr lang="en-AU" sz="1200" dirty="0">
                <a:solidFill>
                  <a:srgbClr val="00B050"/>
                </a:solidFill>
                <a:latin typeface="Cambria" panose="02040503050406030204" pitchFamily="18" charset="0"/>
              </a:rPr>
              <a:t> + FORTY THREE + </a:t>
            </a:r>
            <a:r>
              <a:rPr lang="en-AU" sz="1200" dirty="0">
                <a:solidFill>
                  <a:schemeClr val="accent6">
                    <a:lumMod val="75000"/>
                  </a:schemeClr>
                </a:solidFill>
                <a:latin typeface="Cambria" panose="02040503050406030204" pitchFamily="18" charset="0"/>
              </a:rPr>
              <a:t>CENTS</a:t>
            </a:r>
          </a:p>
        </p:txBody>
      </p:sp>
    </p:spTree>
    <p:extLst>
      <p:ext uri="{BB962C8B-B14F-4D97-AF65-F5344CB8AC3E}">
        <p14:creationId xmlns:p14="http://schemas.microsoft.com/office/powerpoint/2010/main" val="3932051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Design patterns applied</a:t>
            </a:r>
            <a:endParaRPr lang="en-AU" sz="3600" b="1" dirty="0">
              <a:latin typeface="Cambria" panose="02040503050406030204" pitchFamily="18" charset="0"/>
            </a:endParaRPr>
          </a:p>
        </p:txBody>
      </p:sp>
      <p:sp>
        <p:nvSpPr>
          <p:cNvPr id="5" name="TextBox 4"/>
          <p:cNvSpPr txBox="1"/>
          <p:nvPr/>
        </p:nvSpPr>
        <p:spPr>
          <a:xfrm>
            <a:off x="762000" y="1600200"/>
            <a:ext cx="7848600" cy="2154436"/>
          </a:xfrm>
          <a:prstGeom prst="rect">
            <a:avLst/>
          </a:prstGeom>
          <a:noFill/>
        </p:spPr>
        <p:txBody>
          <a:bodyPr wrap="square" rtlCol="0">
            <a:spAutoFit/>
          </a:bodyPr>
          <a:lstStyle/>
          <a:p>
            <a:pPr marL="457200" indent="-457200">
              <a:buFont typeface="+mj-lt"/>
              <a:buAutoNum type="arabicPeriod"/>
            </a:pPr>
            <a:r>
              <a:rPr lang="en-AU" dirty="0" smtClean="0">
                <a:latin typeface="Cambria" panose="02040503050406030204" pitchFamily="18" charset="0"/>
              </a:rPr>
              <a:t>Template method. </a:t>
            </a:r>
            <a:r>
              <a:rPr lang="en-AU" sz="1600" dirty="0" smtClean="0">
                <a:latin typeface="Cambria" panose="02040503050406030204" pitchFamily="18" charset="0"/>
              </a:rPr>
              <a:t/>
            </a:r>
            <a:br>
              <a:rPr lang="en-AU" sz="1600" dirty="0" smtClean="0">
                <a:latin typeface="Cambria" panose="02040503050406030204" pitchFamily="18" charset="0"/>
              </a:rPr>
            </a:br>
            <a:r>
              <a:rPr lang="en-AU" sz="1200" dirty="0">
                <a:solidFill>
                  <a:srgbClr val="00B050"/>
                </a:solidFill>
                <a:latin typeface="Cambria" panose="02040503050406030204" pitchFamily="18" charset="0"/>
              </a:rPr>
              <a:t>Complete process of converting Number to Text follows template method </a:t>
            </a:r>
            <a:r>
              <a:rPr lang="en-AU" sz="1200" dirty="0" smtClean="0">
                <a:solidFill>
                  <a:srgbClr val="00B050"/>
                </a:solidFill>
                <a:latin typeface="Cambria" panose="02040503050406030204" pitchFamily="18" charset="0"/>
              </a:rPr>
              <a:t>pattern.</a:t>
            </a:r>
            <a:r>
              <a:rPr lang="en-AU" sz="1600" dirty="0" smtClean="0">
                <a:solidFill>
                  <a:srgbClr val="00B050"/>
                </a:solidFill>
                <a:latin typeface="Cambria" panose="02040503050406030204" pitchFamily="18" charset="0"/>
              </a:rPr>
              <a:t/>
            </a:r>
            <a:br>
              <a:rPr lang="en-AU" sz="1600" dirty="0" smtClean="0">
                <a:solidFill>
                  <a:srgbClr val="00B050"/>
                </a:solidFill>
                <a:latin typeface="Cambria" panose="02040503050406030204" pitchFamily="18" charset="0"/>
              </a:rPr>
            </a:br>
            <a:endParaRPr lang="en-AU" sz="1600" dirty="0" smtClean="0">
              <a:solidFill>
                <a:srgbClr val="00B050"/>
              </a:solidFill>
              <a:latin typeface="Cambria" panose="02040503050406030204" pitchFamily="18" charset="0"/>
            </a:endParaRPr>
          </a:p>
          <a:p>
            <a:pPr marL="457200" indent="-457200">
              <a:buFont typeface="+mj-lt"/>
              <a:buAutoNum type="arabicPeriod"/>
            </a:pPr>
            <a:r>
              <a:rPr lang="en-AU" dirty="0" smtClean="0">
                <a:latin typeface="Cambria" panose="02040503050406030204" pitchFamily="18" charset="0"/>
              </a:rPr>
              <a:t>Strategy pattern .</a:t>
            </a:r>
            <a:r>
              <a:rPr lang="en-AU" sz="1600" dirty="0" smtClean="0">
                <a:latin typeface="Cambria" panose="02040503050406030204" pitchFamily="18" charset="0"/>
              </a:rPr>
              <a:t/>
            </a:r>
            <a:br>
              <a:rPr lang="en-AU" sz="1600" dirty="0" smtClean="0">
                <a:latin typeface="Cambria" panose="02040503050406030204" pitchFamily="18" charset="0"/>
              </a:rPr>
            </a:br>
            <a:r>
              <a:rPr lang="en-AU" sz="1200" dirty="0">
                <a:solidFill>
                  <a:srgbClr val="00B050"/>
                </a:solidFill>
                <a:latin typeface="Cambria" panose="02040503050406030204" pitchFamily="18" charset="0"/>
              </a:rPr>
              <a:t>Number system d</a:t>
            </a:r>
            <a:r>
              <a:rPr lang="en-AU" sz="1200" dirty="0" smtClean="0">
                <a:solidFill>
                  <a:srgbClr val="00B050"/>
                </a:solidFill>
                <a:latin typeface="Cambria" panose="02040503050406030204" pitchFamily="18" charset="0"/>
              </a:rPr>
              <a:t>ynamically decided western Number system or Indian Number system.</a:t>
            </a:r>
            <a:br>
              <a:rPr lang="en-AU" sz="1200" dirty="0" smtClean="0">
                <a:solidFill>
                  <a:srgbClr val="00B050"/>
                </a:solidFill>
                <a:latin typeface="Cambria" panose="02040503050406030204" pitchFamily="18" charset="0"/>
              </a:rPr>
            </a:br>
            <a:endParaRPr lang="en-AU" sz="1200" dirty="0">
              <a:solidFill>
                <a:srgbClr val="00B050"/>
              </a:solidFill>
              <a:latin typeface="Cambria" panose="02040503050406030204" pitchFamily="18" charset="0"/>
            </a:endParaRPr>
          </a:p>
          <a:p>
            <a:pPr marL="457200" indent="-457200">
              <a:buFont typeface="+mj-lt"/>
              <a:buAutoNum type="arabicPeriod"/>
            </a:pPr>
            <a:r>
              <a:rPr lang="en-AU" dirty="0" smtClean="0">
                <a:latin typeface="Cambria" panose="02040503050406030204" pitchFamily="18" charset="0"/>
              </a:rPr>
              <a:t>Builder Pattern. </a:t>
            </a:r>
            <a:r>
              <a:rPr lang="en-AU" sz="1600" dirty="0" smtClean="0">
                <a:latin typeface="Cambria" panose="02040503050406030204" pitchFamily="18" charset="0"/>
              </a:rPr>
              <a:t/>
            </a:r>
            <a:br>
              <a:rPr lang="en-AU" sz="1600" dirty="0" smtClean="0">
                <a:latin typeface="Cambria" panose="02040503050406030204" pitchFamily="18" charset="0"/>
              </a:rPr>
            </a:br>
            <a:r>
              <a:rPr lang="en-AU" sz="1200" dirty="0" smtClean="0">
                <a:solidFill>
                  <a:srgbClr val="00B050"/>
                </a:solidFill>
                <a:latin typeface="Cambria" panose="02040503050406030204" pitchFamily="18" charset="0"/>
              </a:rPr>
              <a:t>Number system object is built in multiple stages.</a:t>
            </a:r>
            <a:r>
              <a:rPr lang="en-AU" sz="1600" dirty="0">
                <a:solidFill>
                  <a:schemeClr val="bg1">
                    <a:lumMod val="50000"/>
                  </a:schemeClr>
                </a:solidFill>
                <a:latin typeface="Cambria" panose="02040503050406030204" pitchFamily="18" charset="0"/>
              </a:rPr>
              <a:t/>
            </a:r>
            <a:br>
              <a:rPr lang="en-AU" sz="1600" dirty="0">
                <a:solidFill>
                  <a:schemeClr val="bg1">
                    <a:lumMod val="50000"/>
                  </a:schemeClr>
                </a:solidFill>
                <a:latin typeface="Cambria" panose="02040503050406030204" pitchFamily="18" charset="0"/>
              </a:rPr>
            </a:br>
            <a:endParaRPr lang="en-AU" sz="1600" dirty="0">
              <a:solidFill>
                <a:schemeClr val="bg1">
                  <a:lumMod val="50000"/>
                </a:schemeClr>
              </a:solidFill>
              <a:latin typeface="Cambria" panose="02040503050406030204" pitchFamily="18" charset="0"/>
            </a:endParaRPr>
          </a:p>
        </p:txBody>
      </p:sp>
    </p:spTree>
    <p:extLst>
      <p:ext uri="{BB962C8B-B14F-4D97-AF65-F5344CB8AC3E}">
        <p14:creationId xmlns:p14="http://schemas.microsoft.com/office/powerpoint/2010/main" val="1507103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HIGH LEVEL Block diagram</a:t>
            </a:r>
            <a:endParaRPr lang="en-AU" sz="3600" b="1" dirty="0">
              <a:latin typeface="Cambria" panose="02040503050406030204" pitchFamily="18" charset="0"/>
            </a:endParaRPr>
          </a:p>
        </p:txBody>
      </p:sp>
      <p:grpSp>
        <p:nvGrpSpPr>
          <p:cNvPr id="17" name="Group 16"/>
          <p:cNvGrpSpPr/>
          <p:nvPr/>
        </p:nvGrpSpPr>
        <p:grpSpPr>
          <a:xfrm>
            <a:off x="393700" y="2687764"/>
            <a:ext cx="7895098" cy="2406134"/>
            <a:chOff x="668776" y="1632466"/>
            <a:chExt cx="7895098" cy="2406134"/>
          </a:xfrm>
        </p:grpSpPr>
        <p:sp>
          <p:nvSpPr>
            <p:cNvPr id="3" name="Rectangle 2"/>
            <p:cNvSpPr/>
            <p:nvPr/>
          </p:nvSpPr>
          <p:spPr>
            <a:xfrm>
              <a:off x="668776" y="1752600"/>
              <a:ext cx="1574106" cy="22860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AU" dirty="0" smtClean="0"/>
                <a:t>Front End</a:t>
              </a:r>
              <a:endParaRPr lang="en-AU" dirty="0"/>
            </a:p>
          </p:txBody>
        </p:sp>
        <p:sp>
          <p:nvSpPr>
            <p:cNvPr id="6" name="Rectangle 5"/>
            <p:cNvSpPr/>
            <p:nvPr/>
          </p:nvSpPr>
          <p:spPr>
            <a:xfrm>
              <a:off x="7086600" y="1632466"/>
              <a:ext cx="1477274" cy="21336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AU" dirty="0" smtClean="0"/>
                <a:t>Web API </a:t>
              </a:r>
              <a:endParaRPr lang="en-AU" dirty="0"/>
            </a:p>
          </p:txBody>
        </p:sp>
        <p:cxnSp>
          <p:nvCxnSpPr>
            <p:cNvPr id="7" name="Straight Arrow Connector 6"/>
            <p:cNvCxnSpPr/>
            <p:nvPr/>
          </p:nvCxnSpPr>
          <p:spPr>
            <a:xfrm>
              <a:off x="2307560" y="2133600"/>
              <a:ext cx="45219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273076" y="1752600"/>
              <a:ext cx="554960" cy="369332"/>
            </a:xfrm>
            <a:prstGeom prst="rect">
              <a:avLst/>
            </a:prstGeom>
            <a:noFill/>
          </p:spPr>
          <p:txBody>
            <a:bodyPr wrap="none" rtlCol="0">
              <a:spAutoFit/>
            </a:bodyPr>
            <a:lstStyle/>
            <a:p>
              <a:r>
                <a:rPr lang="en-AU" dirty="0" smtClean="0"/>
                <a:t>GET</a:t>
              </a:r>
              <a:endParaRPr lang="en-AU" dirty="0"/>
            </a:p>
          </p:txBody>
        </p:sp>
        <p:cxnSp>
          <p:nvCxnSpPr>
            <p:cNvPr id="10" name="Straight Arrow Connector 9"/>
            <p:cNvCxnSpPr/>
            <p:nvPr/>
          </p:nvCxnSpPr>
          <p:spPr>
            <a:xfrm flipH="1">
              <a:off x="2307560" y="3364302"/>
              <a:ext cx="4779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85800" y="2403039"/>
            <a:ext cx="3158247" cy="1153169"/>
            <a:chOff x="1066800" y="1648812"/>
            <a:chExt cx="3158247" cy="1153169"/>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87581"/>
              <a:ext cx="3158247" cy="914400"/>
            </a:xfrm>
            <a:prstGeom prst="rect">
              <a:avLst/>
            </a:prstGeom>
            <a:noFill/>
            <a:ln w="9525">
              <a:solidFill>
                <a:schemeClr val="accent3"/>
              </a:solidFill>
              <a:miter lim="800000"/>
              <a:headEnd/>
              <a:tailEnd/>
            </a:ln>
            <a:extLst>
              <a:ext uri="{909E8E84-426E-40DD-AFC4-6F175D3DCCD1}">
                <a14:hiddenFill xmlns:a14="http://schemas.microsoft.com/office/drawing/2010/main">
                  <a:solidFill>
                    <a:schemeClr val="accent1"/>
                  </a:solidFill>
                </a14:hiddenFill>
              </a:ext>
            </a:extLst>
          </p:spPr>
        </p:pic>
        <p:sp>
          <p:nvSpPr>
            <p:cNvPr id="13" name="TextBox 12"/>
            <p:cNvSpPr txBox="1"/>
            <p:nvPr/>
          </p:nvSpPr>
          <p:spPr>
            <a:xfrm>
              <a:off x="1078303" y="1648812"/>
              <a:ext cx="1220206" cy="246221"/>
            </a:xfrm>
            <a:prstGeom prst="rect">
              <a:avLst/>
            </a:prstGeom>
            <a:noFill/>
            <a:ln>
              <a:solidFill>
                <a:schemeClr val="accent3"/>
              </a:solidFill>
            </a:ln>
          </p:spPr>
          <p:txBody>
            <a:bodyPr wrap="none" rtlCol="0">
              <a:spAutoFit/>
            </a:bodyPr>
            <a:lstStyle/>
            <a:p>
              <a:r>
                <a:rPr lang="en-AU" sz="1000" b="1" dirty="0" smtClean="0">
                  <a:latin typeface="Cambria" panose="02040503050406030204" pitchFamily="18" charset="0"/>
                </a:rPr>
                <a:t>NumberService.js</a:t>
              </a:r>
              <a:endParaRPr lang="en-AU" sz="1000" b="1" dirty="0">
                <a:latin typeface="Cambria" panose="02040503050406030204" pitchFamily="18" charset="0"/>
              </a:endParaRPr>
            </a:p>
          </p:txBody>
        </p:sp>
      </p:grpSp>
      <p:sp>
        <p:nvSpPr>
          <p:cNvPr id="18" name="Rectangle 17"/>
          <p:cNvSpPr/>
          <p:nvPr/>
        </p:nvSpPr>
        <p:spPr>
          <a:xfrm>
            <a:off x="6646653" y="1965385"/>
            <a:ext cx="2125692" cy="3112698"/>
          </a:xfrm>
          <a:prstGeom prst="rect">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TextBox 18"/>
          <p:cNvSpPr txBox="1"/>
          <p:nvPr/>
        </p:nvSpPr>
        <p:spPr>
          <a:xfrm>
            <a:off x="6684753" y="1965385"/>
            <a:ext cx="1828800" cy="646331"/>
          </a:xfrm>
          <a:prstGeom prst="rect">
            <a:avLst/>
          </a:prstGeom>
          <a:noFill/>
        </p:spPr>
        <p:txBody>
          <a:bodyPr wrap="square" rtlCol="0">
            <a:spAutoFit/>
          </a:bodyPr>
          <a:lstStyle/>
          <a:p>
            <a:pPr algn="ctr"/>
            <a:r>
              <a:rPr lang="en-AU" b="1" dirty="0" smtClean="0"/>
              <a:t>SELF HOSTED USING OWIN</a:t>
            </a:r>
            <a:endParaRPr lang="en-AU"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175" y="2896799"/>
            <a:ext cx="2230647" cy="40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128" y="5199871"/>
            <a:ext cx="10858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4149" y="5163748"/>
            <a:ext cx="17907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03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CLASS DIAGRAM</a:t>
            </a:r>
            <a:endParaRPr lang="en-AU" sz="3600" b="1" dirty="0">
              <a:latin typeface="Cambria" panose="02040503050406030204" pitchFamily="18" charset="0"/>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8324005"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259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Few Architecture decisions</a:t>
            </a:r>
            <a:endParaRPr lang="en-AU" sz="3600" b="1" dirty="0">
              <a:latin typeface="Cambria" panose="02040503050406030204" pitchFamily="18" charset="0"/>
            </a:endParaRPr>
          </a:p>
        </p:txBody>
      </p:sp>
      <p:sp>
        <p:nvSpPr>
          <p:cNvPr id="5" name="TextBox 4"/>
          <p:cNvSpPr txBox="1"/>
          <p:nvPr/>
        </p:nvSpPr>
        <p:spPr>
          <a:xfrm>
            <a:off x="448574" y="1143000"/>
            <a:ext cx="8305800" cy="3693319"/>
          </a:xfrm>
          <a:prstGeom prst="rect">
            <a:avLst/>
          </a:prstGeom>
          <a:noFill/>
        </p:spPr>
        <p:txBody>
          <a:bodyPr wrap="square" rtlCol="0">
            <a:spAutoFit/>
          </a:bodyPr>
          <a:lstStyle/>
          <a:p>
            <a:pPr marL="342900" indent="-342900" algn="just">
              <a:buFont typeface="Wingdings" panose="05000000000000000000" pitchFamily="2" charset="2"/>
              <a:buChar char="q"/>
            </a:pPr>
            <a:r>
              <a:rPr lang="en-AU" dirty="0" smtClean="0">
                <a:latin typeface="Cambria" panose="02040503050406030204" pitchFamily="18" charset="0"/>
              </a:rPr>
              <a:t>Input Number is read as String data type to support  infinitely long number.</a:t>
            </a:r>
          </a:p>
          <a:p>
            <a:pPr marL="342900" indent="-342900" algn="just">
              <a:buFont typeface="Wingdings" panose="05000000000000000000" pitchFamily="2" charset="2"/>
              <a:buChar char="q"/>
            </a:pPr>
            <a:endParaRPr lang="en-AU" dirty="0">
              <a:latin typeface="Cambria" panose="02040503050406030204" pitchFamily="18" charset="0"/>
            </a:endParaRPr>
          </a:p>
          <a:p>
            <a:pPr marL="342900" indent="-342900" algn="just">
              <a:buFont typeface="Wingdings" panose="05000000000000000000" pitchFamily="2" charset="2"/>
              <a:buChar char="q"/>
            </a:pPr>
            <a:r>
              <a:rPr lang="en-AU" dirty="0" smtClean="0">
                <a:latin typeface="Cambria" panose="02040503050406030204" pitchFamily="18" charset="0"/>
              </a:rPr>
              <a:t>Content Delivery Network (CDN) is used  instead of local copy.</a:t>
            </a:r>
          </a:p>
          <a:p>
            <a:pPr marL="342900" indent="-342900" algn="just">
              <a:buFont typeface="Wingdings" panose="05000000000000000000" pitchFamily="2" charset="2"/>
              <a:buChar char="q"/>
            </a:pPr>
            <a:endParaRPr lang="en-AU" dirty="0">
              <a:latin typeface="Cambria" panose="02040503050406030204" pitchFamily="18" charset="0"/>
            </a:endParaRPr>
          </a:p>
          <a:p>
            <a:pPr marL="342900" indent="-342900" algn="just">
              <a:buFont typeface="Wingdings" panose="05000000000000000000" pitchFamily="2" charset="2"/>
              <a:buChar char="q"/>
            </a:pPr>
            <a:r>
              <a:rPr lang="en-AU" dirty="0" smtClean="0">
                <a:latin typeface="Cambria" panose="02040503050406030204" pitchFamily="18" charset="0"/>
              </a:rPr>
              <a:t>Self hosted using OWIN is selected over IIS in order to provide seamless server access where there is no configurations required for CORS since all configurations are already configured through programmatically.</a:t>
            </a:r>
          </a:p>
          <a:p>
            <a:pPr marL="342900" indent="-342900" algn="just">
              <a:buFont typeface="Wingdings" panose="05000000000000000000" pitchFamily="2" charset="2"/>
              <a:buChar char="q"/>
            </a:pPr>
            <a:endParaRPr lang="en-AU" dirty="0">
              <a:latin typeface="Cambria" panose="02040503050406030204" pitchFamily="18" charset="0"/>
            </a:endParaRPr>
          </a:p>
          <a:p>
            <a:pPr marL="342900" indent="-342900" algn="just">
              <a:buFont typeface="Wingdings" panose="05000000000000000000" pitchFamily="2" charset="2"/>
              <a:buChar char="q"/>
            </a:pPr>
            <a:r>
              <a:rPr lang="en-AU" dirty="0" smtClean="0">
                <a:latin typeface="Cambria" panose="02040503050406030204" pitchFamily="18" charset="0"/>
              </a:rPr>
              <a:t>Swagger – swash buckle is used to provide documentation, Integration Tester for Web API Number service. It is customized to provide custom look &amp; feel.</a:t>
            </a:r>
            <a:br>
              <a:rPr lang="en-AU" dirty="0" smtClean="0">
                <a:latin typeface="Cambria" panose="02040503050406030204" pitchFamily="18" charset="0"/>
              </a:rPr>
            </a:br>
            <a:endParaRPr lang="en-AU" dirty="0" smtClean="0">
              <a:latin typeface="Cambria" panose="02040503050406030204" pitchFamily="18" charset="0"/>
            </a:endParaRPr>
          </a:p>
          <a:p>
            <a:pPr marL="342900" indent="-342900" algn="just">
              <a:buFont typeface="Wingdings" panose="05000000000000000000" pitchFamily="2" charset="2"/>
              <a:buChar char="q"/>
            </a:pPr>
            <a:r>
              <a:rPr lang="en-US" dirty="0" smtClean="0">
                <a:latin typeface="Cambria" panose="02040503050406030204" pitchFamily="18" charset="0"/>
              </a:rPr>
              <a:t>Responsive design used to support multiple devices like Pc, Mobile, Tablets, etc.,</a:t>
            </a:r>
            <a:endParaRPr lang="en-AU" dirty="0" smtClean="0">
              <a:latin typeface="Cambria" panose="02040503050406030204" pitchFamily="18" charset="0"/>
            </a:endParaRPr>
          </a:p>
          <a:p>
            <a:pPr marL="342900" indent="-342900">
              <a:buFont typeface="Wingdings" panose="05000000000000000000" pitchFamily="2" charset="2"/>
              <a:buChar char="q"/>
            </a:pPr>
            <a:endParaRPr lang="en-AU" dirty="0">
              <a:latin typeface="Cambria" panose="02040503050406030204" pitchFamily="18" charset="0"/>
            </a:endParaRPr>
          </a:p>
        </p:txBody>
      </p:sp>
    </p:spTree>
    <p:extLst>
      <p:ext uri="{BB962C8B-B14F-4D97-AF65-F5344CB8AC3E}">
        <p14:creationId xmlns:p14="http://schemas.microsoft.com/office/powerpoint/2010/main" val="3128727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74" y="152400"/>
            <a:ext cx="9067800" cy="838199"/>
          </a:xfrm>
        </p:spPr>
        <p:txBody>
          <a:bodyPr>
            <a:normAutofit/>
          </a:bodyPr>
          <a:lstStyle/>
          <a:p>
            <a:r>
              <a:rPr lang="en-AU" sz="3600" b="1" dirty="0" smtClean="0">
                <a:latin typeface="Cambria" panose="02040503050406030204" pitchFamily="18" charset="0"/>
              </a:rPr>
              <a:t>Snap shot – Front End</a:t>
            </a:r>
            <a:endParaRPr lang="en-AU" sz="3600" b="1" dirty="0">
              <a:latin typeface="Cambria" panose="02040503050406030204" pitchFamily="18" charset="0"/>
            </a:endParaRPr>
          </a:p>
        </p:txBody>
      </p:sp>
      <p:pic>
        <p:nvPicPr>
          <p:cNvPr id="3" name="Picture 2"/>
          <p:cNvPicPr>
            <a:picLocks noChangeAspect="1"/>
          </p:cNvPicPr>
          <p:nvPr/>
        </p:nvPicPr>
        <p:blipFill>
          <a:blip r:embed="rId2"/>
          <a:stretch>
            <a:fillRect/>
          </a:stretch>
        </p:blipFill>
        <p:spPr>
          <a:xfrm>
            <a:off x="281886" y="1371600"/>
            <a:ext cx="8639175" cy="5153025"/>
          </a:xfrm>
          <a:prstGeom prst="rect">
            <a:avLst/>
          </a:prstGeom>
        </p:spPr>
      </p:pic>
      <p:sp>
        <p:nvSpPr>
          <p:cNvPr id="5" name="Title 1"/>
          <p:cNvSpPr txBox="1">
            <a:spLocks/>
          </p:cNvSpPr>
          <p:nvPr/>
        </p:nvSpPr>
        <p:spPr>
          <a:xfrm>
            <a:off x="-20199" y="793215"/>
            <a:ext cx="9098097" cy="34978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1600" b="1" dirty="0" smtClean="0">
                <a:solidFill>
                  <a:schemeClr val="bg1">
                    <a:lumMod val="50000"/>
                  </a:schemeClr>
                </a:solidFill>
                <a:latin typeface="Cambria" panose="02040503050406030204" pitchFamily="18" charset="0"/>
              </a:rPr>
              <a:t>Small number – Output in Google Chrome</a:t>
            </a:r>
            <a:endParaRPr lang="en-AU" sz="1600" b="1" dirty="0">
              <a:solidFill>
                <a:schemeClr val="bg1">
                  <a:lumMod val="50000"/>
                </a:schemeClr>
              </a:solidFill>
              <a:latin typeface="Cambria" panose="02040503050406030204" pitchFamily="18" charset="0"/>
            </a:endParaRPr>
          </a:p>
        </p:txBody>
      </p:sp>
    </p:spTree>
    <p:extLst>
      <p:ext uri="{BB962C8B-B14F-4D97-AF65-F5344CB8AC3E}">
        <p14:creationId xmlns:p14="http://schemas.microsoft.com/office/powerpoint/2010/main" val="1729980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228</Words>
  <Application>Microsoft Office PowerPoint</Application>
  <PresentationFormat>On-screen Show (4:3)</PresentationFormat>
  <Paragraphs>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vt:lpstr>
      <vt:lpstr>Wingdings</vt:lpstr>
      <vt:lpstr>Office Theme</vt:lpstr>
      <vt:lpstr>Assignment</vt:lpstr>
      <vt:lpstr>CONTENTS</vt:lpstr>
      <vt:lpstr>Frameworks used</vt:lpstr>
      <vt:lpstr>Number to Text Algorithm</vt:lpstr>
      <vt:lpstr>Design patterns applied</vt:lpstr>
      <vt:lpstr>HIGH LEVEL Block diagram</vt:lpstr>
      <vt:lpstr>CLASS DIAGRAM</vt:lpstr>
      <vt:lpstr>Few Architecture decisions</vt:lpstr>
      <vt:lpstr>Snap shot – Front End</vt:lpstr>
      <vt:lpstr>Snap shot – Front End</vt:lpstr>
      <vt:lpstr>Snap shot – Front End</vt:lpstr>
      <vt:lpstr>Snap shot – Front End</vt:lpstr>
      <vt:lpstr>Snap shot – Front End</vt:lpstr>
      <vt:lpstr>Snap shot – Front End</vt:lpstr>
      <vt:lpstr>Snap shot – Swagger</vt:lpstr>
      <vt:lpstr>Snap shot – Swagger</vt:lpstr>
      <vt:lpstr>Snap shot – Self hosted server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Shanmuga</dc:creator>
  <cp:lastModifiedBy>Shanmuga Sundaram</cp:lastModifiedBy>
  <cp:revision>46</cp:revision>
  <dcterms:created xsi:type="dcterms:W3CDTF">2017-06-25T19:43:58Z</dcterms:created>
  <dcterms:modified xsi:type="dcterms:W3CDTF">2017-07-03T02:29:05Z</dcterms:modified>
</cp:coreProperties>
</file>