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62" r:id="rId7"/>
    <p:sldId id="261" r:id="rId8"/>
    <p:sldId id="259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2048-EBE4-4355-A1AF-9C4D77866C80}" type="datetimeFigureOut">
              <a:rPr lang="en-AU" smtClean="0"/>
              <a:t>26/06/2017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D5-F79E-4B89-987E-9C6BA6E2C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32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2048-EBE4-4355-A1AF-9C4D77866C80}" type="datetimeFigureOut">
              <a:rPr lang="en-AU" smtClean="0"/>
              <a:t>26/06/2017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D5-F79E-4B89-987E-9C6BA6E2C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4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2048-EBE4-4355-A1AF-9C4D77866C80}" type="datetimeFigureOut">
              <a:rPr lang="en-AU" smtClean="0"/>
              <a:t>26/06/2017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D5-F79E-4B89-987E-9C6BA6E2C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10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2048-EBE4-4355-A1AF-9C4D77866C80}" type="datetimeFigureOut">
              <a:rPr lang="en-AU" smtClean="0"/>
              <a:t>26/06/2017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D5-F79E-4B89-987E-9C6BA6E2C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01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2048-EBE4-4355-A1AF-9C4D77866C80}" type="datetimeFigureOut">
              <a:rPr lang="en-AU" smtClean="0"/>
              <a:t>26/06/2017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D5-F79E-4B89-987E-9C6BA6E2C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5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2048-EBE4-4355-A1AF-9C4D77866C80}" type="datetimeFigureOut">
              <a:rPr lang="en-AU" smtClean="0"/>
              <a:t>26/06/2017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D5-F79E-4B89-987E-9C6BA6E2C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73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2048-EBE4-4355-A1AF-9C4D77866C80}" type="datetimeFigureOut">
              <a:rPr lang="en-AU" smtClean="0"/>
              <a:t>26/06/2017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D5-F79E-4B89-987E-9C6BA6E2C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4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2048-EBE4-4355-A1AF-9C4D77866C80}" type="datetimeFigureOut">
              <a:rPr lang="en-AU" smtClean="0"/>
              <a:t>26/06/2017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D5-F79E-4B89-987E-9C6BA6E2C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13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2048-EBE4-4355-A1AF-9C4D77866C80}" type="datetimeFigureOut">
              <a:rPr lang="en-AU" smtClean="0"/>
              <a:t>26/06/2017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D5-F79E-4B89-987E-9C6BA6E2C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2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2048-EBE4-4355-A1AF-9C4D77866C80}" type="datetimeFigureOut">
              <a:rPr lang="en-AU" smtClean="0"/>
              <a:t>26/06/2017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D5-F79E-4B89-987E-9C6BA6E2C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54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2048-EBE4-4355-A1AF-9C4D77866C80}" type="datetimeFigureOut">
              <a:rPr lang="en-AU" smtClean="0"/>
              <a:t>26/06/2017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C7D5-F79E-4B89-987E-9C6BA6E2C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304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2048-EBE4-4355-A1AF-9C4D77866C80}" type="datetimeFigureOut">
              <a:rPr lang="en-AU" smtClean="0"/>
              <a:t>26/06/2017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C7D5-F79E-4B89-987E-9C6BA6E2C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92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Assignment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105400"/>
            <a:ext cx="6400800" cy="766313"/>
          </a:xfrm>
        </p:spPr>
        <p:txBody>
          <a:bodyPr/>
          <a:lstStyle/>
          <a:p>
            <a:pPr algn="r"/>
            <a:r>
              <a:rPr lang="en-AU" sz="2400" dirty="0" smtClean="0"/>
              <a:t>By </a:t>
            </a:r>
            <a:r>
              <a:rPr lang="en-AU" sz="2400" dirty="0" err="1" smtClean="0"/>
              <a:t>Shanmuga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670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4" y="152400"/>
            <a:ext cx="9067800" cy="83819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Cambria" panose="02040503050406030204" pitchFamily="18" charset="0"/>
              </a:rPr>
              <a:t>Snap shot – Front End</a:t>
            </a:r>
            <a:endParaRPr lang="en-AU" sz="3600" b="1" dirty="0">
              <a:latin typeface="Cambria" panose="020405030504060302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70392"/>
            <a:ext cx="6905625" cy="511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1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4" y="152400"/>
            <a:ext cx="9067800" cy="83819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Cambria" panose="02040503050406030204" pitchFamily="18" charset="0"/>
              </a:rPr>
              <a:t>Snap shot – Front End</a:t>
            </a:r>
            <a:endParaRPr lang="en-AU" sz="3600" b="1" dirty="0">
              <a:latin typeface="Cambria" panose="020405030504060302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57206"/>
            <a:ext cx="7210425" cy="534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4" y="152400"/>
            <a:ext cx="9067800" cy="83819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Cambria" panose="02040503050406030204" pitchFamily="18" charset="0"/>
              </a:rPr>
              <a:t>Snap shot – Swagger API documentation</a:t>
            </a:r>
            <a:endParaRPr lang="en-AU" sz="3600" b="1" dirty="0">
              <a:latin typeface="Cambria" panose="020405030504060302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066800"/>
            <a:ext cx="8354620" cy="543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3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4" y="152400"/>
            <a:ext cx="9067800" cy="83819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Cambria" panose="02040503050406030204" pitchFamily="18" charset="0"/>
              </a:rPr>
              <a:t>Snap shot – Self hosted server</a:t>
            </a:r>
            <a:endParaRPr lang="en-AU" sz="3600" b="1" dirty="0">
              <a:latin typeface="Cambria" panose="020405030504060302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15935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5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0"/>
            <a:ext cx="9067800" cy="83819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Cambria" panose="02040503050406030204" pitchFamily="18" charset="0"/>
              </a:rPr>
              <a:t>CONTENTS</a:t>
            </a:r>
            <a:endParaRPr lang="en-AU" sz="3600" b="1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1430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Cambria" panose="02040503050406030204" pitchFamily="18" charset="0"/>
              </a:rPr>
              <a:t>Frameworks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 smtClean="0">
                <a:latin typeface="Cambria" panose="02040503050406030204" pitchFamily="18" charset="0"/>
              </a:rPr>
              <a:t>Algorithim</a:t>
            </a:r>
            <a:endParaRPr lang="en-AU" sz="20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Cambria" panose="02040503050406030204" pitchFamily="18" charset="0"/>
              </a:rPr>
              <a:t>High Level Block diagrams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Cambria" panose="02040503050406030204" pitchFamily="18" charset="0"/>
              </a:rPr>
              <a:t>Applied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Cambria" panose="02040503050406030204" pitchFamily="18" charset="0"/>
              </a:rPr>
              <a:t>Class diagrams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Cambria" panose="02040503050406030204" pitchFamily="18" charset="0"/>
              </a:rPr>
              <a:t>Architecture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Cambria" panose="02040503050406030204" pitchFamily="18" charset="0"/>
              </a:rPr>
              <a:t>Application snap 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0"/>
            <a:ext cx="9067800" cy="83819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Cambria" panose="02040503050406030204" pitchFamily="18" charset="0"/>
              </a:rPr>
              <a:t>Frameworks used</a:t>
            </a:r>
            <a:endParaRPr lang="en-AU" sz="3600" b="1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1430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 smtClean="0">
                <a:latin typeface="Cambria" panose="02040503050406030204" pitchFamily="18" charset="0"/>
              </a:rPr>
              <a:t>Jquery</a:t>
            </a:r>
            <a:r>
              <a:rPr lang="en-AU" sz="2000" dirty="0" smtClean="0">
                <a:latin typeface="Cambria" panose="02040503050406030204" pitchFamily="18" charset="0"/>
              </a:rPr>
              <a:t> – 3.2.1 / </a:t>
            </a:r>
            <a:r>
              <a:rPr lang="en-AU" sz="2000" dirty="0" err="1" smtClean="0">
                <a:latin typeface="Cambria" panose="02040503050406030204" pitchFamily="18" charset="0"/>
              </a:rPr>
              <a:t>Javascript</a:t>
            </a:r>
            <a:r>
              <a:rPr lang="en-AU" sz="2000" dirty="0" smtClean="0">
                <a:latin typeface="Cambria" panose="02040503050406030204" pitchFamily="18" charset="0"/>
              </a:rPr>
              <a:t>/ HTML/CSS</a:t>
            </a:r>
            <a:br>
              <a:rPr lang="en-AU" sz="2000" dirty="0" smtClean="0">
                <a:latin typeface="Cambria" panose="02040503050406030204" pitchFamily="18" charset="0"/>
              </a:rPr>
            </a:br>
            <a:endParaRPr lang="en-AU" sz="20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Cambria" panose="02040503050406030204" pitchFamily="18" charset="0"/>
              </a:rPr>
              <a:t>Bootstrap – 3.3.7 - </a:t>
            </a:r>
            <a:r>
              <a:rPr lang="en-AU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used for  Responsive web pages</a:t>
            </a:r>
            <a:br>
              <a:rPr lang="en-AU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</a:br>
            <a:endParaRPr lang="en-AU" sz="20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Cambria" panose="02040503050406030204" pitchFamily="18" charset="0"/>
              </a:rPr>
              <a:t>Angular JS – 1.6.4 </a:t>
            </a:r>
            <a:r>
              <a:rPr lang="en-AU" sz="2000" dirty="0" smtClean="0">
                <a:latin typeface="Cambria" panose="02040503050406030204" pitchFamily="18" charset="0"/>
              </a:rPr>
              <a:t>- </a:t>
            </a:r>
            <a:r>
              <a:rPr lang="en-AU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used for MVC at the Front End level</a:t>
            </a:r>
            <a:br>
              <a:rPr lang="en-AU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</a:br>
            <a:endParaRPr lang="en-AU" sz="20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Cambria" panose="02040503050406030204" pitchFamily="18" charset="0"/>
              </a:rPr>
              <a:t>Swagger - </a:t>
            </a:r>
            <a:r>
              <a:rPr lang="en-AU" sz="2000" dirty="0" err="1" smtClean="0">
                <a:latin typeface="Cambria" panose="02040503050406030204" pitchFamily="18" charset="0"/>
              </a:rPr>
              <a:t>Swashbuckle</a:t>
            </a:r>
            <a:r>
              <a:rPr lang="en-AU" sz="2000" dirty="0" smtClean="0">
                <a:latin typeface="Cambria" panose="02040503050406030204" pitchFamily="18" charset="0"/>
              </a:rPr>
              <a:t> – 5.4.0 – </a:t>
            </a:r>
            <a:r>
              <a:rPr lang="en-AU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used for  Web API documentation</a:t>
            </a:r>
            <a:r>
              <a:rPr lang="en-AU" sz="2000" dirty="0" smtClean="0">
                <a:latin typeface="Cambria" panose="02040503050406030204" pitchFamily="18" charset="0"/>
              </a:rPr>
              <a:t/>
            </a:r>
            <a:br>
              <a:rPr lang="en-AU" sz="2000" dirty="0" smtClean="0">
                <a:latin typeface="Cambria" panose="02040503050406030204" pitchFamily="18" charset="0"/>
              </a:rPr>
            </a:br>
            <a:endParaRPr lang="en-AU" sz="20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Cambria" panose="02040503050406030204" pitchFamily="18" charset="0"/>
              </a:rPr>
              <a:t>Microsoft OWIN – 2.0.2 – </a:t>
            </a:r>
            <a:r>
              <a:rPr lang="en-AU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used for self hosting web server</a:t>
            </a:r>
            <a:br>
              <a:rPr lang="en-AU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</a:br>
            <a:endParaRPr lang="en-AU" sz="2000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Cambria" panose="02040503050406030204" pitchFamily="18" charset="0"/>
              </a:rPr>
              <a:t>.NET Web API 2.0 – </a:t>
            </a:r>
            <a:r>
              <a:rPr lang="en-AU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used for RESTful Web service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Cambria" panose="02040503050406030204" pitchFamily="18" charset="0"/>
              </a:rPr>
              <a:t>.NET framework – 4.5.2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4" y="152400"/>
            <a:ext cx="9067800" cy="83819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Cambria" panose="02040503050406030204" pitchFamily="18" charset="0"/>
              </a:rPr>
              <a:t>Number to Text Algorithm</a:t>
            </a:r>
            <a:endParaRPr lang="en-AU" sz="3600" b="1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7848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1600" dirty="0" smtClean="0">
                <a:latin typeface="Cambria" panose="02040503050406030204" pitchFamily="18" charset="0"/>
              </a:rPr>
              <a:t>Receive Input number as string data type. </a:t>
            </a:r>
            <a:br>
              <a:rPr lang="en-AU" sz="1600" dirty="0" smtClean="0">
                <a:latin typeface="Cambria" panose="02040503050406030204" pitchFamily="18" charset="0"/>
              </a:rPr>
            </a:br>
            <a:r>
              <a:rPr lang="en-AU" sz="12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Example Input:  6790.426</a:t>
            </a:r>
            <a:r>
              <a:rPr lang="en-AU" sz="1600" dirty="0" smtClean="0">
                <a:solidFill>
                  <a:srgbClr val="00B050"/>
                </a:solidFill>
                <a:latin typeface="Cambria" panose="02040503050406030204" pitchFamily="18" charset="0"/>
              </a:rPr>
              <a:t/>
            </a:r>
            <a:br>
              <a:rPr lang="en-AU" sz="1600" dirty="0" smtClean="0">
                <a:solidFill>
                  <a:srgbClr val="00B050"/>
                </a:solidFill>
                <a:latin typeface="Cambria" panose="02040503050406030204" pitchFamily="18" charset="0"/>
              </a:rPr>
            </a:br>
            <a:endParaRPr lang="en-AU" sz="1600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1600" dirty="0" smtClean="0">
                <a:latin typeface="Cambria" panose="02040503050406030204" pitchFamily="18" charset="0"/>
              </a:rPr>
              <a:t>Parse Input NUMBER into Integer &amp; decimal part.</a:t>
            </a:r>
            <a:br>
              <a:rPr lang="en-AU" sz="1600" dirty="0" smtClean="0">
                <a:latin typeface="Cambria" panose="02040503050406030204" pitchFamily="18" charset="0"/>
              </a:rPr>
            </a:br>
            <a:r>
              <a:rPr lang="en-AU" sz="1200" dirty="0">
                <a:solidFill>
                  <a:srgbClr val="00B050"/>
                </a:solidFill>
                <a:latin typeface="Cambria" panose="02040503050406030204" pitchFamily="18" charset="0"/>
              </a:rPr>
              <a:t>Integer part = 6790;  Decimal Part =43</a:t>
            </a:r>
            <a:br>
              <a:rPr lang="en-AU" sz="1200" dirty="0">
                <a:solidFill>
                  <a:srgbClr val="00B050"/>
                </a:solidFill>
                <a:latin typeface="Cambria" panose="02040503050406030204" pitchFamily="18" charset="0"/>
              </a:rPr>
            </a:br>
            <a:endParaRPr lang="en-AU" sz="12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1600" dirty="0" smtClean="0">
                <a:latin typeface="Cambria" panose="02040503050406030204" pitchFamily="18" charset="0"/>
              </a:rPr>
              <a:t>Integer part is divided into units from right to left based on Number system. </a:t>
            </a:r>
            <a:br>
              <a:rPr lang="en-AU" sz="1600" dirty="0" smtClean="0">
                <a:latin typeface="Cambria" panose="02040503050406030204" pitchFamily="18" charset="0"/>
              </a:rPr>
            </a:br>
            <a:r>
              <a:rPr lang="en-AU" sz="12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Unit1</a:t>
            </a:r>
            <a:r>
              <a:rPr lang="en-AU" sz="1200" dirty="0">
                <a:solidFill>
                  <a:srgbClr val="00B050"/>
                </a:solidFill>
                <a:latin typeface="Cambria" panose="02040503050406030204" pitchFamily="18" charset="0"/>
              </a:rPr>
              <a:t>= 790; unit2=6; 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/>
            </a:r>
            <a:br>
              <a:rPr lang="en-AU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</a:br>
            <a:endParaRPr lang="en-AU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1600" dirty="0" smtClean="0">
                <a:latin typeface="Cambria" panose="02040503050406030204" pitchFamily="18" charset="0"/>
              </a:rPr>
              <a:t>For each unit, corresponding Text is built. All are concatenated together to form Integer part of Text. </a:t>
            </a:r>
            <a:br>
              <a:rPr lang="en-AU" sz="1600" dirty="0" smtClean="0">
                <a:latin typeface="Cambria" panose="02040503050406030204" pitchFamily="18" charset="0"/>
              </a:rPr>
            </a:br>
            <a:r>
              <a:rPr lang="en-AU" sz="1200" dirty="0">
                <a:solidFill>
                  <a:srgbClr val="00B050"/>
                </a:solidFill>
                <a:latin typeface="Cambria" panose="02040503050406030204" pitchFamily="18" charset="0"/>
              </a:rPr>
              <a:t>Unit1= 790 </a:t>
            </a:r>
            <a:r>
              <a:rPr lang="en-AU" sz="12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= </a:t>
            </a:r>
            <a:r>
              <a:rPr lang="en-AU" sz="1200" dirty="0">
                <a:solidFill>
                  <a:srgbClr val="00B050"/>
                </a:solidFill>
                <a:latin typeface="Cambria" panose="02040503050406030204" pitchFamily="18" charset="0"/>
              </a:rPr>
              <a:t>SEVEN NINENTY;  unit2=6 </a:t>
            </a:r>
            <a:r>
              <a:rPr lang="en-AU" sz="12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= </a:t>
            </a:r>
            <a:r>
              <a:rPr lang="en-AU" sz="1200" dirty="0">
                <a:solidFill>
                  <a:srgbClr val="00B050"/>
                </a:solidFill>
                <a:latin typeface="Cambria" panose="02040503050406030204" pitchFamily="18" charset="0"/>
              </a:rPr>
              <a:t>SIX;</a:t>
            </a:r>
            <a:br>
              <a:rPr lang="en-AU" sz="1200" dirty="0">
                <a:solidFill>
                  <a:srgbClr val="00B050"/>
                </a:solidFill>
                <a:latin typeface="Cambria" panose="02040503050406030204" pitchFamily="18" charset="0"/>
              </a:rPr>
            </a:br>
            <a:r>
              <a:rPr lang="en-AU" sz="1200" dirty="0">
                <a:solidFill>
                  <a:srgbClr val="00B050"/>
                </a:solidFill>
                <a:latin typeface="Cambria" panose="02040503050406030204" pitchFamily="18" charset="0"/>
              </a:rPr>
              <a:t>SIX THOUSAND + SEVEN NINENTY HUNDRED = SIX THOUSAND SEVEN NINENTY HUNDRED </a:t>
            </a:r>
            <a:br>
              <a:rPr lang="en-AU" sz="1200" dirty="0">
                <a:solidFill>
                  <a:srgbClr val="00B050"/>
                </a:solidFill>
                <a:latin typeface="Cambria" panose="02040503050406030204" pitchFamily="18" charset="0"/>
              </a:rPr>
            </a:br>
            <a:endParaRPr lang="en-AU" sz="12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1600" dirty="0" smtClean="0">
                <a:latin typeface="Cambria" panose="02040503050406030204" pitchFamily="18" charset="0"/>
              </a:rPr>
              <a:t>Decimal part is always rounded to 2 decimal places, which is then built into corresponding text. </a:t>
            </a:r>
            <a:r>
              <a:rPr lang="en-AU" sz="1200" dirty="0">
                <a:solidFill>
                  <a:srgbClr val="00B050"/>
                </a:solidFill>
                <a:latin typeface="Cambria" panose="02040503050406030204" pitchFamily="18" charset="0"/>
              </a:rPr>
              <a:t>43= FORTY THREE</a:t>
            </a:r>
            <a:r>
              <a:rPr lang="en-AU" sz="1600" b="1" dirty="0" smtClean="0">
                <a:latin typeface="Cambria" panose="02040503050406030204" pitchFamily="18" charset="0"/>
              </a:rPr>
              <a:t/>
            </a:r>
            <a:br>
              <a:rPr lang="en-AU" sz="1600" b="1" dirty="0" smtClean="0">
                <a:latin typeface="Cambria" panose="02040503050406030204" pitchFamily="18" charset="0"/>
              </a:rPr>
            </a:br>
            <a:endParaRPr lang="en-AU" sz="1600" b="1" dirty="0" smtClean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1600" dirty="0" smtClean="0">
                <a:latin typeface="Cambria" panose="02040503050406030204" pitchFamily="18" charset="0"/>
              </a:rPr>
              <a:t>Finally Integer part Text + </a:t>
            </a:r>
            <a:r>
              <a:rPr lang="en-AU" sz="16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DOLLARS</a:t>
            </a:r>
            <a:r>
              <a:rPr lang="en-AU" sz="1600" dirty="0" smtClean="0">
                <a:latin typeface="Cambria" panose="02040503050406030204" pitchFamily="18" charset="0"/>
              </a:rPr>
              <a:t> + Decimal Part + </a:t>
            </a:r>
            <a:r>
              <a:rPr lang="en-AU" sz="16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CENTS</a:t>
            </a:r>
            <a:r>
              <a:rPr lang="en-AU" sz="1600" dirty="0" smtClean="0">
                <a:latin typeface="Cambria" panose="02040503050406030204" pitchFamily="18" charset="0"/>
              </a:rPr>
              <a:t> Text gives final result.</a:t>
            </a:r>
            <a:br>
              <a:rPr lang="en-AU" sz="1600" dirty="0" smtClean="0">
                <a:latin typeface="Cambria" panose="02040503050406030204" pitchFamily="18" charset="0"/>
              </a:rPr>
            </a:br>
            <a:r>
              <a:rPr lang="en-AU" sz="1200" dirty="0">
                <a:solidFill>
                  <a:srgbClr val="00B050"/>
                </a:solidFill>
                <a:latin typeface="Cambria" panose="02040503050406030204" pitchFamily="18" charset="0"/>
              </a:rPr>
              <a:t>SIX THOUSAND SEVEN NINENTY HUNDRED + 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DOLLARS</a:t>
            </a:r>
            <a:r>
              <a:rPr lang="en-AU" sz="1200" dirty="0">
                <a:solidFill>
                  <a:srgbClr val="00B050"/>
                </a:solidFill>
                <a:latin typeface="Cambria" panose="02040503050406030204" pitchFamily="18" charset="0"/>
              </a:rPr>
              <a:t> + FORTY THREE + 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CENTS</a:t>
            </a:r>
          </a:p>
        </p:txBody>
      </p:sp>
    </p:spTree>
    <p:extLst>
      <p:ext uri="{BB962C8B-B14F-4D97-AF65-F5344CB8AC3E}">
        <p14:creationId xmlns:p14="http://schemas.microsoft.com/office/powerpoint/2010/main" val="39320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4" y="152400"/>
            <a:ext cx="9067800" cy="83819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Cambria" panose="02040503050406030204" pitchFamily="18" charset="0"/>
              </a:rPr>
              <a:t>Design patterns applied</a:t>
            </a:r>
            <a:endParaRPr lang="en-AU" sz="3600" b="1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600200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1600" dirty="0" smtClean="0">
                <a:latin typeface="Cambria" panose="02040503050406030204" pitchFamily="18" charset="0"/>
              </a:rPr>
              <a:t>Template method. </a:t>
            </a:r>
            <a:br>
              <a:rPr lang="en-AU" sz="1600" dirty="0" smtClean="0">
                <a:latin typeface="Cambria" panose="02040503050406030204" pitchFamily="18" charset="0"/>
              </a:rPr>
            </a:br>
            <a:r>
              <a:rPr lang="en-AU" sz="1200" dirty="0">
                <a:solidFill>
                  <a:srgbClr val="00B050"/>
                </a:solidFill>
                <a:latin typeface="Cambria" panose="02040503050406030204" pitchFamily="18" charset="0"/>
              </a:rPr>
              <a:t>Complete process of converting Number to Text follows template method </a:t>
            </a:r>
            <a:r>
              <a:rPr lang="en-AU" sz="12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pattern.</a:t>
            </a:r>
            <a:r>
              <a:rPr lang="en-AU" sz="1600" dirty="0" smtClean="0">
                <a:solidFill>
                  <a:srgbClr val="00B050"/>
                </a:solidFill>
                <a:latin typeface="Cambria" panose="02040503050406030204" pitchFamily="18" charset="0"/>
              </a:rPr>
              <a:t/>
            </a:r>
            <a:br>
              <a:rPr lang="en-AU" sz="1600" dirty="0" smtClean="0">
                <a:solidFill>
                  <a:srgbClr val="00B050"/>
                </a:solidFill>
                <a:latin typeface="Cambria" panose="02040503050406030204" pitchFamily="18" charset="0"/>
              </a:rPr>
            </a:br>
            <a:endParaRPr lang="en-AU" sz="1600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1600" dirty="0" smtClean="0">
                <a:latin typeface="Cambria" panose="02040503050406030204" pitchFamily="18" charset="0"/>
              </a:rPr>
              <a:t>Strategy pattern .</a:t>
            </a:r>
            <a:br>
              <a:rPr lang="en-AU" sz="1600" dirty="0" smtClean="0">
                <a:latin typeface="Cambria" panose="02040503050406030204" pitchFamily="18" charset="0"/>
              </a:rPr>
            </a:br>
            <a:r>
              <a:rPr lang="en-AU" sz="1200" dirty="0">
                <a:solidFill>
                  <a:srgbClr val="00B050"/>
                </a:solidFill>
                <a:latin typeface="Cambria" panose="02040503050406030204" pitchFamily="18" charset="0"/>
              </a:rPr>
              <a:t>Number system d</a:t>
            </a:r>
            <a:r>
              <a:rPr lang="en-AU" sz="12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ynamically decided western Number system or Indian Number system.</a:t>
            </a:r>
            <a:br>
              <a:rPr lang="en-AU" sz="1200" dirty="0" smtClean="0">
                <a:solidFill>
                  <a:srgbClr val="00B050"/>
                </a:solidFill>
                <a:latin typeface="Cambria" panose="02040503050406030204" pitchFamily="18" charset="0"/>
              </a:rPr>
            </a:br>
            <a:endParaRPr lang="en-AU" sz="12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1600" dirty="0" smtClean="0">
                <a:latin typeface="Cambria" panose="02040503050406030204" pitchFamily="18" charset="0"/>
              </a:rPr>
              <a:t>Builder Pattern. </a:t>
            </a:r>
            <a:br>
              <a:rPr lang="en-AU" sz="1600" dirty="0" smtClean="0">
                <a:latin typeface="Cambria" panose="02040503050406030204" pitchFamily="18" charset="0"/>
              </a:rPr>
            </a:br>
            <a:r>
              <a:rPr lang="en-AU" sz="12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Number system object is built in multiple stages.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/>
            </a:r>
            <a:br>
              <a:rPr lang="en-AU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</a:br>
            <a:endParaRPr lang="en-AU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4" y="152400"/>
            <a:ext cx="9067800" cy="83819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Cambria" panose="02040503050406030204" pitchFamily="18" charset="0"/>
              </a:rPr>
              <a:t>HIGH LEVEL Block diagram</a:t>
            </a:r>
            <a:endParaRPr lang="en-AU" sz="3600" b="1" dirty="0">
              <a:latin typeface="Cambria" panose="0204050305040603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93700" y="2687764"/>
            <a:ext cx="7895098" cy="2406134"/>
            <a:chOff x="668776" y="1632466"/>
            <a:chExt cx="7895098" cy="2406134"/>
          </a:xfrm>
        </p:grpSpPr>
        <p:sp>
          <p:nvSpPr>
            <p:cNvPr id="3" name="Rectangle 2"/>
            <p:cNvSpPr/>
            <p:nvPr/>
          </p:nvSpPr>
          <p:spPr>
            <a:xfrm>
              <a:off x="668776" y="1752600"/>
              <a:ext cx="1574106" cy="2286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Front End</a:t>
              </a:r>
              <a:endParaRPr lang="en-A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86600" y="1632466"/>
              <a:ext cx="1477274" cy="2133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Web API </a:t>
              </a:r>
              <a:endParaRPr lang="en-AU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307560" y="2133600"/>
              <a:ext cx="45219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73076" y="175260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GET</a:t>
              </a:r>
              <a:endParaRPr lang="en-AU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2307560" y="3364302"/>
              <a:ext cx="4779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85800" y="2403039"/>
            <a:ext cx="3158247" cy="1153169"/>
            <a:chOff x="1066800" y="1648812"/>
            <a:chExt cx="3158247" cy="115316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887581"/>
              <a:ext cx="3158247" cy="914400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078303" y="1648812"/>
              <a:ext cx="1220206" cy="24622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latin typeface="Cambria" panose="02040503050406030204" pitchFamily="18" charset="0"/>
                </a:rPr>
                <a:t>NumberService.js</a:t>
              </a:r>
              <a:endParaRPr lang="en-AU" sz="1000" b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646653" y="1965385"/>
            <a:ext cx="2125692" cy="3112698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6684753" y="19653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SELF HOSTED USING OWIN</a:t>
            </a:r>
            <a:endParaRPr lang="en-A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75" y="2896799"/>
            <a:ext cx="2230647" cy="40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28" y="5199871"/>
            <a:ext cx="10858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49" y="5163748"/>
            <a:ext cx="1790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0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4" y="152400"/>
            <a:ext cx="9067800" cy="83819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Cambria" panose="02040503050406030204" pitchFamily="18" charset="0"/>
              </a:rPr>
              <a:t>CLASS DIAGRAM</a:t>
            </a:r>
            <a:endParaRPr lang="en-AU" sz="3600" b="1" dirty="0">
              <a:latin typeface="Cambria" panose="020405030504060302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32400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5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4" y="152400"/>
            <a:ext cx="9067800" cy="83819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Cambria" panose="02040503050406030204" pitchFamily="18" charset="0"/>
              </a:rPr>
              <a:t>Few Architecture decisions</a:t>
            </a:r>
            <a:endParaRPr lang="en-AU" sz="3600" b="1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7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000" dirty="0" smtClean="0"/>
              <a:t>Input Number is read as String data type to support  infinitely long number.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AU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000" dirty="0" smtClean="0"/>
              <a:t>Content Delivery Network (CDN) is used  instead of local copy.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AU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000" dirty="0" smtClean="0"/>
              <a:t>Self hosted using OWIN is selected </a:t>
            </a:r>
            <a:r>
              <a:rPr lang="en-AU" sz="2000" dirty="0" smtClean="0"/>
              <a:t>over IIS </a:t>
            </a:r>
            <a:r>
              <a:rPr lang="en-AU" sz="2000" dirty="0" smtClean="0"/>
              <a:t>in order to provide seamless server access where there is no configurations required for CORS since all configurations are already configured through programmatically.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AU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000" dirty="0" smtClean="0"/>
              <a:t>Swagger is customized to provide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1287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4" y="152400"/>
            <a:ext cx="9067800" cy="83819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Cambria" panose="02040503050406030204" pitchFamily="18" charset="0"/>
              </a:rPr>
              <a:t>Snap shot – Front End</a:t>
            </a:r>
            <a:endParaRPr lang="en-AU" sz="3600" b="1" dirty="0">
              <a:latin typeface="Cambria" panose="02040503050406030204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70150"/>
            <a:ext cx="7058025" cy="52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9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158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Assignment</vt:lpstr>
      <vt:lpstr>CONTENTS</vt:lpstr>
      <vt:lpstr>Frameworks used</vt:lpstr>
      <vt:lpstr>Number to Text Algorithm</vt:lpstr>
      <vt:lpstr>Design patterns applied</vt:lpstr>
      <vt:lpstr>HIGH LEVEL Block diagram</vt:lpstr>
      <vt:lpstr>CLASS DIAGRAM</vt:lpstr>
      <vt:lpstr>Few Architecture decisions</vt:lpstr>
      <vt:lpstr>Snap shot – Front End</vt:lpstr>
      <vt:lpstr>Snap shot – Front End</vt:lpstr>
      <vt:lpstr>Snap shot – Front End</vt:lpstr>
      <vt:lpstr>Snap shot – Swagger API documentation</vt:lpstr>
      <vt:lpstr>Snap shot – Self hosted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Shanmuga</dc:creator>
  <cp:lastModifiedBy>Shanmuga</cp:lastModifiedBy>
  <cp:revision>20</cp:revision>
  <dcterms:created xsi:type="dcterms:W3CDTF">2017-06-25T19:43:58Z</dcterms:created>
  <dcterms:modified xsi:type="dcterms:W3CDTF">2017-06-25T21:46:42Z</dcterms:modified>
</cp:coreProperties>
</file>