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SHANMUGALAKSHMI P</a:t>
            </a:r>
            <a:endParaRPr dirty="0"/>
          </a:p>
        </p:txBody>
      </p:sp>
      <p:sp>
        <p:nvSpPr>
          <p:cNvPr id="81" name="Google Shape;81;p10"/>
          <p:cNvSpPr txBox="1"/>
          <p:nvPr/>
        </p:nvSpPr>
        <p:spPr>
          <a:xfrm>
            <a:off x="6013938" y="2878137"/>
            <a:ext cx="4730399" cy="252057"/>
          </a:xfrm>
          <a:prstGeom prst="rect">
            <a:avLst/>
          </a:prstGeom>
          <a:noFill/>
          <a:ln>
            <a:noFill/>
          </a:ln>
        </p:spPr>
        <p:txBody>
          <a:bodyPr spcFirstLastPara="1" wrap="square" lIns="0" tIns="0" rIns="0" bIns="0" anchor="t" anchorCtr="0">
            <a:spAutoFit/>
          </a:bodyPr>
          <a:lstStyle/>
          <a:p>
            <a:pPr marL="12700" marR="0" lvl="0" indent="0" algn="l" rtl="0">
              <a:lnSpc>
                <a:spcPct val="116666"/>
              </a:lnSpc>
              <a:spcBef>
                <a:spcPts val="0"/>
              </a:spcBef>
              <a:spcAft>
                <a:spcPts val="0"/>
              </a:spcAft>
              <a:buClr>
                <a:schemeClr val="dk1"/>
              </a:buClr>
              <a:buSzPts val="2400"/>
              <a:buFont typeface="Times New Roman"/>
              <a:buNone/>
            </a:pPr>
            <a:r>
              <a:rPr lang="en-US" dirty="0" smtClean="0">
                <a:latin typeface="Times New Roman" panose="02020603050405020304" pitchFamily="18" charset="0"/>
                <a:cs typeface="Times New Roman" panose="02020603050405020304" pitchFamily="18" charset="0"/>
              </a:rPr>
              <a:t>AIR POLLUTION DETECTION</a:t>
            </a:r>
            <a:endParaRPr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5047495"/>
          </a:xfrm>
          <a:prstGeom prst="rect">
            <a:avLst/>
          </a:prstGeom>
          <a:noFill/>
          <a:ln>
            <a:noFill/>
          </a:ln>
        </p:spPr>
        <p:txBody>
          <a:bodyPr spcFirstLastPara="1" wrap="square" lIns="91425" tIns="45700" rIns="91425" bIns="45700" anchor="t" anchorCtr="0">
            <a:spAutoFit/>
          </a:bodyPr>
          <a:lstStyle/>
          <a:p>
            <a:pPr algn="just"/>
            <a:r>
              <a:rPr lang="en-US" sz="1600" b="1" dirty="0" smtClean="0">
                <a:latin typeface="Times New Roman" panose="02020603050405020304" pitchFamily="18" charset="0"/>
                <a:cs typeface="Times New Roman" panose="02020603050405020304" pitchFamily="18" charset="0"/>
              </a:rPr>
              <a:t>City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Name of the city where the air quality measurements were recorded (in this case, Ahmedabad).</a:t>
            </a:r>
          </a:p>
          <a:p>
            <a:pPr algn="just"/>
            <a:r>
              <a:rPr lang="en-US" sz="1600" b="1" dirty="0" smtClean="0">
                <a:latin typeface="Times New Roman" panose="02020603050405020304" pitchFamily="18" charset="0"/>
                <a:cs typeface="Times New Roman" panose="02020603050405020304" pitchFamily="18" charset="0"/>
              </a:rPr>
              <a:t>Date:</a:t>
            </a:r>
            <a:r>
              <a:rPr lang="en-US" sz="1600" dirty="0" smtClean="0">
                <a:latin typeface="Times New Roman" panose="02020603050405020304" pitchFamily="18" charset="0"/>
                <a:cs typeface="Times New Roman" panose="02020603050405020304" pitchFamily="18" charset="0"/>
              </a:rPr>
              <a:t> Date of the air quality measurements.</a:t>
            </a:r>
          </a:p>
          <a:p>
            <a:pPr algn="just"/>
            <a:r>
              <a:rPr lang="en-US" sz="1600" b="1" dirty="0" smtClean="0">
                <a:latin typeface="Times New Roman" panose="02020603050405020304" pitchFamily="18" charset="0"/>
                <a:cs typeface="Times New Roman" panose="02020603050405020304" pitchFamily="18" charset="0"/>
              </a:rPr>
              <a:t>PM2.5</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Particulate Matter (PM) with a diameter of 2.5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PM10:</a:t>
            </a:r>
            <a:r>
              <a:rPr lang="en-US" sz="1600" dirty="0">
                <a:latin typeface="Times New Roman" panose="02020603050405020304" pitchFamily="18" charset="0"/>
                <a:cs typeface="Times New Roman" panose="02020603050405020304" pitchFamily="18" charset="0"/>
              </a:rPr>
              <a:t> Particulate Matter (PM) with a diameter of 10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NO:</a:t>
            </a:r>
            <a:r>
              <a:rPr lang="en-US" sz="1600" dirty="0">
                <a:latin typeface="Times New Roman" panose="02020603050405020304" pitchFamily="18" charset="0"/>
                <a:cs typeface="Times New Roman" panose="02020603050405020304" pitchFamily="18" charset="0"/>
              </a:rPr>
              <a:t> Nitric 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NO2:</a:t>
            </a:r>
            <a:r>
              <a:rPr lang="en-US" sz="1600" dirty="0">
                <a:latin typeface="Times New Roman" panose="02020603050405020304" pitchFamily="18" charset="0"/>
                <a:cs typeface="Times New Roman" panose="02020603050405020304" pitchFamily="18" charset="0"/>
              </a:rPr>
              <a:t> Nitrogen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NOx:</a:t>
            </a:r>
            <a:r>
              <a:rPr lang="en-US" sz="1600" dirty="0">
                <a:latin typeface="Times New Roman" panose="02020603050405020304" pitchFamily="18" charset="0"/>
                <a:cs typeface="Times New Roman" panose="02020603050405020304" pitchFamily="18" charset="0"/>
              </a:rPr>
              <a:t> Oxides of Nitrogen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NH3:</a:t>
            </a:r>
            <a:r>
              <a:rPr lang="en-US" sz="1600" dirty="0">
                <a:latin typeface="Times New Roman" panose="02020603050405020304" pitchFamily="18" charset="0"/>
                <a:cs typeface="Times New Roman" panose="02020603050405020304" pitchFamily="18" charset="0"/>
              </a:rPr>
              <a:t> Ammonia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CO:</a:t>
            </a:r>
            <a:r>
              <a:rPr lang="en-US" sz="1600" dirty="0">
                <a:latin typeface="Times New Roman" panose="02020603050405020304" pitchFamily="18" charset="0"/>
                <a:cs typeface="Times New Roman" panose="02020603050405020304" pitchFamily="18" charset="0"/>
              </a:rPr>
              <a:t> Carbon Monoxide concentration, measured in milligrams per cubic meter (mg/m³).</a:t>
            </a:r>
          </a:p>
          <a:p>
            <a:pPr algn="just"/>
            <a:r>
              <a:rPr lang="en-US" sz="1600" b="1" dirty="0">
                <a:latin typeface="Times New Roman" panose="02020603050405020304" pitchFamily="18" charset="0"/>
                <a:cs typeface="Times New Roman" panose="02020603050405020304" pitchFamily="18" charset="0"/>
              </a:rPr>
              <a:t>SO2:</a:t>
            </a:r>
            <a:r>
              <a:rPr lang="en-US" sz="1600" dirty="0">
                <a:latin typeface="Times New Roman" panose="02020603050405020304" pitchFamily="18" charset="0"/>
                <a:cs typeface="Times New Roman" panose="02020603050405020304" pitchFamily="18" charset="0"/>
              </a:rPr>
              <a:t> Sulfur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O3:</a:t>
            </a:r>
            <a:r>
              <a:rPr lang="en-US" sz="1600" dirty="0">
                <a:latin typeface="Times New Roman" panose="02020603050405020304" pitchFamily="18" charset="0"/>
                <a:cs typeface="Times New Roman" panose="02020603050405020304" pitchFamily="18" charset="0"/>
              </a:rPr>
              <a:t> Ozone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Benzene:</a:t>
            </a:r>
            <a:r>
              <a:rPr lang="en-US" sz="1600" dirty="0">
                <a:latin typeface="Times New Roman" panose="02020603050405020304" pitchFamily="18" charset="0"/>
                <a:cs typeface="Times New Roman" panose="02020603050405020304" pitchFamily="18" charset="0"/>
              </a:rPr>
              <a:t> Benzene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Toluene:</a:t>
            </a:r>
            <a:r>
              <a:rPr lang="en-US" sz="1600" dirty="0">
                <a:latin typeface="Times New Roman" panose="02020603050405020304" pitchFamily="18" charset="0"/>
                <a:cs typeface="Times New Roman" panose="02020603050405020304" pitchFamily="18" charset="0"/>
              </a:rPr>
              <a:t> Toluene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Xylene:</a:t>
            </a:r>
            <a:r>
              <a:rPr lang="en-US" sz="1600" dirty="0">
                <a:latin typeface="Times New Roman" panose="02020603050405020304" pitchFamily="18" charset="0"/>
                <a:cs typeface="Times New Roman" panose="02020603050405020304" pitchFamily="18" charset="0"/>
              </a:rPr>
              <a:t> Xylene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AQI:</a:t>
            </a:r>
            <a:r>
              <a:rPr lang="en-US" sz="1600" dirty="0">
                <a:latin typeface="Times New Roman" panose="02020603050405020304" pitchFamily="18" charset="0"/>
                <a:cs typeface="Times New Roman" panose="02020603050405020304" pitchFamily="18" charset="0"/>
              </a:rPr>
              <a:t> Air Quality Index, a numerical scale used to communic</a:t>
            </a:r>
            <a:r>
              <a:rPr lang="en-US" dirty="0">
                <a:latin typeface="Times New Roman" panose="02020603050405020304" pitchFamily="18" charset="0"/>
                <a:cs typeface="Times New Roman" panose="02020603050405020304" pitchFamily="18" charset="0"/>
              </a:rPr>
              <a:t>ate the quality of the air at a specific location. It is calculated based on the concentrations of various pollutants.</a:t>
            </a: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lvl="0">
              <a:buClr>
                <a:schemeClr val="dk1"/>
              </a:buClr>
              <a:buSzPts val="1800"/>
            </a:pPr>
            <a:r>
              <a:rPr lang="en-US" sz="1800" b="1" i="0" u="none" dirty="0">
                <a:solidFill>
                  <a:schemeClr val="dk1"/>
                </a:solidFill>
                <a:latin typeface="Calibri"/>
                <a:ea typeface="Calibri"/>
                <a:cs typeface="Calibri"/>
                <a:sym typeface="Calibri"/>
              </a:rPr>
              <a:t>Link</a:t>
            </a:r>
            <a:r>
              <a:rPr lang="en-US" sz="1800" b="0" i="0" u="none" dirty="0">
                <a:solidFill>
                  <a:srgbClr val="376092"/>
                </a:solidFill>
                <a:latin typeface="Calibri"/>
                <a:ea typeface="Calibri"/>
                <a:cs typeface="Calibri"/>
                <a:sym typeface="Calibri"/>
              </a:rPr>
              <a:t>: </a:t>
            </a:r>
            <a:r>
              <a:rPr lang="en-US" sz="1800" dirty="0">
                <a:solidFill>
                  <a:srgbClr val="376092"/>
                </a:solidFill>
                <a:latin typeface="Calibri"/>
                <a:ea typeface="Calibri"/>
                <a:cs typeface="Calibri"/>
                <a:sym typeface="Calibri"/>
              </a:rPr>
              <a:t>https://www.kaggle.com/datasets/rohanrao/air-quality-data-in-india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755650" y="501650"/>
            <a:ext cx="32067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imes New Roman" panose="02020603050405020304" pitchFamily="18" charset="0"/>
                <a:ea typeface="Trebuchet MS"/>
                <a:cs typeface="Times New Roman" panose="02020603050405020304" pitchFamily="18" charset="0"/>
                <a:sym typeface="Trebuchet MS"/>
              </a:rPr>
              <a:t>Conclusion</a:t>
            </a:r>
            <a:endParaRPr dirty="0">
              <a:latin typeface="Times New Roman" panose="02020603050405020304" pitchFamily="18" charset="0"/>
              <a:cs typeface="Times New Roman" panose="02020603050405020304" pitchFamily="18" charset="0"/>
            </a:endParaRPr>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84" name="Google Shape;284;p20"/>
          <p:cNvSpPr txBox="1"/>
          <p:nvPr/>
        </p:nvSpPr>
        <p:spPr>
          <a:xfrm>
            <a:off x="755650" y="1695450"/>
            <a:ext cx="8320403"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a:p>
            <a:pPr lvl="0" algn="just">
              <a:buClr>
                <a:schemeClr val="dk1"/>
              </a:buClr>
              <a:buSzPts val="1800"/>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development of the Air Quality Index (AQI) prediction API using Flask and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model has been successfully completed. The API provides a user-friendly interface for predicting AQI based on pollution data in the city of Ahmedabad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Through data preprocessing, model training, and API development, this project delivers a valuable tool for stakeholders to assess air quality conditions and make informed decisions regarding public health and environmental management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 API's deployment potential offers scalability for widespread use, contributing to efforts aimed at addressing the adverse effects of air pollution and promoting sustainable living </a:t>
            </a:r>
            <a:r>
              <a:rPr lang="en-US" sz="1800" dirty="0">
                <a:latin typeface="Times New Roman" panose="02020603050405020304" pitchFamily="18" charset="0"/>
                <a:cs typeface="Times New Roman" panose="02020603050405020304" pitchFamily="18" charset="0"/>
              </a:rPr>
              <a:t>environments. The prediction is performed on </a:t>
            </a:r>
            <a:r>
              <a:rPr lang="en-US" sz="1800" dirty="0" smtClean="0">
                <a:latin typeface="Times New Roman" panose="02020603050405020304" pitchFamily="18" charset="0"/>
                <a:cs typeface="Times New Roman" panose="02020603050405020304" pitchFamily="18" charset="0"/>
              </a:rPr>
              <a:t>Air pollution real time dataset </a:t>
            </a:r>
            <a:r>
              <a:rPr lang="en-US" sz="1800" dirty="0">
                <a:latin typeface="Times New Roman" panose="02020603050405020304" pitchFamily="18" charset="0"/>
                <a:cs typeface="Times New Roman" panose="02020603050405020304" pitchFamily="18" charset="0"/>
              </a:rPr>
              <a:t>and after training we gained </a:t>
            </a:r>
            <a:r>
              <a:rPr lang="en-US" sz="1800" dirty="0" smtClean="0">
                <a:latin typeface="Times New Roman" panose="02020603050405020304" pitchFamily="18" charset="0"/>
                <a:cs typeface="Times New Roman" panose="02020603050405020304" pitchFamily="18" charset="0"/>
              </a:rPr>
              <a:t>the accuracy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95% in air quality prediction.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069" y="393895"/>
            <a:ext cx="7816362" cy="738664"/>
          </a:xfrm>
        </p:spPr>
        <p:txBody>
          <a:bodyPr/>
          <a:lstStyle/>
          <a:p>
            <a:r>
              <a:rPr lang="en-US" sz="4800" dirty="0" smtClean="0">
                <a:latin typeface="Times New Roman" panose="02020603050405020304" pitchFamily="18" charset="0"/>
                <a:cs typeface="Times New Roman" panose="02020603050405020304" pitchFamily="18" charset="0"/>
              </a:rPr>
              <a:t>RESULT</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7685" y="1466557"/>
            <a:ext cx="8534400" cy="3754874"/>
          </a:xfrm>
        </p:spPr>
        <p:txBody>
          <a:bodyPr/>
          <a:lstStyle/>
          <a:p>
            <a:pPr algn="just"/>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The primary result is the predicted AQI value, which is the numerical estimation of the air quality in a particular location. The prediction is made by the </a:t>
            </a:r>
            <a:r>
              <a:rPr lang="en-US" dirty="0" smtClean="0">
                <a:latin typeface="Times New Roman" panose="02020603050405020304" pitchFamily="18" charset="0"/>
                <a:cs typeface="Times New Roman" panose="02020603050405020304" pitchFamily="18" charset="0"/>
              </a:rPr>
              <a:t>Random </a:t>
            </a:r>
            <a:r>
              <a:rPr lang="en-US" smtClean="0">
                <a:latin typeface="Times New Roman" panose="02020603050405020304" pitchFamily="18" charset="0"/>
                <a:cs typeface="Times New Roman" panose="02020603050405020304" pitchFamily="18" charset="0"/>
              </a:rPr>
              <a:t>Forest Regression </a:t>
            </a:r>
            <a:r>
              <a:rPr lang="en-US" dirty="0">
                <a:latin typeface="Times New Roman" panose="02020603050405020304" pitchFamily="18" charset="0"/>
                <a:cs typeface="Times New Roman" panose="02020603050405020304" pitchFamily="18" charset="0"/>
              </a:rPr>
              <a:t>model trained on historical air quality data.</a:t>
            </a:r>
          </a:p>
          <a:p>
            <a:pPr algn="just"/>
            <a:r>
              <a:rPr lang="en-US" b="1" dirty="0">
                <a:latin typeface="Times New Roman" panose="02020603050405020304" pitchFamily="18" charset="0"/>
                <a:cs typeface="Times New Roman" panose="02020603050405020304" pitchFamily="18" charset="0"/>
              </a:rPr>
              <a:t>R-squared Score:</a:t>
            </a:r>
            <a:r>
              <a:rPr lang="en-US" dirty="0">
                <a:latin typeface="Times New Roman" panose="02020603050405020304" pitchFamily="18" charset="0"/>
                <a:cs typeface="Times New Roman" panose="02020603050405020304" pitchFamily="18" charset="0"/>
              </a:rPr>
              <a:t> Along with the prediction, the code also calculates and returns the R-squared (R2) score. The R-squared score is a statistical measure that indicates the proportion of the variance in the dependent variable (AQI) that is predictable from the independent variables (input features). It ranges from 0 to 1, where a higher R2 score indicates a better fit of the model to the data.</a:t>
            </a:r>
          </a:p>
          <a:p>
            <a:pPr algn="just"/>
            <a:r>
              <a:rPr lang="en-US" b="1" dirty="0">
                <a:latin typeface="Times New Roman" panose="02020603050405020304" pitchFamily="18" charset="0"/>
                <a:cs typeface="Times New Roman" panose="02020603050405020304" pitchFamily="18" charset="0"/>
              </a:rPr>
              <a:t>Utility:</a:t>
            </a:r>
            <a:r>
              <a:rPr lang="en-US" dirty="0">
                <a:latin typeface="Times New Roman" panose="02020603050405020304" pitchFamily="18" charset="0"/>
                <a:cs typeface="Times New Roman" panose="02020603050405020304" pitchFamily="18" charset="0"/>
              </a:rPr>
              <a:t> The predicted AQI and the R-squared score can be used by various stakeholders such as government agencies, researchers, healthcare professionals, and the general public for decision-making purposes. It can help in assessing the health risks associated with air pollution, implementing air quality control measures, planning outdoor activities, and raising public awareness about the importance of air quality</a:t>
            </a:r>
            <a:r>
              <a:rPr lang="en-US" dirty="0"/>
              <a:t>.</a:t>
            </a:r>
            <a:endParaRPr lang="en-IN" dirty="0"/>
          </a:p>
        </p:txBody>
      </p:sp>
    </p:spTree>
    <p:extLst>
      <p:ext uri="{BB962C8B-B14F-4D97-AF65-F5344CB8AC3E}">
        <p14:creationId xmlns:p14="http://schemas.microsoft.com/office/powerpoint/2010/main" val="187964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 TITLE</a:t>
            </a:r>
            <a:endParaRPr/>
          </a:p>
          <a:p>
            <a:pPr marL="0" marR="0" lvl="0" indent="0" algn="l" rtl="0">
              <a:lnSpc>
                <a:spcPct val="100000"/>
              </a:lnSpc>
              <a:spcBef>
                <a:spcPts val="0"/>
              </a:spcBef>
              <a:spcAft>
                <a:spcPts val="0"/>
              </a:spcAft>
              <a:buNone/>
            </a:pPr>
            <a:endParaRPr sz="4200" b="1" i="0" u="none">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smtClean="0">
                <a:solidFill>
                  <a:schemeClr val="dk1"/>
                </a:solidFill>
                <a:latin typeface="Times New Roman"/>
                <a:cs typeface="Times New Roman"/>
                <a:sym typeface="Times New Roman"/>
              </a:rPr>
              <a:t>AIR POLLUTION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440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177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313928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smtClean="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Develop an API using Flask for predicting the Air Quality Index (AQI) based on input </a:t>
            </a:r>
            <a:r>
              <a:rPr lang="en-US" sz="2000" dirty="0" smtClean="0">
                <a:solidFill>
                  <a:schemeClr val="dk1"/>
                </a:solidFill>
                <a:latin typeface="Times New Roman"/>
                <a:ea typeface="Times New Roman"/>
                <a:cs typeface="Times New Roman"/>
                <a:sym typeface="Times New Roman"/>
              </a:rPr>
              <a:t>parameters representing </a:t>
            </a:r>
            <a:r>
              <a:rPr lang="en-US" sz="2000" dirty="0">
                <a:solidFill>
                  <a:schemeClr val="dk1"/>
                </a:solidFill>
                <a:latin typeface="Times New Roman"/>
                <a:ea typeface="Times New Roman"/>
                <a:cs typeface="Times New Roman"/>
                <a:sym typeface="Times New Roman"/>
              </a:rPr>
              <a:t>pollution levels of various pollutants in a city.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preprocess the provided air </a:t>
            </a:r>
            <a:r>
              <a:rPr lang="en-US" sz="2000" dirty="0" smtClean="0">
                <a:solidFill>
                  <a:schemeClr val="dk1"/>
                </a:solidFill>
                <a:latin typeface="Times New Roman"/>
                <a:ea typeface="Times New Roman"/>
                <a:cs typeface="Times New Roman"/>
                <a:sym typeface="Times New Roman"/>
              </a:rPr>
              <a:t>quality </a:t>
            </a:r>
            <a:r>
              <a:rPr lang="en-US" sz="2000" dirty="0">
                <a:solidFill>
                  <a:schemeClr val="dk1"/>
                </a:solidFill>
                <a:latin typeface="Times New Roman"/>
                <a:ea typeface="Times New Roman"/>
                <a:cs typeface="Times New Roman"/>
                <a:sym typeface="Times New Roman"/>
              </a:rPr>
              <a:t>dataset, train a </a:t>
            </a:r>
            <a:r>
              <a:rPr lang="en-US" sz="2000" dirty="0" smtClean="0">
                <a:solidFill>
                  <a:schemeClr val="dk1"/>
                </a:solidFill>
                <a:latin typeface="Times New Roman"/>
                <a:ea typeface="Times New Roman"/>
                <a:cs typeface="Times New Roman"/>
                <a:sym typeface="Times New Roman"/>
              </a:rPr>
              <a:t>Random Forest Regression </a:t>
            </a:r>
            <a:r>
              <a:rPr lang="en-US" sz="2000" dirty="0">
                <a:solidFill>
                  <a:schemeClr val="dk1"/>
                </a:solidFill>
                <a:latin typeface="Times New Roman"/>
                <a:ea typeface="Times New Roman"/>
                <a:cs typeface="Times New Roman"/>
                <a:sym typeface="Times New Roman"/>
              </a:rPr>
              <a:t>model, and expose an </a:t>
            </a:r>
            <a:r>
              <a:rPr lang="en-US" sz="2000" dirty="0" smtClean="0">
                <a:solidFill>
                  <a:schemeClr val="dk1"/>
                </a:solidFill>
                <a:latin typeface="Times New Roman"/>
                <a:ea typeface="Times New Roman"/>
                <a:cs typeface="Times New Roman"/>
                <a:sym typeface="Times New Roman"/>
              </a:rPr>
              <a:t>endpoint </a:t>
            </a:r>
            <a:r>
              <a:rPr lang="en-US" sz="2000" dirty="0">
                <a:solidFill>
                  <a:schemeClr val="dk1"/>
                </a:solidFill>
                <a:latin typeface="Times New Roman"/>
                <a:ea typeface="Times New Roman"/>
                <a:cs typeface="Times New Roman"/>
                <a:sym typeface="Times New Roman"/>
              </a:rPr>
              <a:t>to accept </a:t>
            </a:r>
            <a:r>
              <a:rPr lang="en-US" sz="2000" dirty="0" smtClean="0">
                <a:solidFill>
                  <a:schemeClr val="dk1"/>
                </a:solidFill>
                <a:latin typeface="Times New Roman"/>
                <a:ea typeface="Times New Roman"/>
                <a:cs typeface="Times New Roman"/>
                <a:sym typeface="Times New Roman"/>
              </a:rPr>
              <a:t>input data </a:t>
            </a:r>
            <a:r>
              <a:rPr lang="en-US" sz="2000" dirty="0">
                <a:solidFill>
                  <a:schemeClr val="dk1"/>
                </a:solidFill>
                <a:latin typeface="Times New Roman"/>
                <a:ea typeface="Times New Roman"/>
                <a:cs typeface="Times New Roman"/>
                <a:sym typeface="Times New Roman"/>
              </a:rPr>
              <a:t>in JSON format and return AQI predictions along with the R-squared score.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include error handling and optional optimizations for deployment in a production environment</a:t>
            </a:r>
            <a:r>
              <a:rPr lang="en-US" sz="1800" dirty="0" smtClean="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1800" b="0" i="0" u="none" dirty="0" smtClean="0">
                <a:solidFill>
                  <a:schemeClr val="dk1"/>
                </a:solidFill>
                <a:latin typeface="Times New Roman"/>
                <a:ea typeface="Times New Roman"/>
                <a:cs typeface="Times New Roman"/>
                <a:sym typeface="Times New Roman"/>
              </a:rPr>
              <a:t> </a:t>
            </a:r>
            <a:endParaRPr sz="1800" b="0" i="0" u="none" dirty="0">
              <a:solidFill>
                <a:schemeClr val="dk1"/>
              </a:solidFill>
              <a:latin typeface="Times New Roman"/>
              <a:ea typeface="Times New Roman"/>
              <a:cs typeface="Times New Roman"/>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405239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1. Preprocessing </a:t>
            </a:r>
            <a:r>
              <a:rPr lang="en-US" sz="2000" dirty="0">
                <a:latin typeface="Times New Roman"/>
                <a:ea typeface="Times New Roman"/>
                <a:cs typeface="Times New Roman"/>
                <a:sym typeface="Times New Roman"/>
              </a:rPr>
              <a:t>the provided air quality dataset to handle missing values, outliers, and map categorical variables to numerical values.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2. Training </a:t>
            </a:r>
            <a:r>
              <a:rPr lang="en-US" sz="2000" dirty="0">
                <a:latin typeface="Times New Roman"/>
                <a:ea typeface="Times New Roman"/>
                <a:cs typeface="Times New Roman"/>
                <a:sym typeface="Times New Roman"/>
              </a:rPr>
              <a:t>a </a:t>
            </a:r>
            <a:r>
              <a:rPr lang="en-US" sz="2000" dirty="0" smtClean="0">
                <a:latin typeface="Times New Roman"/>
                <a:ea typeface="Times New Roman"/>
                <a:cs typeface="Times New Roman"/>
                <a:sym typeface="Times New Roman"/>
              </a:rPr>
              <a:t>Random Forest Regression </a:t>
            </a:r>
            <a:r>
              <a:rPr lang="en-US" sz="2000" dirty="0">
                <a:latin typeface="Times New Roman"/>
                <a:ea typeface="Times New Roman"/>
                <a:cs typeface="Times New Roman"/>
                <a:sym typeface="Times New Roman"/>
              </a:rPr>
              <a:t>model using the preprocessed data.</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3. Implementing </a:t>
            </a:r>
            <a:r>
              <a:rPr lang="en-US" sz="2000" dirty="0">
                <a:latin typeface="Times New Roman"/>
                <a:ea typeface="Times New Roman"/>
                <a:cs typeface="Times New Roman"/>
                <a:sym typeface="Times New Roman"/>
              </a:rPr>
              <a:t>an API </a:t>
            </a:r>
            <a:r>
              <a:rPr lang="en-US" sz="2000" dirty="0" smtClean="0">
                <a:latin typeface="Times New Roman"/>
                <a:ea typeface="Times New Roman"/>
                <a:cs typeface="Times New Roman"/>
                <a:sym typeface="Times New Roman"/>
              </a:rPr>
              <a:t>endpoint </a:t>
            </a:r>
            <a:r>
              <a:rPr lang="en-US" sz="2000" dirty="0">
                <a:latin typeface="Times New Roman"/>
                <a:ea typeface="Times New Roman"/>
                <a:cs typeface="Times New Roman"/>
                <a:sym typeface="Times New Roman"/>
              </a:rPr>
              <a:t>to accept input data in JSON format and return AQI predictions along with the R-squared score.</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4. Ensuring </a:t>
            </a:r>
            <a:r>
              <a:rPr lang="en-US" sz="2000" dirty="0">
                <a:latin typeface="Times New Roman"/>
                <a:ea typeface="Times New Roman"/>
                <a:cs typeface="Times New Roman"/>
                <a:sym typeface="Times New Roman"/>
              </a:rPr>
              <a:t>error handling to gracefully manage exceptions during prediction.</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5. Optionally</a:t>
            </a:r>
            <a:r>
              <a:rPr lang="en-US" sz="2000" dirty="0">
                <a:latin typeface="Times New Roman"/>
                <a:ea typeface="Times New Roman"/>
                <a:cs typeface="Times New Roman"/>
                <a:sym typeface="Times New Roman"/>
              </a:rPr>
              <a:t>, deploying the API to a production environment with optimizations such as caching and security measures.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6. Providing </a:t>
            </a:r>
            <a:r>
              <a:rPr lang="en-US" sz="2000" dirty="0">
                <a:latin typeface="Times New Roman"/>
                <a:ea typeface="Times New Roman"/>
                <a:cs typeface="Times New Roman"/>
                <a:sym typeface="Times New Roman"/>
              </a:rPr>
              <a:t>documentation detailing the usage of the API, input parameters, and expected output for ease of understanding and integration.</a:t>
            </a:r>
          </a:p>
          <a:p>
            <a:pPr marL="0" lvl="0" indent="0" algn="l" rtl="0">
              <a:lnSpc>
                <a:spcPct val="100000"/>
              </a:lnSpc>
              <a:spcBef>
                <a:spcPts val="40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OVERVIEW</a:t>
            </a:r>
            <a:endParaRPr/>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1754286"/>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a:solidFill>
                  <a:schemeClr val="dk1"/>
                </a:solidFill>
                <a:latin typeface="Times New Roman"/>
                <a:ea typeface="Times New Roman"/>
                <a:cs typeface="Times New Roman"/>
                <a:sym typeface="Times New Roman"/>
              </a:rPr>
              <a:t>  </a:t>
            </a:r>
            <a:r>
              <a:rPr lang="en-US" sz="1800" b="1" dirty="0" smtClean="0">
                <a:solidFill>
                  <a:schemeClr val="dk1"/>
                </a:solidFill>
                <a:latin typeface="Times New Roman"/>
                <a:ea typeface="Times New Roman"/>
                <a:cs typeface="Times New Roman"/>
                <a:sym typeface="Times New Roman"/>
              </a:rPr>
              <a:t>Data Collection</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The air quality data will be collected from a dataset containing information about pollution levels of </a:t>
            </a:r>
            <a:r>
              <a:rPr lang="en-US" sz="1800" dirty="0" smtClean="0">
                <a:solidFill>
                  <a:schemeClr val="dk1"/>
                </a:solidFill>
                <a:latin typeface="Times New Roman"/>
                <a:ea typeface="Times New Roman"/>
                <a:cs typeface="Times New Roman"/>
                <a:sym typeface="Times New Roman"/>
              </a:rPr>
              <a:t>various </a:t>
            </a:r>
            <a:r>
              <a:rPr lang="en-US" sz="1800" dirty="0">
                <a:solidFill>
                  <a:schemeClr val="dk1"/>
                </a:solidFill>
                <a:latin typeface="Times New Roman"/>
                <a:ea typeface="Times New Roman"/>
                <a:cs typeface="Times New Roman"/>
                <a:sym typeface="Times New Roman"/>
              </a:rPr>
              <a:t>pollutants such as PM2.5, PM10, NO, NO2, CO, SO2, O3, Benzene, Toluene, and Xylene, along with the corresponding AQI </a:t>
            </a:r>
            <a:r>
              <a:rPr lang="en-US" sz="1800" dirty="0" smtClean="0">
                <a:solidFill>
                  <a:schemeClr val="dk1"/>
                </a:solidFill>
                <a:latin typeface="Times New Roman"/>
                <a:ea typeface="Times New Roman"/>
                <a:cs typeface="Times New Roman"/>
                <a:sym typeface="Times New Roman"/>
              </a:rPr>
              <a:t>values. The </a:t>
            </a:r>
            <a:r>
              <a:rPr lang="en-US" sz="1800" dirty="0">
                <a:solidFill>
                  <a:schemeClr val="dk1"/>
                </a:solidFill>
                <a:latin typeface="Times New Roman"/>
                <a:ea typeface="Times New Roman"/>
                <a:cs typeface="Times New Roman"/>
                <a:sym typeface="Times New Roman"/>
              </a:rPr>
              <a:t>dataset may include information from multiple cities and different time </a:t>
            </a:r>
            <a:r>
              <a:rPr lang="en-US" sz="1800" dirty="0" smtClean="0">
                <a:solidFill>
                  <a:schemeClr val="dk1"/>
                </a:solidFill>
                <a:latin typeface="Times New Roman"/>
                <a:ea typeface="Times New Roman"/>
                <a:cs typeface="Times New Roman"/>
                <a:sym typeface="Times New Roman"/>
              </a:rPr>
              <a:t>periods. Data </a:t>
            </a:r>
            <a:r>
              <a:rPr lang="en-US" sz="1800" dirty="0">
                <a:solidFill>
                  <a:schemeClr val="dk1"/>
                </a:solidFill>
                <a:latin typeface="Times New Roman"/>
                <a:ea typeface="Times New Roman"/>
                <a:cs typeface="Times New Roman"/>
                <a:sym typeface="Times New Roman"/>
              </a:rPr>
              <a:t>preprocessing will involve handling missing values, outlier removal, and mapping categorical variables to numerical values.</a:t>
            </a:r>
            <a:endParaRPr dirty="0"/>
          </a:p>
        </p:txBody>
      </p:sp>
      <p:sp>
        <p:nvSpPr>
          <p:cNvPr id="187" name="Google Shape;187;p15"/>
          <p:cNvSpPr txBox="1"/>
          <p:nvPr/>
        </p:nvSpPr>
        <p:spPr>
          <a:xfrm>
            <a:off x="603263" y="3717657"/>
            <a:ext cx="9173783" cy="196973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Model Selection</a:t>
            </a:r>
            <a:r>
              <a:rPr lang="en-US" sz="1800" b="1" dirty="0">
                <a:solidFill>
                  <a:schemeClr val="dk1"/>
                </a:solidFill>
                <a:latin typeface="Calibri"/>
                <a:ea typeface="Calibri"/>
                <a:cs typeface="Calibri"/>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model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chosen for predicting AQI due to its capability to handle non-linear relationships and provide robust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predictions. The 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trained on the preprocessed air quality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data, utilizing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features such as pollution levels of different pollutants as input and AQI as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target variable. The model will be evaluated using performance metrics such as R-squared score to ensure its accuracy in predicting AQI. </a:t>
            </a:r>
            <a:r>
              <a:rPr lang="en-US" sz="1800" b="0" i="0" u="none" dirty="0">
                <a:solidFill>
                  <a:schemeClr val="dk1"/>
                </a:solidFill>
                <a:latin typeface="Calibri"/>
                <a:ea typeface="Calibri"/>
                <a:cs typeface="Calibri"/>
                <a:sym typeface="Calibri"/>
              </a:rPr>
              <a:t/>
            </a:r>
            <a:br>
              <a:rPr lang="en-US" sz="1800" b="0" i="0" u="none" dirty="0">
                <a:solidFill>
                  <a:schemeClr val="dk1"/>
                </a:solidFill>
                <a:latin typeface="Calibri"/>
                <a:ea typeface="Calibri"/>
                <a:cs typeface="Calibri"/>
                <a:sym typeface="Calibri"/>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603250" y="1901825"/>
            <a:ext cx="8737500" cy="4524275"/>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Model Training and Evaluation</a:t>
            </a:r>
            <a:r>
              <a:rPr lang="en-US" sz="1800" b="0" i="0" u="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After training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model using the preprocessed air quality data, it's crucial to evaluate its performance to ensure its effectiveness in predicting the Air Quality Index (AQI). </a:t>
            </a:r>
            <a:endParaRPr lang="en-US" sz="18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Train-Test Split: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dataset is divided into training and testing sets.</a:t>
            </a:r>
          </a:p>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training set is used to train the model, while the testing set is kept separate for evaluating the model's performance on unseen data</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Prediction: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trained model is used to make predictions on the testing set</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Visualization: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Visualizing the predicted AQI values against the actual AQI values in the testing set can provide insights into the model's performance. Scatter plots or line plots can be used for visualization</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Cross-Validation (Optional):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Cross-validation techniques such as k-fold cross-validation can be employed to validate the model's performance across multiple subsets of the data, reducing the risk of overfitting</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Interpretation</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Interpretation of the evaluation metrics and visualization results to determine whether the model meets the desired performance criteria. If the model performance is satisfactory, it can be deployed for real-world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575530" y="1633033"/>
            <a:ext cx="8606570" cy="43088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endParaRPr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Government Agencies: </a:t>
            </a:r>
            <a:r>
              <a:rPr lang="en-US" sz="1600" dirty="0">
                <a:latin typeface="Times New Roman" panose="02020603050405020304" pitchFamily="18" charset="0"/>
                <a:cs typeface="Times New Roman" panose="02020603050405020304" pitchFamily="18" charset="0"/>
              </a:rPr>
              <a:t>Environmental protection agencies, local governments, and regulatory bodies responsible for monitoring and managing air quality in cities may utilize the API to obtain real-time AQI predictions. They can use this information for policy-making, implementing air quality control measures, and issuing public advisories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Healthcare Professionals: </a:t>
            </a:r>
            <a:r>
              <a:rPr lang="en-US" sz="1600" dirty="0">
                <a:latin typeface="Times New Roman" panose="02020603050405020304" pitchFamily="18" charset="0"/>
                <a:cs typeface="Times New Roman" panose="02020603050405020304" pitchFamily="18" charset="0"/>
              </a:rPr>
              <a:t>Healthcare professionals, including doctors, nurses, and public health officials, can leverage the API to assess the potential health risks associated with poor air quality and make informed recommendations to patients, particularly those with respiratory or cardiovascular conditions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General Public:</a:t>
            </a:r>
            <a:r>
              <a:rPr lang="en-US" sz="1600" dirty="0">
                <a:latin typeface="Times New Roman" panose="02020603050405020304" pitchFamily="18" charset="0"/>
                <a:cs typeface="Times New Roman" panose="02020603050405020304" pitchFamily="18" charset="0"/>
              </a:rPr>
              <a:t> Members of the general public concerned about air quality in their vicinity may access the API through user-friendly applications or websites. They can use the AQI predictions to make decisions such as planning outdoor activities, choosing travel routes, and taking precautions to reduce exposure to harmful pollutants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Educational Institutions:</a:t>
            </a:r>
            <a:r>
              <a:rPr lang="en-US" sz="1600" dirty="0">
                <a:latin typeface="Times New Roman" panose="02020603050405020304" pitchFamily="18" charset="0"/>
                <a:cs typeface="Times New Roman" panose="02020603050405020304" pitchFamily="18" charset="0"/>
              </a:rPr>
              <a:t> Educational institutions, including schools, colleges, and universities, can incorporate the AQI prediction API into their curriculum for teaching environmental science, sustainability, and public health. Students can learn about air quality monitoring, data analysis, and the impact of air pollution on ecosystems and human health</a:t>
            </a:r>
            <a:r>
              <a:rPr lang="en-US" sz="1600" dirty="0"/>
              <a:t>.</a:t>
            </a:r>
            <a:endParaRPr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a:solidFill>
                  <a:schemeClr val="dk1"/>
                </a:solidFill>
                <a:latin typeface="Trebuchet MS"/>
                <a:ea typeface="Trebuchet MS"/>
                <a:cs typeface="Trebuchet MS"/>
                <a:sym typeface="Trebuchet MS"/>
              </a:rPr>
              <a:t>Model Used</a:t>
            </a:r>
            <a:endParaRPr/>
          </a:p>
        </p:txBody>
      </p:sp>
      <p:sp>
        <p:nvSpPr>
          <p:cNvPr id="239" name="Google Shape;239;p18"/>
          <p:cNvSpPr txBox="1"/>
          <p:nvPr/>
        </p:nvSpPr>
        <p:spPr>
          <a:xfrm>
            <a:off x="739775" y="1414462"/>
            <a:ext cx="8958140" cy="5509200"/>
          </a:xfrm>
          <a:prstGeom prst="rect">
            <a:avLst/>
          </a:prstGeom>
          <a:noFill/>
          <a:ln>
            <a:noFill/>
          </a:ln>
        </p:spPr>
        <p:txBody>
          <a:bodyPr spcFirstLastPara="1" wrap="square" lIns="0" tIns="0" rIns="0" bIns="0" anchor="t" anchorCtr="0">
            <a:spAutoFit/>
          </a:bodyPr>
          <a:lstStyle/>
          <a:p>
            <a:r>
              <a:rPr lang="en-US" sz="2400" b="1"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a:t>
            </a:r>
            <a:r>
              <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rPr>
              <a:t>: </a:t>
            </a:r>
          </a:p>
          <a:p>
            <a:endPar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dirty="0" smtClean="0">
                <a:latin typeface="Times New Roman" panose="02020603050405020304" pitchFamily="18" charset="0"/>
                <a:cs typeface="Times New Roman" panose="02020603050405020304" pitchFamily="18" charset="0"/>
              </a:rPr>
              <a:t>1.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a machine learning algorithm that belongs to the ensemble learning category. It is based on the Random Forest algorithm, which builds multiple decision trees during training and outputs the average prediction of the individual trees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2. In </a:t>
            </a:r>
            <a:r>
              <a:rPr lang="en-US" sz="1800" dirty="0">
                <a:latin typeface="Times New Roman" panose="02020603050405020304" pitchFamily="18" charset="0"/>
                <a:cs typeface="Times New Roman" panose="02020603050405020304" pitchFamily="18" charset="0"/>
              </a:rPr>
              <a:t>the context of regression tasks like predicting AQI,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suitable because it can handle non-linear relationships between input features (pollution levels) and the target variable (AQI</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3. Random Forest Regression </a:t>
            </a:r>
            <a:r>
              <a:rPr lang="en-US" sz="1800" dirty="0">
                <a:latin typeface="Times New Roman" panose="02020603050405020304" pitchFamily="18" charset="0"/>
                <a:cs typeface="Times New Roman" panose="02020603050405020304" pitchFamily="18" charset="0"/>
              </a:rPr>
              <a:t>is robust to overfitting, as it aggregates predictions from multiple decision trees, each trained on a random subset of the training data and features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4. The </a:t>
            </a:r>
            <a:r>
              <a:rPr lang="en-US" sz="1800" dirty="0">
                <a:latin typeface="Times New Roman" panose="02020603050405020304" pitchFamily="18" charset="0"/>
                <a:cs typeface="Times New Roman" panose="02020603050405020304" pitchFamily="18" charset="0"/>
              </a:rPr>
              <a:t>model's </a:t>
            </a:r>
            <a:r>
              <a:rPr lang="en-US" sz="1800" dirty="0" smtClean="0">
                <a:latin typeface="Times New Roman" panose="02020603050405020304" pitchFamily="18" charset="0"/>
                <a:cs typeface="Times New Roman" panose="02020603050405020304" pitchFamily="18" charset="0"/>
              </a:rPr>
              <a:t>hyper parameters</a:t>
            </a:r>
            <a:r>
              <a:rPr lang="en-US" sz="1800" dirty="0">
                <a:latin typeface="Times New Roman" panose="02020603050405020304" pitchFamily="18" charset="0"/>
                <a:cs typeface="Times New Roman" panose="02020603050405020304" pitchFamily="18" charset="0"/>
              </a:rPr>
              <a:t>, such as the number of trees in the </a:t>
            </a:r>
            <a:r>
              <a:rPr lang="en-US" sz="1800" dirty="0" smtClean="0">
                <a:latin typeface="Times New Roman" panose="02020603050405020304" pitchFamily="18" charset="0"/>
                <a:cs typeface="Times New Roman" panose="02020603050405020304" pitchFamily="18" charset="0"/>
              </a:rPr>
              <a:t>forest </a:t>
            </a:r>
            <a:r>
              <a:rPr lang="en-US" sz="1800" dirty="0">
                <a:latin typeface="Times New Roman" panose="02020603050405020304" pitchFamily="18" charset="0"/>
                <a:cs typeface="Times New Roman" panose="02020603050405020304" pitchFamily="18" charset="0"/>
              </a:rPr>
              <a:t>and the maximum depth of each </a:t>
            </a:r>
            <a:r>
              <a:rPr lang="en-US" sz="1800" dirty="0" smtClean="0">
                <a:latin typeface="Times New Roman" panose="02020603050405020304" pitchFamily="18" charset="0"/>
                <a:cs typeface="Times New Roman" panose="02020603050405020304" pitchFamily="18" charset="0"/>
              </a:rPr>
              <a:t>tree, </a:t>
            </a:r>
            <a:r>
              <a:rPr lang="en-US" sz="1800" dirty="0">
                <a:latin typeface="Times New Roman" panose="02020603050405020304" pitchFamily="18" charset="0"/>
                <a:cs typeface="Times New Roman" panose="02020603050405020304" pitchFamily="18" charset="0"/>
              </a:rPr>
              <a:t>can be tuned to optimize performance.</a:t>
            </a:r>
          </a:p>
          <a:p>
            <a:endParaRPr lang="en-US" sz="16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chemeClr val="dk1"/>
              </a:buClr>
              <a:buSzPts val="2400"/>
              <a:buFont typeface="Calibri"/>
              <a:buNone/>
            </a:pPr>
            <a:endParaRPr lang="en-US" sz="2800" b="1" i="0" u="none" dirty="0" smtClean="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endParaRPr dirty="0"/>
          </a:p>
          <a:p>
            <a:pPr marL="0" marR="0" lvl="0" indent="0" algn="just"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1647</Words>
  <Application>Microsoft Office PowerPoint</Application>
  <PresentationFormat>Widescreen</PresentationFormat>
  <Paragraphs>107</Paragraphs>
  <Slides>12</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RIT</cp:lastModifiedBy>
  <cp:revision>9</cp:revision>
  <dcterms:modified xsi:type="dcterms:W3CDTF">2024-04-05T10:46:58Z</dcterms:modified>
</cp:coreProperties>
</file>