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 id="2147483655" r:id="rId2"/>
    <p:sldMasterId id="2147483656" r:id="rId3"/>
  </p:sldMasterIdLst>
  <p:notesMasterIdLst>
    <p:notesMasterId r:id="rId16"/>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78" name="Google Shape;78;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0: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47" name="Google Shape;247;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1: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67" name="Google Shape;267;p1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91" name="Google Shape;91;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15" name="Google Shape;115;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4: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39" name="Google Shape;139;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6: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69" name="Google Shape;169;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90" name="Google Shape;190;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8: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13" name="Google Shape;213;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9: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29" name="Google Shape;229;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2"/>
          <p:cNvSpPr txBox="1">
            <a:spLocks noGrp="1"/>
          </p:cNvSpPr>
          <p:nvPr>
            <p:ph type="ctrTitle"/>
          </p:nvPr>
        </p:nvSpPr>
        <p:spPr>
          <a:xfrm>
            <a:off x="914400" y="2125980"/>
            <a:ext cx="10363200" cy="14403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rtl="0">
              <a:spcBef>
                <a:spcPts val="360"/>
              </a:spcBef>
              <a:spcAft>
                <a:spcPts val="0"/>
              </a:spcAft>
              <a:buSzPts val="1400"/>
              <a:buNone/>
              <a:defRPr/>
            </a:lvl1pPr>
            <a:lvl2pPr lvl="1" algn="l" rtl="0">
              <a:spcBef>
                <a:spcPts val="360"/>
              </a:spcBef>
              <a:spcAft>
                <a:spcPts val="0"/>
              </a:spcAft>
              <a:buSzPts val="1400"/>
              <a:buNone/>
              <a:defRPr/>
            </a:lvl2pPr>
            <a:lvl3pPr lvl="2" algn="l" rtl="0">
              <a:spcBef>
                <a:spcPts val="360"/>
              </a:spcBef>
              <a:spcAft>
                <a:spcPts val="0"/>
              </a:spcAft>
              <a:buSzPts val="1400"/>
              <a:buNone/>
              <a:defRPr/>
            </a:lvl3pPr>
            <a:lvl4pPr lvl="3" algn="l" rtl="0">
              <a:spcBef>
                <a:spcPts val="360"/>
              </a:spcBef>
              <a:spcAft>
                <a:spcPts val="0"/>
              </a:spcAft>
              <a:buSzPts val="1400"/>
              <a:buNone/>
              <a:defRPr/>
            </a:lvl4pPr>
            <a:lvl5pPr lvl="4" algn="l" rtl="0">
              <a:spcBef>
                <a:spcPts val="36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5" name="Google Shape;25;p2"/>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600" b="1" i="0">
                <a:solidFill>
                  <a:schemeClr val="dk1"/>
                </a:solidFill>
                <a:latin typeface="Trebuchet MS"/>
                <a:ea typeface="Trebuchet MS"/>
                <a:cs typeface="Trebuchet MS"/>
                <a:sym typeface="Trebuchet M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36" name="Google Shape;36;p4"/>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7" name="Google Shape;37;p4"/>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8" name="Google Shape;38;p4"/>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OBJECT 2">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600" b="1" i="0">
                <a:solidFill>
                  <a:schemeClr val="dk1"/>
                </a:solidFill>
                <a:latin typeface="Trebuchet MS"/>
                <a:ea typeface="Trebuchet MS"/>
                <a:cs typeface="Trebuchet MS"/>
                <a:sym typeface="Trebuchet M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1" name="Google Shape;41;p5"/>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3" name="Google Shape;43;p5"/>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60"/>
        <p:cNvGrpSpPr/>
        <p:nvPr/>
      </p:nvGrpSpPr>
      <p:grpSpPr>
        <a:xfrm>
          <a:off x="0" y="0"/>
          <a:ext cx="0" cy="0"/>
          <a:chOff x="0" y="0"/>
          <a:chExt cx="0" cy="0"/>
        </a:xfrm>
      </p:grpSpPr>
      <p:sp>
        <p:nvSpPr>
          <p:cNvPr id="61" name="Google Shape;61;p7"/>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2" name="Google Shape;62;p7"/>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3" name="Google Shape;63;p7"/>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600" b="1" i="0">
                <a:solidFill>
                  <a:schemeClr val="dk1"/>
                </a:solidFill>
                <a:latin typeface="Trebuchet MS"/>
                <a:ea typeface="Trebuchet MS"/>
                <a:cs typeface="Trebuchet MS"/>
                <a:sym typeface="Trebuchet M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6" name="Google Shape;66;p8"/>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7" name="Google Shape;67;p8"/>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8" name="Google Shape;68;p8"/>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600" b="1" i="0">
                <a:solidFill>
                  <a:schemeClr val="dk1"/>
                </a:solidFill>
                <a:latin typeface="Trebuchet MS"/>
                <a:ea typeface="Trebuchet MS"/>
                <a:cs typeface="Trebuchet MS"/>
                <a:sym typeface="Trebuchet M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1" name="Google Shape;71;p9"/>
          <p:cNvSpPr txBox="1">
            <a:spLocks noGrp="1"/>
          </p:cNvSpPr>
          <p:nvPr>
            <p:ph type="body" idx="1"/>
          </p:nvPr>
        </p:nvSpPr>
        <p:spPr>
          <a:xfrm>
            <a:off x="609600" y="1577340"/>
            <a:ext cx="5303400" cy="45264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72" name="Google Shape;72;p9"/>
          <p:cNvSpPr txBox="1">
            <a:spLocks noGrp="1"/>
          </p:cNvSpPr>
          <p:nvPr>
            <p:ph type="body" idx="2"/>
          </p:nvPr>
        </p:nvSpPr>
        <p:spPr>
          <a:xfrm>
            <a:off x="6278879" y="1577340"/>
            <a:ext cx="5303400" cy="45264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73" name="Google Shape;73;p9"/>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4" name="Google Shape;74;p9"/>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5" name="Google Shape;75;p9"/>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 name="Google Shape;7;p1"/>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 name="Google Shape;8;p1"/>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 name="Google Shape;9;p1"/>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 name="Google Shape;10;p1"/>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 name="Google Shape;11;p1"/>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 name="Google Shape;12;p1"/>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 name="Google Shape;13;p1"/>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 name="Google Shape;14;p1"/>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 name="Google Shape;15;p1"/>
          <p:cNvSpPr/>
          <p:nvPr/>
        </p:nvSpPr>
        <p:spPr>
          <a:xfrm>
            <a:off x="3800475" y="5229225"/>
            <a:ext cx="723900" cy="619125"/>
          </a:xfrm>
          <a:custGeom>
            <a:avLst/>
            <a:gdLst/>
            <a:ahLst/>
            <a:cxnLst/>
            <a:rect l="l" t="t" r="r" b="b"/>
            <a:pathLst>
              <a:path w="723900" h="619125" extrusionOk="0">
                <a:moveTo>
                  <a:pt x="568939" y="0"/>
                </a:moveTo>
                <a:lnTo>
                  <a:pt x="154929" y="0"/>
                </a:lnTo>
                <a:lnTo>
                  <a:pt x="0" y="309884"/>
                </a:lnTo>
                <a:lnTo>
                  <a:pt x="154929" y="619124"/>
                </a:lnTo>
                <a:lnTo>
                  <a:pt x="568939" y="619124"/>
                </a:lnTo>
                <a:lnTo>
                  <a:pt x="723899" y="309884"/>
                </a:lnTo>
                <a:lnTo>
                  <a:pt x="568939" y="0"/>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 name="Google Shape;16;p1"/>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17" name="Google Shape;17;p1"/>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29" name="Google Shape;29;p3"/>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30" name="Google Shape;30;p3"/>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3"/>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3"/>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
        <p:cNvGrpSpPr/>
        <p:nvPr/>
      </p:nvGrpSpPr>
      <p:grpSpPr>
        <a:xfrm>
          <a:off x="0" y="0"/>
          <a:ext cx="0" cy="0"/>
          <a:chOff x="0" y="0"/>
          <a:chExt cx="0" cy="0"/>
        </a:xfrm>
      </p:grpSpPr>
      <p:sp>
        <p:nvSpPr>
          <p:cNvPr id="46" name="Google Shape;46;p6"/>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7" name="Google Shape;47;p6"/>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8" name="Google Shape;48;p6"/>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9" name="Google Shape;49;p6"/>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0" name="Google Shape;50;p6"/>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1" name="Google Shape;51;p6"/>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2" name="Google Shape;52;p6"/>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3" name="Google Shape;53;p6"/>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4" name="Google Shape;54;p6"/>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5" name="Google Shape;55;p6"/>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56" name="Google Shape;56;p6"/>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57" name="Google Shape;57;p6"/>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6"/>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6"/>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0"/>
          <p:cNvSpPr txBox="1"/>
          <p:nvPr/>
        </p:nvSpPr>
        <p:spPr>
          <a:xfrm>
            <a:off x="5046784" y="1953831"/>
            <a:ext cx="5257800" cy="585994"/>
          </a:xfrm>
          <a:prstGeom prst="rect">
            <a:avLst/>
          </a:prstGeom>
          <a:noFill/>
          <a:ln>
            <a:noFill/>
          </a:ln>
        </p:spPr>
        <p:txBody>
          <a:bodyPr spcFirstLastPara="1" wrap="square" lIns="0" tIns="0" rIns="0" bIns="0" anchor="t" anchorCtr="0">
            <a:spAutoFit/>
          </a:bodyPr>
          <a:lstStyle/>
          <a:p>
            <a:pPr marL="12700" marR="0" lvl="0" indent="0" algn="l" rtl="0">
              <a:lnSpc>
                <a:spcPct val="118750"/>
              </a:lnSpc>
              <a:spcBef>
                <a:spcPts val="0"/>
              </a:spcBef>
              <a:spcAft>
                <a:spcPts val="0"/>
              </a:spcAft>
              <a:buClr>
                <a:schemeClr val="dk1"/>
              </a:buClr>
              <a:buSzPts val="3200"/>
              <a:buFont typeface="Times New Roman"/>
              <a:buNone/>
            </a:pPr>
            <a:r>
              <a:rPr lang="en-US" sz="3200" dirty="0" smtClean="0">
                <a:solidFill>
                  <a:schemeClr val="dk1"/>
                </a:solidFill>
                <a:latin typeface="Times New Roman"/>
                <a:cs typeface="Times New Roman"/>
                <a:sym typeface="Times New Roman"/>
              </a:rPr>
              <a:t>SHANMUGALAKSHMI P</a:t>
            </a:r>
            <a:endParaRPr dirty="0"/>
          </a:p>
        </p:txBody>
      </p:sp>
      <p:sp>
        <p:nvSpPr>
          <p:cNvPr id="81" name="Google Shape;81;p10"/>
          <p:cNvSpPr txBox="1"/>
          <p:nvPr/>
        </p:nvSpPr>
        <p:spPr>
          <a:xfrm>
            <a:off x="6013938" y="2878137"/>
            <a:ext cx="4730399" cy="252057"/>
          </a:xfrm>
          <a:prstGeom prst="rect">
            <a:avLst/>
          </a:prstGeom>
          <a:noFill/>
          <a:ln>
            <a:noFill/>
          </a:ln>
        </p:spPr>
        <p:txBody>
          <a:bodyPr spcFirstLastPara="1" wrap="square" lIns="0" tIns="0" rIns="0" bIns="0" anchor="t" anchorCtr="0">
            <a:spAutoFit/>
          </a:bodyPr>
          <a:lstStyle/>
          <a:p>
            <a:pPr marL="12700" marR="0" lvl="0" indent="0" algn="l" rtl="0">
              <a:lnSpc>
                <a:spcPct val="116666"/>
              </a:lnSpc>
              <a:spcBef>
                <a:spcPts val="0"/>
              </a:spcBef>
              <a:spcAft>
                <a:spcPts val="0"/>
              </a:spcAft>
              <a:buClr>
                <a:schemeClr val="dk1"/>
              </a:buClr>
              <a:buSzPts val="2400"/>
              <a:buFont typeface="Times New Roman"/>
              <a:buNone/>
            </a:pPr>
            <a:r>
              <a:rPr lang="en-US" dirty="0" smtClean="0">
                <a:latin typeface="Times New Roman" panose="02020603050405020304" pitchFamily="18" charset="0"/>
                <a:cs typeface="Times New Roman" panose="02020603050405020304" pitchFamily="18" charset="0"/>
              </a:rPr>
              <a:t>AIR POLLUTION DETECTION</a:t>
            </a:r>
            <a:endParaRPr dirty="0">
              <a:latin typeface="Times New Roman" panose="02020603050405020304" pitchFamily="18" charset="0"/>
              <a:cs typeface="Times New Roman" panose="02020603050405020304" pitchFamily="18" charset="0"/>
            </a:endParaRPr>
          </a:p>
        </p:txBody>
      </p:sp>
      <p:sp>
        <p:nvSpPr>
          <p:cNvPr id="82" name="Google Shape;82;p10"/>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3" name="Google Shape;83;p10"/>
          <p:cNvSpPr/>
          <p:nvPr/>
        </p:nvSpPr>
        <p:spPr>
          <a:xfrm>
            <a:off x="742950" y="1381125"/>
            <a:ext cx="1228725" cy="1057275"/>
          </a:xfrm>
          <a:custGeom>
            <a:avLst/>
            <a:gdLst/>
            <a:ahLst/>
            <a:cxnLst/>
            <a:rect l="l" t="t" r="r" b="b"/>
            <a:pathLst>
              <a:path w="1228725" h="1057275" extrusionOk="0">
                <a:moveTo>
                  <a:pt x="964560" y="0"/>
                </a:moveTo>
                <a:lnTo>
                  <a:pt x="264164" y="0"/>
                </a:lnTo>
                <a:lnTo>
                  <a:pt x="0" y="528949"/>
                </a:lnTo>
                <a:lnTo>
                  <a:pt x="264164" y="1057259"/>
                </a:lnTo>
                <a:lnTo>
                  <a:pt x="964560" y="1057259"/>
                </a:lnTo>
                <a:lnTo>
                  <a:pt x="1228724" y="528949"/>
                </a:lnTo>
                <a:lnTo>
                  <a:pt x="96456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4" name="Google Shape;84;p10"/>
          <p:cNvSpPr/>
          <p:nvPr/>
        </p:nvSpPr>
        <p:spPr>
          <a:xfrm>
            <a:off x="1838325" y="1104900"/>
            <a:ext cx="647700" cy="562610"/>
          </a:xfrm>
          <a:custGeom>
            <a:avLst/>
            <a:gdLst/>
            <a:ahLst/>
            <a:cxnLst/>
            <a:rect l="l" t="t" r="r" b="b"/>
            <a:pathLst>
              <a:path w="647700" h="562610" extrusionOk="0">
                <a:moveTo>
                  <a:pt x="507360" y="0"/>
                </a:moveTo>
                <a:lnTo>
                  <a:pt x="140339" y="0"/>
                </a:lnTo>
                <a:lnTo>
                  <a:pt x="0" y="281299"/>
                </a:lnTo>
                <a:lnTo>
                  <a:pt x="140339" y="561990"/>
                </a:lnTo>
                <a:lnTo>
                  <a:pt x="507360" y="561990"/>
                </a:lnTo>
                <a:lnTo>
                  <a:pt x="647699" y="281299"/>
                </a:lnTo>
                <a:lnTo>
                  <a:pt x="507360" y="0"/>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5" name="Google Shape;85;p10"/>
          <p:cNvSpPr/>
          <p:nvPr/>
        </p:nvSpPr>
        <p:spPr>
          <a:xfrm>
            <a:off x="3269273" y="1190624"/>
            <a:ext cx="1667510" cy="1438275"/>
          </a:xfrm>
          <a:custGeom>
            <a:avLst/>
            <a:gdLst/>
            <a:ahLst/>
            <a:cxnLst/>
            <a:rect l="l" t="t" r="r" b="b"/>
            <a:pathLst>
              <a:path w="1667510" h="1438275" extrusionOk="0">
                <a:moveTo>
                  <a:pt x="1307470" y="0"/>
                </a:moveTo>
                <a:lnTo>
                  <a:pt x="359420" y="0"/>
                </a:lnTo>
                <a:lnTo>
                  <a:pt x="0" y="719449"/>
                </a:lnTo>
                <a:lnTo>
                  <a:pt x="359420" y="1438259"/>
                </a:lnTo>
                <a:lnTo>
                  <a:pt x="1307470" y="1438259"/>
                </a:lnTo>
                <a:lnTo>
                  <a:pt x="1666890" y="719449"/>
                </a:lnTo>
                <a:lnTo>
                  <a:pt x="1307470" y="0"/>
                </a:lnTo>
                <a:close/>
              </a:path>
            </a:pathLst>
          </a:custGeom>
          <a:solidFill>
            <a:srgbClr val="42D0A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6" name="Google Shape;86;p10"/>
          <p:cNvSpPr txBox="1"/>
          <p:nvPr/>
        </p:nvSpPr>
        <p:spPr>
          <a:xfrm>
            <a:off x="676275" y="6450012"/>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87" name="Google Shape;87;p10"/>
          <p:cNvSpPr txBox="1"/>
          <p:nvPr/>
        </p:nvSpPr>
        <p:spPr>
          <a:xfrm>
            <a:off x="676275" y="6450012"/>
            <a:ext cx="2143200" cy="20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8" name="Google Shape;88;p10"/>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248"/>
        <p:cNvGrpSpPr/>
        <p:nvPr/>
      </p:nvGrpSpPr>
      <p:grpSpPr>
        <a:xfrm>
          <a:off x="0" y="0"/>
          <a:ext cx="0" cy="0"/>
          <a:chOff x="0" y="0"/>
          <a:chExt cx="0" cy="0"/>
        </a:xfrm>
      </p:grpSpPr>
      <p:sp>
        <p:nvSpPr>
          <p:cNvPr id="249" name="Google Shape;249;p19"/>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0" name="Google Shape;250;p19"/>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1" name="Google Shape;251;p19"/>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2" name="Google Shape;252;p19"/>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3" name="Google Shape;253;p19"/>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4" name="Google Shape;254;p19"/>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5" name="Google Shape;255;p19"/>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6" name="Google Shape;256;p19"/>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7" name="Google Shape;257;p19"/>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8" name="Google Shape;258;p19"/>
          <p:cNvSpPr txBox="1"/>
          <p:nvPr/>
        </p:nvSpPr>
        <p:spPr>
          <a:xfrm>
            <a:off x="676275" y="6413500"/>
            <a:ext cx="2143200" cy="228600"/>
          </a:xfrm>
          <a:prstGeom prst="rect">
            <a:avLst/>
          </a:prstGeom>
          <a:noFill/>
          <a:ln>
            <a:noFill/>
          </a:ln>
        </p:spPr>
        <p:txBody>
          <a:bodyPr spcFirstLastPara="1" wrap="square" lIns="0" tIns="0" rIns="0" bIns="0" anchor="t" anchorCtr="0">
            <a:spAutoFit/>
          </a:bodyPr>
          <a:lstStyle/>
          <a:p>
            <a:pPr marL="76200" marR="0" lvl="0" indent="0" algn="l" rtl="0">
              <a:lnSpc>
                <a:spcPct val="118181"/>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259" name="Google Shape;259;p19"/>
          <p:cNvSpPr/>
          <p:nvPr/>
        </p:nvSpPr>
        <p:spPr>
          <a:xfrm>
            <a:off x="9353550" y="534352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0" name="Google Shape;260;p19"/>
          <p:cNvSpPr txBox="1">
            <a:spLocks noGrp="1"/>
          </p:cNvSpPr>
          <p:nvPr>
            <p:ph type="title"/>
          </p:nvPr>
        </p:nvSpPr>
        <p:spPr>
          <a:xfrm>
            <a:off x="-328554" y="631779"/>
            <a:ext cx="11074500" cy="554100"/>
          </a:xfrm>
          <a:prstGeom prst="rect">
            <a:avLst/>
          </a:prstGeom>
          <a:noFill/>
          <a:ln>
            <a:noFill/>
          </a:ln>
        </p:spPr>
        <p:txBody>
          <a:bodyPr spcFirstLastPara="1" wrap="square" lIns="0" tIns="0" rIns="0" bIns="0" anchor="t" anchorCtr="0">
            <a:spAutoFit/>
          </a:bodyPr>
          <a:lstStyle/>
          <a:p>
            <a:pPr marL="12700" lvl="0" indent="0" algn="ctr" rtl="0">
              <a:lnSpc>
                <a:spcPct val="100000"/>
              </a:lnSpc>
              <a:spcBef>
                <a:spcPts val="0"/>
              </a:spcBef>
              <a:spcAft>
                <a:spcPts val="0"/>
              </a:spcAft>
              <a:buClr>
                <a:schemeClr val="dk1"/>
              </a:buClr>
              <a:buSzPts val="3600"/>
              <a:buFont typeface="Trebuchet MS"/>
              <a:buNone/>
            </a:pPr>
            <a:r>
              <a:rPr lang="en-US" sz="3600" b="1" i="0" u="none" dirty="0">
                <a:solidFill>
                  <a:schemeClr val="dk1"/>
                </a:solidFill>
                <a:latin typeface="Trebuchet MS"/>
                <a:ea typeface="Trebuchet MS"/>
                <a:cs typeface="Trebuchet MS"/>
                <a:sym typeface="Trebuchet MS"/>
              </a:rPr>
              <a:t>Dataset</a:t>
            </a:r>
            <a:endParaRPr dirty="0"/>
          </a:p>
        </p:txBody>
      </p:sp>
      <p:sp>
        <p:nvSpPr>
          <p:cNvPr id="261" name="Google Shape;261;p19"/>
          <p:cNvSpPr/>
          <p:nvPr/>
        </p:nvSpPr>
        <p:spPr>
          <a:xfrm>
            <a:off x="9353550" y="58578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2" name="Google Shape;262;p19"/>
          <p:cNvSpPr txBox="1"/>
          <p:nvPr/>
        </p:nvSpPr>
        <p:spPr>
          <a:xfrm>
            <a:off x="676275" y="6413500"/>
            <a:ext cx="2143200" cy="20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3" name="Google Shape;263;p19"/>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10</a:t>
            </a:fld>
            <a:endParaRPr/>
          </a:p>
        </p:txBody>
      </p:sp>
      <p:sp>
        <p:nvSpPr>
          <p:cNvPr id="264" name="Google Shape;264;p19"/>
          <p:cNvSpPr txBox="1"/>
          <p:nvPr/>
        </p:nvSpPr>
        <p:spPr>
          <a:xfrm>
            <a:off x="409259" y="1282520"/>
            <a:ext cx="9080816" cy="5047495"/>
          </a:xfrm>
          <a:prstGeom prst="rect">
            <a:avLst/>
          </a:prstGeom>
          <a:noFill/>
          <a:ln>
            <a:noFill/>
          </a:ln>
        </p:spPr>
        <p:txBody>
          <a:bodyPr spcFirstLastPara="1" wrap="square" lIns="91425" tIns="45700" rIns="91425" bIns="45700" anchor="t" anchorCtr="0">
            <a:spAutoFit/>
          </a:bodyPr>
          <a:lstStyle/>
          <a:p>
            <a:pPr algn="just"/>
            <a:r>
              <a:rPr lang="en-US" sz="1600" b="1" dirty="0" smtClean="0">
                <a:latin typeface="Times New Roman" panose="02020603050405020304" pitchFamily="18" charset="0"/>
                <a:cs typeface="Times New Roman" panose="02020603050405020304" pitchFamily="18" charset="0"/>
              </a:rPr>
              <a:t>City</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Name of the city where the air quality measurements were recorded (in this case, Ahmedabad).</a:t>
            </a:r>
          </a:p>
          <a:p>
            <a:pPr algn="just"/>
            <a:r>
              <a:rPr lang="en-US" sz="1600" b="1" dirty="0" smtClean="0">
                <a:latin typeface="Times New Roman" panose="02020603050405020304" pitchFamily="18" charset="0"/>
                <a:cs typeface="Times New Roman" panose="02020603050405020304" pitchFamily="18" charset="0"/>
              </a:rPr>
              <a:t>Date:</a:t>
            </a:r>
            <a:r>
              <a:rPr lang="en-US" sz="1600" dirty="0" smtClean="0">
                <a:latin typeface="Times New Roman" panose="02020603050405020304" pitchFamily="18" charset="0"/>
                <a:cs typeface="Times New Roman" panose="02020603050405020304" pitchFamily="18" charset="0"/>
              </a:rPr>
              <a:t> Date of the air quality measurements.</a:t>
            </a:r>
          </a:p>
          <a:p>
            <a:pPr algn="just"/>
            <a:r>
              <a:rPr lang="en-US" sz="1600" b="1" dirty="0" smtClean="0">
                <a:latin typeface="Times New Roman" panose="02020603050405020304" pitchFamily="18" charset="0"/>
                <a:cs typeface="Times New Roman" panose="02020603050405020304" pitchFamily="18" charset="0"/>
              </a:rPr>
              <a:t>PM2.5</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Particulate Matter (PM) with a diameter of 2.5 micrometers or less, measured in micrograms per cubic meter (µg/m³).</a:t>
            </a:r>
          </a:p>
          <a:p>
            <a:pPr algn="just"/>
            <a:r>
              <a:rPr lang="en-US" sz="1600" b="1" dirty="0">
                <a:latin typeface="Times New Roman" panose="02020603050405020304" pitchFamily="18" charset="0"/>
                <a:cs typeface="Times New Roman" panose="02020603050405020304" pitchFamily="18" charset="0"/>
              </a:rPr>
              <a:t>PM10:</a:t>
            </a:r>
            <a:r>
              <a:rPr lang="en-US" sz="1600" dirty="0">
                <a:latin typeface="Times New Roman" panose="02020603050405020304" pitchFamily="18" charset="0"/>
                <a:cs typeface="Times New Roman" panose="02020603050405020304" pitchFamily="18" charset="0"/>
              </a:rPr>
              <a:t> Particulate Matter (PM) with a diameter of 10 micrometers or less, measured in micrograms per cubic meter (µg/m³).</a:t>
            </a:r>
          </a:p>
          <a:p>
            <a:pPr algn="just"/>
            <a:r>
              <a:rPr lang="en-US" sz="1600" b="1" dirty="0">
                <a:latin typeface="Times New Roman" panose="02020603050405020304" pitchFamily="18" charset="0"/>
                <a:cs typeface="Times New Roman" panose="02020603050405020304" pitchFamily="18" charset="0"/>
              </a:rPr>
              <a:t>NO:</a:t>
            </a:r>
            <a:r>
              <a:rPr lang="en-US" sz="1600" dirty="0">
                <a:latin typeface="Times New Roman" panose="02020603050405020304" pitchFamily="18" charset="0"/>
                <a:cs typeface="Times New Roman" panose="02020603050405020304" pitchFamily="18" charset="0"/>
              </a:rPr>
              <a:t> Nitric Oxide concentration, measured in micrograms per cubic meter (µg/m³).</a:t>
            </a:r>
          </a:p>
          <a:p>
            <a:pPr algn="just"/>
            <a:r>
              <a:rPr lang="en-US" sz="1600" b="1" dirty="0">
                <a:latin typeface="Times New Roman" panose="02020603050405020304" pitchFamily="18" charset="0"/>
                <a:cs typeface="Times New Roman" panose="02020603050405020304" pitchFamily="18" charset="0"/>
              </a:rPr>
              <a:t>NO2:</a:t>
            </a:r>
            <a:r>
              <a:rPr lang="en-US" sz="1600" dirty="0">
                <a:latin typeface="Times New Roman" panose="02020603050405020304" pitchFamily="18" charset="0"/>
                <a:cs typeface="Times New Roman" panose="02020603050405020304" pitchFamily="18" charset="0"/>
              </a:rPr>
              <a:t> Nitrogen Dioxide concentration, measured in micrograms per cubic meter (µg/m³).</a:t>
            </a:r>
          </a:p>
          <a:p>
            <a:pPr algn="just"/>
            <a:r>
              <a:rPr lang="en-US" sz="1600" b="1" dirty="0">
                <a:latin typeface="Times New Roman" panose="02020603050405020304" pitchFamily="18" charset="0"/>
                <a:cs typeface="Times New Roman" panose="02020603050405020304" pitchFamily="18" charset="0"/>
              </a:rPr>
              <a:t>NOx:</a:t>
            </a:r>
            <a:r>
              <a:rPr lang="en-US" sz="1600" dirty="0">
                <a:latin typeface="Times New Roman" panose="02020603050405020304" pitchFamily="18" charset="0"/>
                <a:cs typeface="Times New Roman" panose="02020603050405020304" pitchFamily="18" charset="0"/>
              </a:rPr>
              <a:t> Oxides of Nitrogen concentration, measured in micrograms per cubic meter (µg/m³).</a:t>
            </a:r>
          </a:p>
          <a:p>
            <a:pPr algn="just"/>
            <a:r>
              <a:rPr lang="en-US" sz="1600" b="1" dirty="0">
                <a:latin typeface="Times New Roman" panose="02020603050405020304" pitchFamily="18" charset="0"/>
                <a:cs typeface="Times New Roman" panose="02020603050405020304" pitchFamily="18" charset="0"/>
              </a:rPr>
              <a:t>NH3:</a:t>
            </a:r>
            <a:r>
              <a:rPr lang="en-US" sz="1600" dirty="0">
                <a:latin typeface="Times New Roman" panose="02020603050405020304" pitchFamily="18" charset="0"/>
                <a:cs typeface="Times New Roman" panose="02020603050405020304" pitchFamily="18" charset="0"/>
              </a:rPr>
              <a:t> Ammonia concentration, measured in micrograms per cubic meter (µg/m³).</a:t>
            </a:r>
          </a:p>
          <a:p>
            <a:pPr algn="just"/>
            <a:r>
              <a:rPr lang="en-US" sz="1600" b="1" dirty="0">
                <a:latin typeface="Times New Roman" panose="02020603050405020304" pitchFamily="18" charset="0"/>
                <a:cs typeface="Times New Roman" panose="02020603050405020304" pitchFamily="18" charset="0"/>
              </a:rPr>
              <a:t>CO:</a:t>
            </a:r>
            <a:r>
              <a:rPr lang="en-US" sz="1600" dirty="0">
                <a:latin typeface="Times New Roman" panose="02020603050405020304" pitchFamily="18" charset="0"/>
                <a:cs typeface="Times New Roman" panose="02020603050405020304" pitchFamily="18" charset="0"/>
              </a:rPr>
              <a:t> Carbon Monoxide concentration, measured in milligrams per cubic meter (mg/m³).</a:t>
            </a:r>
          </a:p>
          <a:p>
            <a:pPr algn="just"/>
            <a:r>
              <a:rPr lang="en-US" sz="1600" b="1" dirty="0">
                <a:latin typeface="Times New Roman" panose="02020603050405020304" pitchFamily="18" charset="0"/>
                <a:cs typeface="Times New Roman" panose="02020603050405020304" pitchFamily="18" charset="0"/>
              </a:rPr>
              <a:t>SO2:</a:t>
            </a:r>
            <a:r>
              <a:rPr lang="en-US" sz="1600" dirty="0">
                <a:latin typeface="Times New Roman" panose="02020603050405020304" pitchFamily="18" charset="0"/>
                <a:cs typeface="Times New Roman" panose="02020603050405020304" pitchFamily="18" charset="0"/>
              </a:rPr>
              <a:t> Sulfur Dioxide concentration, measured in micrograms per cubic meter (µg/m³).</a:t>
            </a:r>
          </a:p>
          <a:p>
            <a:pPr algn="just"/>
            <a:r>
              <a:rPr lang="en-US" sz="1600" b="1" dirty="0">
                <a:latin typeface="Times New Roman" panose="02020603050405020304" pitchFamily="18" charset="0"/>
                <a:cs typeface="Times New Roman" panose="02020603050405020304" pitchFamily="18" charset="0"/>
              </a:rPr>
              <a:t>O3:</a:t>
            </a:r>
            <a:r>
              <a:rPr lang="en-US" sz="1600" dirty="0">
                <a:latin typeface="Times New Roman" panose="02020603050405020304" pitchFamily="18" charset="0"/>
                <a:cs typeface="Times New Roman" panose="02020603050405020304" pitchFamily="18" charset="0"/>
              </a:rPr>
              <a:t> Ozone concentration, measured in micrograms per cubic meter (µg/m³).</a:t>
            </a:r>
          </a:p>
          <a:p>
            <a:pPr algn="just"/>
            <a:r>
              <a:rPr lang="en-US" sz="1600" b="1" dirty="0">
                <a:latin typeface="Times New Roman" panose="02020603050405020304" pitchFamily="18" charset="0"/>
                <a:cs typeface="Times New Roman" panose="02020603050405020304" pitchFamily="18" charset="0"/>
              </a:rPr>
              <a:t>Benzene:</a:t>
            </a:r>
            <a:r>
              <a:rPr lang="en-US" sz="1600" dirty="0">
                <a:latin typeface="Times New Roman" panose="02020603050405020304" pitchFamily="18" charset="0"/>
                <a:cs typeface="Times New Roman" panose="02020603050405020304" pitchFamily="18" charset="0"/>
              </a:rPr>
              <a:t> Benzene concentration, measured in micrograms per cubic meter (µg/m³).</a:t>
            </a:r>
          </a:p>
          <a:p>
            <a:pPr algn="just"/>
            <a:r>
              <a:rPr lang="en-US" sz="1600" b="1" dirty="0">
                <a:latin typeface="Times New Roman" panose="02020603050405020304" pitchFamily="18" charset="0"/>
                <a:cs typeface="Times New Roman" panose="02020603050405020304" pitchFamily="18" charset="0"/>
              </a:rPr>
              <a:t>Toluene:</a:t>
            </a:r>
            <a:r>
              <a:rPr lang="en-US" sz="1600" dirty="0">
                <a:latin typeface="Times New Roman" panose="02020603050405020304" pitchFamily="18" charset="0"/>
                <a:cs typeface="Times New Roman" panose="02020603050405020304" pitchFamily="18" charset="0"/>
              </a:rPr>
              <a:t> Toluene concentration, measured in micrograms per cubic meter (µg/m³).</a:t>
            </a:r>
          </a:p>
          <a:p>
            <a:pPr algn="just"/>
            <a:r>
              <a:rPr lang="en-US" sz="1600" b="1" dirty="0">
                <a:latin typeface="Times New Roman" panose="02020603050405020304" pitchFamily="18" charset="0"/>
                <a:cs typeface="Times New Roman" panose="02020603050405020304" pitchFamily="18" charset="0"/>
              </a:rPr>
              <a:t>Xylene:</a:t>
            </a:r>
            <a:r>
              <a:rPr lang="en-US" sz="1600" dirty="0">
                <a:latin typeface="Times New Roman" panose="02020603050405020304" pitchFamily="18" charset="0"/>
                <a:cs typeface="Times New Roman" panose="02020603050405020304" pitchFamily="18" charset="0"/>
              </a:rPr>
              <a:t> Xylene concentration, measured in micrograms per cubic meter (µg/m³).</a:t>
            </a:r>
          </a:p>
          <a:p>
            <a:pPr algn="just"/>
            <a:r>
              <a:rPr lang="en-US" sz="1600" b="1" dirty="0">
                <a:latin typeface="Times New Roman" panose="02020603050405020304" pitchFamily="18" charset="0"/>
                <a:cs typeface="Times New Roman" panose="02020603050405020304" pitchFamily="18" charset="0"/>
              </a:rPr>
              <a:t>AQI:</a:t>
            </a:r>
            <a:r>
              <a:rPr lang="en-US" sz="1600" dirty="0">
                <a:latin typeface="Times New Roman" panose="02020603050405020304" pitchFamily="18" charset="0"/>
                <a:cs typeface="Times New Roman" panose="02020603050405020304" pitchFamily="18" charset="0"/>
              </a:rPr>
              <a:t> Air Quality Index, a numerical scale used to communic</a:t>
            </a:r>
            <a:r>
              <a:rPr lang="en-US" dirty="0">
                <a:latin typeface="Times New Roman" panose="02020603050405020304" pitchFamily="18" charset="0"/>
                <a:cs typeface="Times New Roman" panose="02020603050405020304" pitchFamily="18" charset="0"/>
              </a:rPr>
              <a:t>ate the quality of the air at a specific location. It is calculated based on the concentrations of various pollutants.</a:t>
            </a:r>
          </a:p>
          <a:p>
            <a:pPr marL="0" marR="0" lvl="0" indent="0" algn="l" rtl="0">
              <a:lnSpc>
                <a:spcPct val="100000"/>
              </a:lnSpc>
              <a:spcBef>
                <a:spcPts val="0"/>
              </a:spcBef>
              <a:spcAft>
                <a:spcPts val="0"/>
              </a:spcAft>
              <a:buClr>
                <a:schemeClr val="dk1"/>
              </a:buClr>
              <a:buSzPts val="1800"/>
              <a:buFont typeface="Calibri"/>
              <a:buNone/>
            </a:pPr>
            <a:endParaRPr sz="1800" b="0" i="0" u="none" dirty="0">
              <a:solidFill>
                <a:schemeClr val="dk1"/>
              </a:solidFill>
              <a:latin typeface="Calibri"/>
              <a:ea typeface="Calibri"/>
              <a:cs typeface="Calibri"/>
              <a:sym typeface="Calibri"/>
            </a:endParaRPr>
          </a:p>
          <a:p>
            <a:pPr lvl="0">
              <a:buClr>
                <a:schemeClr val="dk1"/>
              </a:buClr>
              <a:buSzPts val="1800"/>
            </a:pPr>
            <a:r>
              <a:rPr lang="en-US" sz="1800" b="1" i="0" u="none" dirty="0">
                <a:solidFill>
                  <a:schemeClr val="dk1"/>
                </a:solidFill>
                <a:latin typeface="Calibri"/>
                <a:ea typeface="Calibri"/>
                <a:cs typeface="Calibri"/>
                <a:sym typeface="Calibri"/>
              </a:rPr>
              <a:t>Link</a:t>
            </a:r>
            <a:r>
              <a:rPr lang="en-US" sz="1800" b="0" i="0" u="none" dirty="0">
                <a:solidFill>
                  <a:srgbClr val="376092"/>
                </a:solidFill>
                <a:latin typeface="Calibri"/>
                <a:ea typeface="Calibri"/>
                <a:cs typeface="Calibri"/>
                <a:sym typeface="Calibri"/>
              </a:rPr>
              <a:t>: </a:t>
            </a:r>
            <a:r>
              <a:rPr lang="en-US" sz="1800" dirty="0">
                <a:solidFill>
                  <a:srgbClr val="376092"/>
                </a:solidFill>
                <a:latin typeface="Calibri"/>
                <a:ea typeface="Calibri"/>
                <a:cs typeface="Calibri"/>
                <a:sym typeface="Calibri"/>
              </a:rPr>
              <a:t>https://www.kaggle.com/datasets/rohanrao/air-quality-data-in-india</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268"/>
        <p:cNvGrpSpPr/>
        <p:nvPr/>
      </p:nvGrpSpPr>
      <p:grpSpPr>
        <a:xfrm>
          <a:off x="0" y="0"/>
          <a:ext cx="0" cy="0"/>
          <a:chOff x="0" y="0"/>
          <a:chExt cx="0" cy="0"/>
        </a:xfrm>
      </p:grpSpPr>
      <p:sp>
        <p:nvSpPr>
          <p:cNvPr id="269" name="Google Shape;269;p20"/>
          <p:cNvSpPr txBox="1"/>
          <p:nvPr/>
        </p:nvSpPr>
        <p:spPr>
          <a:xfrm>
            <a:off x="1641475" y="6415087"/>
            <a:ext cx="101700" cy="1779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C82C3"/>
              </a:buClr>
              <a:buSzPts val="1100"/>
              <a:buFont typeface="Trebuchet MS"/>
              <a:buNone/>
            </a:pPr>
            <a:r>
              <a:rPr lang="en-US" sz="1100" b="1" i="0" u="none">
                <a:solidFill>
                  <a:srgbClr val="2C82C3"/>
                </a:solidFill>
                <a:latin typeface="Trebuchet MS"/>
                <a:ea typeface="Trebuchet MS"/>
                <a:cs typeface="Trebuchet MS"/>
                <a:sym typeface="Trebuchet MS"/>
              </a:rPr>
              <a:t>n</a:t>
            </a:r>
            <a:endParaRPr/>
          </a:p>
        </p:txBody>
      </p:sp>
      <p:sp>
        <p:nvSpPr>
          <p:cNvPr id="270" name="Google Shape;270;p20"/>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1" name="Google Shape;271;p20"/>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2" name="Google Shape;272;p20"/>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3" name="Google Shape;273;p20"/>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4" name="Google Shape;274;p20"/>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5" name="Google Shape;275;p20"/>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6" name="Google Shape;276;p20"/>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7" name="Google Shape;277;p20"/>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8" name="Google Shape;278;p20"/>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9" name="Google Shape;279;p20"/>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0" name="Google Shape;280;p20"/>
          <p:cNvSpPr txBox="1"/>
          <p:nvPr/>
        </p:nvSpPr>
        <p:spPr>
          <a:xfrm>
            <a:off x="755650" y="501650"/>
            <a:ext cx="3206700" cy="7383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800"/>
              <a:buFont typeface="Trebuchet MS"/>
              <a:buNone/>
            </a:pPr>
            <a:r>
              <a:rPr lang="en-US" sz="4800" b="1" i="0" u="none" dirty="0">
                <a:solidFill>
                  <a:schemeClr val="dk1"/>
                </a:solidFill>
                <a:latin typeface="Times New Roman" panose="02020603050405020304" pitchFamily="18" charset="0"/>
                <a:ea typeface="Trebuchet MS"/>
                <a:cs typeface="Times New Roman" panose="02020603050405020304" pitchFamily="18" charset="0"/>
                <a:sym typeface="Trebuchet MS"/>
              </a:rPr>
              <a:t>Conclusion</a:t>
            </a:r>
            <a:endParaRPr dirty="0">
              <a:latin typeface="Times New Roman" panose="02020603050405020304" pitchFamily="18" charset="0"/>
              <a:cs typeface="Times New Roman" panose="02020603050405020304" pitchFamily="18" charset="0"/>
            </a:endParaRPr>
          </a:p>
        </p:txBody>
      </p:sp>
      <p:sp>
        <p:nvSpPr>
          <p:cNvPr id="281" name="Google Shape;281;p20"/>
          <p:cNvSpPr txBox="1"/>
          <p:nvPr/>
        </p:nvSpPr>
        <p:spPr>
          <a:xfrm>
            <a:off x="1666875" y="6415087"/>
            <a:ext cx="76200" cy="1779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2" name="Google Shape;282;p20"/>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3" name="Google Shape;283;p20"/>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25400"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11</a:t>
            </a:fld>
            <a:endParaRPr/>
          </a:p>
        </p:txBody>
      </p:sp>
      <p:sp>
        <p:nvSpPr>
          <p:cNvPr id="284" name="Google Shape;284;p20"/>
          <p:cNvSpPr txBox="1"/>
          <p:nvPr/>
        </p:nvSpPr>
        <p:spPr>
          <a:xfrm>
            <a:off x="755650" y="1695450"/>
            <a:ext cx="8320403" cy="31392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1" i="0" u="none" dirty="0">
                <a:solidFill>
                  <a:schemeClr val="dk1"/>
                </a:solidFill>
                <a:latin typeface="Calibri"/>
                <a:ea typeface="Calibri"/>
                <a:cs typeface="Calibri"/>
                <a:sym typeface="Calibri"/>
              </a:rPr>
              <a:t> </a:t>
            </a:r>
            <a:endParaRPr dirty="0"/>
          </a:p>
          <a:p>
            <a:pPr lvl="0" algn="just">
              <a:buClr>
                <a:schemeClr val="dk1"/>
              </a:buClr>
              <a:buSzPts val="1800"/>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development of the Air Quality Index (AQI) prediction API using Flask and </a:t>
            </a:r>
            <a:r>
              <a:rPr lang="en-US" sz="1800" dirty="0" smtClean="0">
                <a:latin typeface="Times New Roman" panose="02020603050405020304" pitchFamily="18" charset="0"/>
                <a:cs typeface="Times New Roman" panose="02020603050405020304" pitchFamily="18" charset="0"/>
              </a:rPr>
              <a:t>Random Forest Regression </a:t>
            </a:r>
            <a:r>
              <a:rPr lang="en-US" sz="1800" dirty="0">
                <a:latin typeface="Times New Roman" panose="02020603050405020304" pitchFamily="18" charset="0"/>
                <a:cs typeface="Times New Roman" panose="02020603050405020304" pitchFamily="18" charset="0"/>
              </a:rPr>
              <a:t>model has been successfully completed. The API provides a user-friendly interface for predicting AQI based on pollution data in the city of Ahmedabad</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Through data preprocessing, model training, and API development, this project delivers a valuable tool for stakeholders to assess air quality conditions and make informed decisions regarding public health and environmental management</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he API's deployment potential offers scalability for widespread use, contributing to efforts aimed at addressing the adverse effects of air pollution and promoting sustainable living </a:t>
            </a:r>
            <a:r>
              <a:rPr lang="en-US" sz="1800" dirty="0">
                <a:latin typeface="Times New Roman" panose="02020603050405020304" pitchFamily="18" charset="0"/>
                <a:cs typeface="Times New Roman" panose="02020603050405020304" pitchFamily="18" charset="0"/>
              </a:rPr>
              <a:t>environments. The prediction is performed on </a:t>
            </a:r>
            <a:r>
              <a:rPr lang="en-US" sz="1800" dirty="0" smtClean="0">
                <a:latin typeface="Times New Roman" panose="02020603050405020304" pitchFamily="18" charset="0"/>
                <a:cs typeface="Times New Roman" panose="02020603050405020304" pitchFamily="18" charset="0"/>
              </a:rPr>
              <a:t>Air pollution real time dataset </a:t>
            </a:r>
            <a:r>
              <a:rPr lang="en-US" sz="1800" dirty="0">
                <a:latin typeface="Times New Roman" panose="02020603050405020304" pitchFamily="18" charset="0"/>
                <a:cs typeface="Times New Roman" panose="02020603050405020304" pitchFamily="18" charset="0"/>
              </a:rPr>
              <a:t>and after training we gained </a:t>
            </a:r>
            <a:r>
              <a:rPr lang="en-US" sz="1800" dirty="0" smtClean="0">
                <a:latin typeface="Times New Roman" panose="02020603050405020304" pitchFamily="18" charset="0"/>
                <a:cs typeface="Times New Roman" panose="02020603050405020304" pitchFamily="18" charset="0"/>
              </a:rPr>
              <a:t>the accuracy </a:t>
            </a:r>
            <a:r>
              <a:rPr lang="en-US" sz="1800" dirty="0">
                <a:latin typeface="Times New Roman" panose="02020603050405020304" pitchFamily="18" charset="0"/>
                <a:cs typeface="Times New Roman" panose="02020603050405020304" pitchFamily="18" charset="0"/>
              </a:rPr>
              <a:t>of </a:t>
            </a:r>
            <a:r>
              <a:rPr lang="en-US" sz="1800" dirty="0" smtClean="0">
                <a:latin typeface="Times New Roman" panose="02020603050405020304" pitchFamily="18" charset="0"/>
                <a:cs typeface="Times New Roman" panose="02020603050405020304" pitchFamily="18" charset="0"/>
              </a:rPr>
              <a:t>95% in air quality prediction.</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8069" y="393895"/>
            <a:ext cx="7816362" cy="738664"/>
          </a:xfrm>
        </p:spPr>
        <p:txBody>
          <a:bodyPr/>
          <a:lstStyle/>
          <a:p>
            <a:r>
              <a:rPr lang="en-US" sz="4800" dirty="0" smtClean="0">
                <a:latin typeface="Times New Roman" panose="02020603050405020304" pitchFamily="18" charset="0"/>
                <a:cs typeface="Times New Roman" panose="02020603050405020304" pitchFamily="18" charset="0"/>
              </a:rPr>
              <a:t>RESULT</a:t>
            </a:r>
            <a:endParaRPr lang="en-IN"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17685" y="1466557"/>
            <a:ext cx="8534400" cy="3754874"/>
          </a:xfrm>
        </p:spPr>
        <p:txBody>
          <a:bodyPr/>
          <a:lstStyle/>
          <a:p>
            <a:pPr algn="just"/>
            <a:r>
              <a:rPr lang="en-US" b="1" dirty="0">
                <a:latin typeface="Times New Roman" panose="02020603050405020304" pitchFamily="18" charset="0"/>
                <a:cs typeface="Times New Roman" panose="02020603050405020304" pitchFamily="18" charset="0"/>
              </a:rPr>
              <a:t>Prediction:</a:t>
            </a:r>
            <a:r>
              <a:rPr lang="en-US" dirty="0">
                <a:latin typeface="Times New Roman" panose="02020603050405020304" pitchFamily="18" charset="0"/>
                <a:cs typeface="Times New Roman" panose="02020603050405020304" pitchFamily="18" charset="0"/>
              </a:rPr>
              <a:t> The primary result is the predicted AQI value, which is the numerical estimation of the air quality in a particular location. The prediction is made by the </a:t>
            </a:r>
            <a:r>
              <a:rPr lang="en-US" dirty="0" smtClean="0">
                <a:latin typeface="Times New Roman" panose="02020603050405020304" pitchFamily="18" charset="0"/>
                <a:cs typeface="Times New Roman" panose="02020603050405020304" pitchFamily="18" charset="0"/>
              </a:rPr>
              <a:t>Random Forest Regression </a:t>
            </a:r>
            <a:r>
              <a:rPr lang="en-US" dirty="0">
                <a:latin typeface="Times New Roman" panose="02020603050405020304" pitchFamily="18" charset="0"/>
                <a:cs typeface="Times New Roman" panose="02020603050405020304" pitchFamily="18" charset="0"/>
              </a:rPr>
              <a:t>model trained on historical air quality data.</a:t>
            </a:r>
          </a:p>
          <a:p>
            <a:pPr algn="just"/>
            <a:r>
              <a:rPr lang="en-US" b="1" dirty="0">
                <a:latin typeface="Times New Roman" panose="02020603050405020304" pitchFamily="18" charset="0"/>
                <a:cs typeface="Times New Roman" panose="02020603050405020304" pitchFamily="18" charset="0"/>
              </a:rPr>
              <a:t>R-squared Score:</a:t>
            </a:r>
            <a:r>
              <a:rPr lang="en-US" dirty="0">
                <a:latin typeface="Times New Roman" panose="02020603050405020304" pitchFamily="18" charset="0"/>
                <a:cs typeface="Times New Roman" panose="02020603050405020304" pitchFamily="18" charset="0"/>
              </a:rPr>
              <a:t> Along with the prediction, the code also calculates and returns the R-squared (R2) score. The R-squared score is a statistical measure that indicates the proportion of the variance in the dependent variable (AQI) that is predictable from the independent variables (input features). It ranges from 0 to 1, where a higher R2 score indicates a better fit of the model to the data.</a:t>
            </a:r>
          </a:p>
          <a:p>
            <a:pPr algn="just"/>
            <a:r>
              <a:rPr lang="en-US" b="1" dirty="0">
                <a:latin typeface="Times New Roman" panose="02020603050405020304" pitchFamily="18" charset="0"/>
                <a:cs typeface="Times New Roman" panose="02020603050405020304" pitchFamily="18" charset="0"/>
              </a:rPr>
              <a:t>Utility:</a:t>
            </a:r>
            <a:r>
              <a:rPr lang="en-US" dirty="0">
                <a:latin typeface="Times New Roman" panose="02020603050405020304" pitchFamily="18" charset="0"/>
                <a:cs typeface="Times New Roman" panose="02020603050405020304" pitchFamily="18" charset="0"/>
              </a:rPr>
              <a:t> The predicted AQI and the R-squared score can be used by various stakeholders such as government agencies, researchers, healthcare professionals, and the general public for decision-making purposes. It can help in assessing the health risks associated with air pollution, implementing air quality control measures, planning outdoor activities, and raising public awareness about the importance of air quality</a:t>
            </a:r>
            <a:r>
              <a:rPr lang="en-US" dirty="0"/>
              <a:t>.</a:t>
            </a:r>
            <a:endParaRPr lang="en-IN" dirty="0"/>
          </a:p>
        </p:txBody>
      </p:sp>
    </p:spTree>
    <p:extLst>
      <p:ext uri="{BB962C8B-B14F-4D97-AF65-F5344CB8AC3E}">
        <p14:creationId xmlns:p14="http://schemas.microsoft.com/office/powerpoint/2010/main" val="1879646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Google Shape;93;p11"/>
          <p:cNvSpPr/>
          <p:nvPr/>
        </p:nvSpPr>
        <p:spPr>
          <a:xfrm>
            <a:off x="-152400" y="0"/>
            <a:ext cx="12192000" cy="6858000"/>
          </a:xfrm>
          <a:custGeom>
            <a:avLst/>
            <a:gdLst/>
            <a:ahLst/>
            <a:cxnLst/>
            <a:rect l="l" t="t" r="r" b="b"/>
            <a:pathLst>
              <a:path w="12192000" h="6858000" extrusionOk="0">
                <a:moveTo>
                  <a:pt x="0" y="6857999"/>
                </a:moveTo>
                <a:lnTo>
                  <a:pt x="12191999" y="6857999"/>
                </a:lnTo>
                <a:lnTo>
                  <a:pt x="12191999" y="0"/>
                </a:lnTo>
                <a:lnTo>
                  <a:pt x="0" y="0"/>
                </a:lnTo>
                <a:lnTo>
                  <a:pt x="0" y="6857999"/>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4" name="Google Shape;94;p11"/>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5" name="Google Shape;95;p11"/>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6" name="Google Shape;96;p11"/>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7" name="Google Shape;97;p11"/>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8" name="Google Shape;98;p11"/>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9" name="Google Shape;99;p11"/>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0" name="Google Shape;100;p11"/>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1" name="Google Shape;101;p11"/>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2" name="Google Shape;102;p11"/>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3" name="Google Shape;103;p11"/>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4" name="Google Shape;104;p11"/>
          <p:cNvSpPr/>
          <p:nvPr/>
        </p:nvSpPr>
        <p:spPr>
          <a:xfrm>
            <a:off x="9353550" y="534352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5" name="Google Shape;105;p11"/>
          <p:cNvSpPr txBox="1"/>
          <p:nvPr/>
        </p:nvSpPr>
        <p:spPr>
          <a:xfrm>
            <a:off x="739775" y="936625"/>
            <a:ext cx="5584800" cy="1308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imes New Roman"/>
              <a:buNone/>
            </a:pPr>
            <a:r>
              <a:rPr lang="en-US" sz="4200" b="1" i="0" u="none">
                <a:solidFill>
                  <a:schemeClr val="dk1"/>
                </a:solidFill>
                <a:latin typeface="Times New Roman"/>
                <a:ea typeface="Times New Roman"/>
                <a:cs typeface="Times New Roman"/>
                <a:sym typeface="Times New Roman"/>
              </a:rPr>
              <a:t>PROJECT TITLE</a:t>
            </a:r>
            <a:endParaRPr/>
          </a:p>
          <a:p>
            <a:pPr marL="0" marR="0" lvl="0" indent="0" algn="l" rtl="0">
              <a:lnSpc>
                <a:spcPct val="100000"/>
              </a:lnSpc>
              <a:spcBef>
                <a:spcPts val="0"/>
              </a:spcBef>
              <a:spcAft>
                <a:spcPts val="0"/>
              </a:spcAft>
              <a:buNone/>
            </a:pPr>
            <a:endParaRPr sz="4200" b="1" i="0" u="none">
              <a:solidFill>
                <a:schemeClr val="dk1"/>
              </a:solidFill>
              <a:latin typeface="Times New Roman"/>
              <a:ea typeface="Times New Roman"/>
              <a:cs typeface="Times New Roman"/>
              <a:sym typeface="Times New Roman"/>
            </a:endParaRPr>
          </a:p>
        </p:txBody>
      </p:sp>
      <p:sp>
        <p:nvSpPr>
          <p:cNvPr id="106" name="Google Shape;106;p11"/>
          <p:cNvSpPr/>
          <p:nvPr/>
        </p:nvSpPr>
        <p:spPr>
          <a:xfrm>
            <a:off x="9353550" y="58578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7" name="Google Shape;107;p11"/>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8" name="Google Shape;108;p11"/>
          <p:cNvSpPr txBox="1"/>
          <p:nvPr/>
        </p:nvSpPr>
        <p:spPr>
          <a:xfrm>
            <a:off x="676275" y="6413500"/>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109" name="Google Shape;109;p11"/>
          <p:cNvSpPr txBox="1"/>
          <p:nvPr/>
        </p:nvSpPr>
        <p:spPr>
          <a:xfrm>
            <a:off x="676275" y="6413500"/>
            <a:ext cx="2143200" cy="20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0" name="Google Shape;110;p11"/>
          <p:cNvSpPr txBox="1"/>
          <p:nvPr/>
        </p:nvSpPr>
        <p:spPr>
          <a:xfrm>
            <a:off x="466725" y="6356350"/>
            <a:ext cx="3705300" cy="2952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1" name="Google Shape;111;p11"/>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2</a:t>
            </a:fld>
            <a:endParaRPr/>
          </a:p>
        </p:txBody>
      </p:sp>
      <p:sp>
        <p:nvSpPr>
          <p:cNvPr id="112" name="Google Shape;112;p11"/>
          <p:cNvSpPr txBox="1"/>
          <p:nvPr/>
        </p:nvSpPr>
        <p:spPr>
          <a:xfrm>
            <a:off x="739775" y="2514600"/>
            <a:ext cx="9071100" cy="1200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600"/>
              <a:buFont typeface="Times New Roman"/>
              <a:buNone/>
            </a:pPr>
            <a:r>
              <a:rPr lang="en-US" sz="3600" dirty="0" smtClean="0">
                <a:solidFill>
                  <a:schemeClr val="dk1"/>
                </a:solidFill>
                <a:latin typeface="Times New Roman"/>
                <a:cs typeface="Times New Roman"/>
                <a:sym typeface="Times New Roman"/>
              </a:rPr>
              <a:t>AIR POLLUTION DETECTION</a:t>
            </a:r>
            <a:endParaRPr dirty="0"/>
          </a:p>
          <a:p>
            <a:pPr marL="0" marR="0" lvl="0" indent="0" algn="l" rtl="0">
              <a:lnSpc>
                <a:spcPct val="100000"/>
              </a:lnSpc>
              <a:spcBef>
                <a:spcPts val="0"/>
              </a:spcBef>
              <a:spcAft>
                <a:spcPts val="0"/>
              </a:spcAft>
              <a:buNone/>
            </a:pPr>
            <a:endParaRPr sz="3600" b="0" i="0" u="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16"/>
        <p:cNvGrpSpPr/>
        <p:nvPr/>
      </p:nvGrpSpPr>
      <p:grpSpPr>
        <a:xfrm>
          <a:off x="0" y="0"/>
          <a:ext cx="0" cy="0"/>
          <a:chOff x="0" y="0"/>
          <a:chExt cx="0" cy="0"/>
        </a:xfrm>
      </p:grpSpPr>
      <p:sp>
        <p:nvSpPr>
          <p:cNvPr id="117" name="Google Shape;117;p12"/>
          <p:cNvSpPr txBox="1"/>
          <p:nvPr/>
        </p:nvSpPr>
        <p:spPr>
          <a:xfrm>
            <a:off x="0" y="0"/>
            <a:ext cx="12192000" cy="6858000"/>
          </a:xfrm>
          <a:prstGeom prst="rect">
            <a:avLst/>
          </a:prstGeom>
          <a:noFill/>
          <a:ln>
            <a:noFill/>
          </a:ln>
        </p:spPr>
        <p:txBody>
          <a:bodyPr spcFirstLastPara="1" wrap="square" lIns="0" tIns="0" rIns="0" bIns="0" anchor="t" anchorCtr="0">
            <a:spAutoFit/>
          </a:bodyPr>
          <a:lstStyle/>
          <a:p>
            <a:pPr marL="752475"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118" name="Google Shape;118;p12"/>
          <p:cNvSpPr/>
          <p:nvPr/>
        </p:nvSpPr>
        <p:spPr>
          <a:xfrm>
            <a:off x="0" y="0"/>
            <a:ext cx="12192000" cy="6858000"/>
          </a:xfrm>
          <a:custGeom>
            <a:avLst/>
            <a:gdLst/>
            <a:ahLst/>
            <a:cxnLst/>
            <a:rect l="l" t="t" r="r" b="b"/>
            <a:pathLst>
              <a:path w="12192000" h="6858000" extrusionOk="0">
                <a:moveTo>
                  <a:pt x="0" y="6857999"/>
                </a:moveTo>
                <a:lnTo>
                  <a:pt x="12191999" y="6857999"/>
                </a:lnTo>
                <a:lnTo>
                  <a:pt x="12191999" y="0"/>
                </a:lnTo>
                <a:lnTo>
                  <a:pt x="0" y="0"/>
                </a:lnTo>
                <a:lnTo>
                  <a:pt x="0" y="6857999"/>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9" name="Google Shape;119;p12"/>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0" name="Google Shape;120;p12"/>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1" name="Google Shape;121;p12"/>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2" name="Google Shape;122;p12"/>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3" name="Google Shape;123;p12"/>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4" name="Google Shape;124;p12"/>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5" name="Google Shape;125;p12"/>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6" name="Google Shape;126;p12"/>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7" name="Google Shape;127;p12"/>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8" name="Google Shape;128;p12"/>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9" name="Google Shape;129;p12"/>
          <p:cNvSpPr txBox="1"/>
          <p:nvPr/>
        </p:nvSpPr>
        <p:spPr>
          <a:xfrm>
            <a:off x="466725" y="6410325"/>
            <a:ext cx="3705300" cy="295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0" name="Google Shape;130;p12"/>
          <p:cNvSpPr txBox="1"/>
          <p:nvPr/>
        </p:nvSpPr>
        <p:spPr>
          <a:xfrm>
            <a:off x="47625" y="3819525"/>
            <a:ext cx="1733400" cy="30099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1" name="Google Shape;131;p12"/>
          <p:cNvSpPr txBox="1"/>
          <p:nvPr/>
        </p:nvSpPr>
        <p:spPr>
          <a:xfrm>
            <a:off x="739775" y="561975"/>
            <a:ext cx="2917800" cy="7383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800"/>
              <a:buFont typeface="Times New Roman"/>
              <a:buNone/>
            </a:pPr>
            <a:r>
              <a:rPr lang="en-US" sz="4800" b="1" i="0" u="none">
                <a:solidFill>
                  <a:schemeClr val="dk1"/>
                </a:solidFill>
                <a:latin typeface="Times New Roman"/>
                <a:ea typeface="Times New Roman"/>
                <a:cs typeface="Times New Roman"/>
                <a:sym typeface="Times New Roman"/>
              </a:rPr>
              <a:t>AGENDA</a:t>
            </a:r>
            <a:endParaRPr/>
          </a:p>
        </p:txBody>
      </p:sp>
      <p:sp>
        <p:nvSpPr>
          <p:cNvPr id="132" name="Google Shape;132;p12"/>
          <p:cNvSpPr txBox="1"/>
          <p:nvPr/>
        </p:nvSpPr>
        <p:spPr>
          <a:xfrm>
            <a:off x="10687050" y="6134100"/>
            <a:ext cx="247500" cy="2475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3" name="Google Shape;133;p12"/>
          <p:cNvSpPr/>
          <p:nvPr/>
        </p:nvSpPr>
        <p:spPr>
          <a:xfrm>
            <a:off x="7362825" y="447675"/>
            <a:ext cx="361950" cy="361950"/>
          </a:xfrm>
          <a:custGeom>
            <a:avLst/>
            <a:gdLst/>
            <a:ahLst/>
            <a:cxnLst/>
            <a:rect l="l" t="t" r="r" b="b"/>
            <a:pathLst>
              <a:path w="361950" h="361950" extrusionOk="0">
                <a:moveTo>
                  <a:pt x="180959" y="0"/>
                </a:moveTo>
                <a:lnTo>
                  <a:pt x="132709" y="6339"/>
                </a:lnTo>
                <a:lnTo>
                  <a:pt x="89519" y="24749"/>
                </a:lnTo>
                <a:lnTo>
                  <a:pt x="52699" y="52699"/>
                </a:lnTo>
                <a:lnTo>
                  <a:pt x="24749" y="89519"/>
                </a:lnTo>
                <a:lnTo>
                  <a:pt x="6339" y="132709"/>
                </a:lnTo>
                <a:lnTo>
                  <a:pt x="0" y="180959"/>
                </a:lnTo>
                <a:lnTo>
                  <a:pt x="6339" y="229209"/>
                </a:lnTo>
                <a:lnTo>
                  <a:pt x="24749" y="272399"/>
                </a:lnTo>
                <a:lnTo>
                  <a:pt x="52699" y="309219"/>
                </a:lnTo>
                <a:lnTo>
                  <a:pt x="89519" y="337169"/>
                </a:lnTo>
                <a:lnTo>
                  <a:pt x="132709" y="355579"/>
                </a:lnTo>
                <a:lnTo>
                  <a:pt x="180959" y="361949"/>
                </a:lnTo>
                <a:lnTo>
                  <a:pt x="229209" y="355579"/>
                </a:lnTo>
                <a:lnTo>
                  <a:pt x="272399" y="337169"/>
                </a:lnTo>
                <a:lnTo>
                  <a:pt x="309219" y="309219"/>
                </a:lnTo>
                <a:lnTo>
                  <a:pt x="337169" y="272399"/>
                </a:lnTo>
                <a:lnTo>
                  <a:pt x="355579" y="229209"/>
                </a:lnTo>
                <a:lnTo>
                  <a:pt x="361949" y="180959"/>
                </a:lnTo>
                <a:lnTo>
                  <a:pt x="355579" y="132709"/>
                </a:lnTo>
                <a:lnTo>
                  <a:pt x="337169" y="89519"/>
                </a:lnTo>
                <a:lnTo>
                  <a:pt x="309219" y="52699"/>
                </a:lnTo>
                <a:lnTo>
                  <a:pt x="272399" y="24749"/>
                </a:lnTo>
                <a:lnTo>
                  <a:pt x="229209" y="6339"/>
                </a:lnTo>
                <a:lnTo>
                  <a:pt x="180959" y="0"/>
                </a:lnTo>
                <a:close/>
              </a:path>
            </a:pathLst>
          </a:custGeom>
          <a:solidFill>
            <a:srgbClr val="EBEB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4" name="Google Shape;134;p12"/>
          <p:cNvSpPr/>
          <p:nvPr/>
        </p:nvSpPr>
        <p:spPr>
          <a:xfrm>
            <a:off x="11010900" y="5610225"/>
            <a:ext cx="647700" cy="647700"/>
          </a:xfrm>
          <a:custGeom>
            <a:avLst/>
            <a:gdLst/>
            <a:ahLst/>
            <a:cxnLst/>
            <a:rect l="l" t="t" r="r" b="b"/>
            <a:pathLst>
              <a:path w="647700" h="647700" extrusionOk="0">
                <a:moveTo>
                  <a:pt x="323849" y="0"/>
                </a:moveTo>
                <a:lnTo>
                  <a:pt x="276240" y="3809"/>
                </a:lnTo>
                <a:lnTo>
                  <a:pt x="230520" y="13965"/>
                </a:lnTo>
                <a:lnTo>
                  <a:pt x="187330" y="29849"/>
                </a:lnTo>
                <a:lnTo>
                  <a:pt x="147309" y="52065"/>
                </a:lnTo>
                <a:lnTo>
                  <a:pt x="111130" y="79379"/>
                </a:lnTo>
                <a:lnTo>
                  <a:pt x="79369" y="111120"/>
                </a:lnTo>
                <a:lnTo>
                  <a:pt x="52059" y="147315"/>
                </a:lnTo>
                <a:lnTo>
                  <a:pt x="29839" y="187320"/>
                </a:lnTo>
                <a:lnTo>
                  <a:pt x="13959" y="230504"/>
                </a:lnTo>
                <a:lnTo>
                  <a:pt x="3809" y="276224"/>
                </a:lnTo>
                <a:lnTo>
                  <a:pt x="0" y="323849"/>
                </a:lnTo>
                <a:lnTo>
                  <a:pt x="3809" y="371474"/>
                </a:lnTo>
                <a:lnTo>
                  <a:pt x="13959" y="417194"/>
                </a:lnTo>
                <a:lnTo>
                  <a:pt x="29839" y="460379"/>
                </a:lnTo>
                <a:lnTo>
                  <a:pt x="52059" y="500384"/>
                </a:lnTo>
                <a:lnTo>
                  <a:pt x="79369" y="536579"/>
                </a:lnTo>
                <a:lnTo>
                  <a:pt x="111130" y="568320"/>
                </a:lnTo>
                <a:lnTo>
                  <a:pt x="147309" y="595634"/>
                </a:lnTo>
                <a:lnTo>
                  <a:pt x="187330" y="617850"/>
                </a:lnTo>
                <a:lnTo>
                  <a:pt x="230520" y="633734"/>
                </a:lnTo>
                <a:lnTo>
                  <a:pt x="276240" y="643889"/>
                </a:lnTo>
                <a:lnTo>
                  <a:pt x="323849" y="647699"/>
                </a:lnTo>
                <a:lnTo>
                  <a:pt x="371490" y="643889"/>
                </a:lnTo>
                <a:lnTo>
                  <a:pt x="417210" y="633734"/>
                </a:lnTo>
                <a:lnTo>
                  <a:pt x="460369" y="617850"/>
                </a:lnTo>
                <a:lnTo>
                  <a:pt x="500390" y="595634"/>
                </a:lnTo>
                <a:lnTo>
                  <a:pt x="536569" y="568320"/>
                </a:lnTo>
                <a:lnTo>
                  <a:pt x="568330" y="536579"/>
                </a:lnTo>
                <a:lnTo>
                  <a:pt x="595640" y="500384"/>
                </a:lnTo>
                <a:lnTo>
                  <a:pt x="617860" y="460379"/>
                </a:lnTo>
                <a:lnTo>
                  <a:pt x="633740" y="417194"/>
                </a:lnTo>
                <a:lnTo>
                  <a:pt x="643889" y="371474"/>
                </a:lnTo>
                <a:lnTo>
                  <a:pt x="647699" y="323849"/>
                </a:lnTo>
                <a:lnTo>
                  <a:pt x="643889" y="276224"/>
                </a:lnTo>
                <a:lnTo>
                  <a:pt x="633740" y="230504"/>
                </a:lnTo>
                <a:lnTo>
                  <a:pt x="617860" y="187320"/>
                </a:lnTo>
                <a:lnTo>
                  <a:pt x="595640" y="147315"/>
                </a:lnTo>
                <a:lnTo>
                  <a:pt x="568330" y="111120"/>
                </a:lnTo>
                <a:lnTo>
                  <a:pt x="536569" y="79379"/>
                </a:lnTo>
                <a:lnTo>
                  <a:pt x="500390" y="52065"/>
                </a:lnTo>
                <a:lnTo>
                  <a:pt x="460369" y="29849"/>
                </a:lnTo>
                <a:lnTo>
                  <a:pt x="417210" y="13965"/>
                </a:lnTo>
                <a:lnTo>
                  <a:pt x="371490" y="3809"/>
                </a:lnTo>
                <a:lnTo>
                  <a:pt x="32384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5" name="Google Shape;135;p12"/>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3</a:t>
            </a:fld>
            <a:endParaRPr/>
          </a:p>
        </p:txBody>
      </p:sp>
      <p:sp>
        <p:nvSpPr>
          <p:cNvPr id="136" name="Google Shape;136;p12"/>
          <p:cNvSpPr txBox="1"/>
          <p:nvPr/>
        </p:nvSpPr>
        <p:spPr>
          <a:xfrm>
            <a:off x="1781175" y="1905000"/>
            <a:ext cx="8429700" cy="44004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Problem Statement</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Objective</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Project Overview</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Who is the end user</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Model Used</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Dataset</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Conclusion</a:t>
            </a:r>
            <a:endParaRPr dirty="0"/>
          </a:p>
          <a:p>
            <a:pPr marL="0" marR="0" lvl="0" indent="0" algn="l" rtl="0">
              <a:lnSpc>
                <a:spcPct val="100000"/>
              </a:lnSpc>
              <a:spcBef>
                <a:spcPts val="0"/>
              </a:spcBef>
              <a:spcAft>
                <a:spcPts val="0"/>
              </a:spcAft>
              <a:buNone/>
            </a:pPr>
            <a:endParaRPr sz="2000" b="1" i="0" u="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40"/>
        <p:cNvGrpSpPr/>
        <p:nvPr/>
      </p:nvGrpSpPr>
      <p:grpSpPr>
        <a:xfrm>
          <a:off x="0" y="0"/>
          <a:ext cx="0" cy="0"/>
          <a:chOff x="0" y="0"/>
          <a:chExt cx="0" cy="0"/>
        </a:xfrm>
      </p:grpSpPr>
      <p:sp>
        <p:nvSpPr>
          <p:cNvPr id="141" name="Google Shape;141;p13"/>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2" name="Google Shape;142;p13"/>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3" name="Google Shape;143;p13"/>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4" name="Google Shape;144;p13"/>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5" name="Google Shape;145;p13"/>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6" name="Google Shape;146;p13"/>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7" name="Google Shape;147;p13"/>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8" name="Google Shape;148;p13"/>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9" name="Google Shape;149;p13"/>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0" name="Google Shape;150;p13"/>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1" name="Google Shape;151;p13"/>
          <p:cNvSpPr/>
          <p:nvPr/>
        </p:nvSpPr>
        <p:spPr>
          <a:xfrm>
            <a:off x="9353550" y="534352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2" name="Google Shape;152;p13"/>
          <p:cNvSpPr/>
          <p:nvPr/>
        </p:nvSpPr>
        <p:spPr>
          <a:xfrm>
            <a:off x="9353550" y="587692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3" name="Google Shape;153;p13"/>
          <p:cNvSpPr txBox="1"/>
          <p:nvPr/>
        </p:nvSpPr>
        <p:spPr>
          <a:xfrm>
            <a:off x="7991475" y="2914650"/>
            <a:ext cx="2762100" cy="32574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4" name="Google Shape;154;p13"/>
          <p:cNvSpPr txBox="1"/>
          <p:nvPr/>
        </p:nvSpPr>
        <p:spPr>
          <a:xfrm>
            <a:off x="833437" y="681037"/>
            <a:ext cx="6177000" cy="6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imes New Roman"/>
              <a:buNone/>
            </a:pPr>
            <a:r>
              <a:rPr lang="en-US" sz="4200" b="1" i="0" u="none" dirty="0" smtClean="0">
                <a:solidFill>
                  <a:schemeClr val="dk1"/>
                </a:solidFill>
                <a:latin typeface="Times New Roman"/>
                <a:ea typeface="Times New Roman"/>
                <a:cs typeface="Times New Roman"/>
                <a:sym typeface="Times New Roman"/>
              </a:rPr>
              <a:t>PROBLEM</a:t>
            </a:r>
            <a:r>
              <a:rPr lang="en-US" sz="4200" b="1" i="0" u="none" dirty="0">
                <a:solidFill>
                  <a:schemeClr val="dk1"/>
                </a:solidFill>
                <a:latin typeface="Times New Roman"/>
                <a:ea typeface="Times New Roman"/>
                <a:cs typeface="Times New Roman"/>
                <a:sym typeface="Times New Roman"/>
              </a:rPr>
              <a:t>	STATEMENT</a:t>
            </a:r>
            <a:endParaRPr dirty="0"/>
          </a:p>
        </p:txBody>
      </p:sp>
      <p:sp>
        <p:nvSpPr>
          <p:cNvPr id="155" name="Google Shape;155;p13"/>
          <p:cNvSpPr txBox="1"/>
          <p:nvPr/>
        </p:nvSpPr>
        <p:spPr>
          <a:xfrm>
            <a:off x="676275" y="6430962"/>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156" name="Google Shape;156;p13"/>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7" name="Google Shape;157;p13"/>
          <p:cNvSpPr txBox="1"/>
          <p:nvPr/>
        </p:nvSpPr>
        <p:spPr>
          <a:xfrm>
            <a:off x="676275" y="6430962"/>
            <a:ext cx="2143200" cy="2001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8" name="Google Shape;158;p13"/>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4</a:t>
            </a:fld>
            <a:endParaRPr/>
          </a:p>
        </p:txBody>
      </p:sp>
      <p:sp>
        <p:nvSpPr>
          <p:cNvPr id="159" name="Google Shape;159;p13"/>
          <p:cNvSpPr txBox="1"/>
          <p:nvPr/>
        </p:nvSpPr>
        <p:spPr>
          <a:xfrm>
            <a:off x="735833" y="2050760"/>
            <a:ext cx="6678600" cy="3139281"/>
          </a:xfrm>
          <a:prstGeom prst="rect">
            <a:avLst/>
          </a:prstGeom>
          <a:noFill/>
          <a:ln>
            <a:noFill/>
          </a:ln>
        </p:spPr>
        <p:txBody>
          <a:bodyPr spcFirstLastPara="1" wrap="square" lIns="91425" tIns="45700" rIns="91425" bIns="45700" anchor="t" anchorCtr="0">
            <a:spAutoFit/>
          </a:bodyPr>
          <a:lstStyle/>
          <a:p>
            <a:pPr lvl="0" algn="just">
              <a:buClr>
                <a:schemeClr val="dk1"/>
              </a:buClr>
              <a:buSzPts val="1800"/>
            </a:pPr>
            <a:r>
              <a:rPr lang="en-US" sz="1800" dirty="0" smtClean="0">
                <a:solidFill>
                  <a:schemeClr val="dk1"/>
                </a:solidFill>
                <a:latin typeface="Times New Roman"/>
                <a:ea typeface="Times New Roman"/>
                <a:cs typeface="Times New Roman"/>
                <a:sym typeface="Times New Roman"/>
              </a:rPr>
              <a:t> </a:t>
            </a:r>
            <a:r>
              <a:rPr lang="en-US" sz="2000" dirty="0">
                <a:solidFill>
                  <a:schemeClr val="dk1"/>
                </a:solidFill>
                <a:latin typeface="Times New Roman"/>
                <a:ea typeface="Times New Roman"/>
                <a:cs typeface="Times New Roman"/>
                <a:sym typeface="Times New Roman"/>
              </a:rPr>
              <a:t>Develop an API using Flask for predicting the Air Quality Index (AQI) based on input </a:t>
            </a:r>
            <a:r>
              <a:rPr lang="en-US" sz="2000" dirty="0" smtClean="0">
                <a:solidFill>
                  <a:schemeClr val="dk1"/>
                </a:solidFill>
                <a:latin typeface="Times New Roman"/>
                <a:ea typeface="Times New Roman"/>
                <a:cs typeface="Times New Roman"/>
                <a:sym typeface="Times New Roman"/>
              </a:rPr>
              <a:t>parameters representing </a:t>
            </a:r>
            <a:r>
              <a:rPr lang="en-US" sz="2000" dirty="0">
                <a:solidFill>
                  <a:schemeClr val="dk1"/>
                </a:solidFill>
                <a:latin typeface="Times New Roman"/>
                <a:ea typeface="Times New Roman"/>
                <a:cs typeface="Times New Roman"/>
                <a:sym typeface="Times New Roman"/>
              </a:rPr>
              <a:t>pollution levels of various pollutants in a city. </a:t>
            </a:r>
            <a:r>
              <a:rPr lang="en-US" sz="2000" dirty="0" smtClean="0">
                <a:solidFill>
                  <a:schemeClr val="dk1"/>
                </a:solidFill>
                <a:latin typeface="Times New Roman"/>
                <a:ea typeface="Times New Roman"/>
                <a:cs typeface="Times New Roman"/>
                <a:sym typeface="Times New Roman"/>
              </a:rPr>
              <a:t>The </a:t>
            </a:r>
            <a:r>
              <a:rPr lang="en-US" sz="2000" dirty="0">
                <a:solidFill>
                  <a:schemeClr val="dk1"/>
                </a:solidFill>
                <a:latin typeface="Times New Roman"/>
                <a:ea typeface="Times New Roman"/>
                <a:cs typeface="Times New Roman"/>
                <a:sym typeface="Times New Roman"/>
              </a:rPr>
              <a:t>API should preprocess the provided air </a:t>
            </a:r>
            <a:r>
              <a:rPr lang="en-US" sz="2000" dirty="0" smtClean="0">
                <a:solidFill>
                  <a:schemeClr val="dk1"/>
                </a:solidFill>
                <a:latin typeface="Times New Roman"/>
                <a:ea typeface="Times New Roman"/>
                <a:cs typeface="Times New Roman"/>
                <a:sym typeface="Times New Roman"/>
              </a:rPr>
              <a:t>quality </a:t>
            </a:r>
            <a:r>
              <a:rPr lang="en-US" sz="2000" dirty="0">
                <a:solidFill>
                  <a:schemeClr val="dk1"/>
                </a:solidFill>
                <a:latin typeface="Times New Roman"/>
                <a:ea typeface="Times New Roman"/>
                <a:cs typeface="Times New Roman"/>
                <a:sym typeface="Times New Roman"/>
              </a:rPr>
              <a:t>dataset, train a </a:t>
            </a:r>
            <a:r>
              <a:rPr lang="en-US" sz="2000" dirty="0" smtClean="0">
                <a:solidFill>
                  <a:schemeClr val="dk1"/>
                </a:solidFill>
                <a:latin typeface="Times New Roman"/>
                <a:ea typeface="Times New Roman"/>
                <a:cs typeface="Times New Roman"/>
                <a:sym typeface="Times New Roman"/>
              </a:rPr>
              <a:t>Random Forest Regression </a:t>
            </a:r>
            <a:r>
              <a:rPr lang="en-US" sz="2000" dirty="0">
                <a:solidFill>
                  <a:schemeClr val="dk1"/>
                </a:solidFill>
                <a:latin typeface="Times New Roman"/>
                <a:ea typeface="Times New Roman"/>
                <a:cs typeface="Times New Roman"/>
                <a:sym typeface="Times New Roman"/>
              </a:rPr>
              <a:t>model, and expose an </a:t>
            </a:r>
            <a:r>
              <a:rPr lang="en-US" sz="2000" dirty="0" smtClean="0">
                <a:solidFill>
                  <a:schemeClr val="dk1"/>
                </a:solidFill>
                <a:latin typeface="Times New Roman"/>
                <a:ea typeface="Times New Roman"/>
                <a:cs typeface="Times New Roman"/>
                <a:sym typeface="Times New Roman"/>
              </a:rPr>
              <a:t>endpoint </a:t>
            </a:r>
            <a:r>
              <a:rPr lang="en-US" sz="2000" dirty="0">
                <a:solidFill>
                  <a:schemeClr val="dk1"/>
                </a:solidFill>
                <a:latin typeface="Times New Roman"/>
                <a:ea typeface="Times New Roman"/>
                <a:cs typeface="Times New Roman"/>
                <a:sym typeface="Times New Roman"/>
              </a:rPr>
              <a:t>to accept </a:t>
            </a:r>
            <a:r>
              <a:rPr lang="en-US" sz="2000" dirty="0" smtClean="0">
                <a:solidFill>
                  <a:schemeClr val="dk1"/>
                </a:solidFill>
                <a:latin typeface="Times New Roman"/>
                <a:ea typeface="Times New Roman"/>
                <a:cs typeface="Times New Roman"/>
                <a:sym typeface="Times New Roman"/>
              </a:rPr>
              <a:t>input data </a:t>
            </a:r>
            <a:r>
              <a:rPr lang="en-US" sz="2000" dirty="0">
                <a:solidFill>
                  <a:schemeClr val="dk1"/>
                </a:solidFill>
                <a:latin typeface="Times New Roman"/>
                <a:ea typeface="Times New Roman"/>
                <a:cs typeface="Times New Roman"/>
                <a:sym typeface="Times New Roman"/>
              </a:rPr>
              <a:t>in JSON format and return AQI predictions along with the R-squared score. </a:t>
            </a:r>
            <a:r>
              <a:rPr lang="en-US" sz="2000" dirty="0" smtClean="0">
                <a:solidFill>
                  <a:schemeClr val="dk1"/>
                </a:solidFill>
                <a:latin typeface="Times New Roman"/>
                <a:ea typeface="Times New Roman"/>
                <a:cs typeface="Times New Roman"/>
                <a:sym typeface="Times New Roman"/>
              </a:rPr>
              <a:t>The </a:t>
            </a:r>
            <a:r>
              <a:rPr lang="en-US" sz="2000" dirty="0">
                <a:solidFill>
                  <a:schemeClr val="dk1"/>
                </a:solidFill>
                <a:latin typeface="Times New Roman"/>
                <a:ea typeface="Times New Roman"/>
                <a:cs typeface="Times New Roman"/>
                <a:sym typeface="Times New Roman"/>
              </a:rPr>
              <a:t>API should include error handling and optional optimizations for deployment in a production environment</a:t>
            </a:r>
            <a:r>
              <a:rPr lang="en-US" sz="1800" dirty="0" smtClean="0">
                <a:solidFill>
                  <a:schemeClr val="dk1"/>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None/>
            </a:pPr>
            <a:r>
              <a:rPr lang="en-US" sz="1800" b="0" i="0" u="none" dirty="0" smtClean="0">
                <a:solidFill>
                  <a:schemeClr val="dk1"/>
                </a:solidFill>
                <a:latin typeface="Times New Roman"/>
                <a:ea typeface="Times New Roman"/>
                <a:cs typeface="Times New Roman"/>
                <a:sym typeface="Times New Roman"/>
              </a:rPr>
              <a:t> </a:t>
            </a:r>
            <a:endParaRPr sz="1800" b="0" i="0" u="none" dirty="0">
              <a:solidFill>
                <a:schemeClr val="dk1"/>
              </a:solidFill>
              <a:latin typeface="Times New Roman"/>
              <a:ea typeface="Times New Roman"/>
              <a:cs typeface="Times New Roman"/>
              <a:sym typeface="Times New Roman"/>
            </a:endParaRPr>
          </a:p>
        </p:txBody>
      </p:sp>
      <p:sp>
        <p:nvSpPr>
          <p:cNvPr id="10" name="Rectangle 9"/>
          <p:cNvSpPr>
            <a:spLocks noChangeArrowheads="1"/>
          </p:cNvSpPr>
          <p:nvPr/>
        </p:nvSpPr>
        <p:spPr bwMode="auto">
          <a:xfrm>
            <a:off x="0" y="0"/>
            <a:ext cx="12192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ECECEC"/>
                </a:solidFill>
                <a:effectLst/>
                <a:latin typeface="Söhne"/>
              </a:rPr>
              <a:t>Develop an API using Flask for predicting the Air Quality Index (AQI) based on input parameters representing pollution levels of various pollutants in a city. The API should preprocess the provided air quality dataset, train a RandomForestRegressor model, and expose an endpoint </a:t>
            </a:r>
            <a:r>
              <a:rPr kumimoji="0" lang="en-US" altLang="en-US" b="1" i="0" u="none" strike="noStrike" cap="none" normalizeH="0" baseline="0" smtClean="0">
                <a:ln>
                  <a:noFill/>
                </a:ln>
                <a:solidFill>
                  <a:srgbClr val="ECECEC"/>
                </a:solidFill>
                <a:effectLst/>
                <a:latin typeface="Söhne Mono"/>
              </a:rPr>
              <a:t>/predict_aqi</a:t>
            </a:r>
            <a:r>
              <a:rPr kumimoji="0" lang="en-US" altLang="en-US" sz="1200" b="0" i="0" u="none" strike="noStrike" cap="none" normalizeH="0" baseline="0" smtClean="0">
                <a:ln>
                  <a:noFill/>
                </a:ln>
                <a:solidFill>
                  <a:srgbClr val="ECECEC"/>
                </a:solidFill>
                <a:effectLst/>
                <a:latin typeface="Söhne"/>
              </a:rPr>
              <a:t> to accept input data in JSON format and return AQI predictions along with the R-squared score. The API should include error handling and optional optimizations for deployment in a production environment.</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4"/>
          <p:cNvSpPr txBox="1">
            <a:spLocks noGrp="1"/>
          </p:cNvSpPr>
          <p:nvPr>
            <p:ph type="title"/>
          </p:nvPr>
        </p:nvSpPr>
        <p:spPr>
          <a:xfrm>
            <a:off x="558800" y="944562"/>
            <a:ext cx="11074500" cy="554100"/>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Clr>
                <a:schemeClr val="dk1"/>
              </a:buClr>
              <a:buSzPts val="3600"/>
              <a:buFont typeface="Times New Roman"/>
              <a:buNone/>
            </a:pPr>
            <a:r>
              <a:rPr lang="en-US" sz="3600" b="1" i="0" u="none">
                <a:solidFill>
                  <a:schemeClr val="dk1"/>
                </a:solidFill>
                <a:latin typeface="Times New Roman"/>
                <a:ea typeface="Times New Roman"/>
                <a:cs typeface="Times New Roman"/>
                <a:sym typeface="Times New Roman"/>
              </a:rPr>
              <a:t>Objective</a:t>
            </a:r>
            <a:endParaRPr/>
          </a:p>
        </p:txBody>
      </p:sp>
      <p:sp>
        <p:nvSpPr>
          <p:cNvPr id="165" name="Google Shape;165;p14"/>
          <p:cNvSpPr txBox="1">
            <a:spLocks noGrp="1"/>
          </p:cNvSpPr>
          <p:nvPr>
            <p:ph type="body" idx="1"/>
          </p:nvPr>
        </p:nvSpPr>
        <p:spPr>
          <a:xfrm>
            <a:off x="609600" y="1577975"/>
            <a:ext cx="9026769" cy="4052391"/>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000"/>
              <a:buFont typeface="Calibri"/>
              <a:buNone/>
            </a:pPr>
            <a:endParaRPr sz="2000" b="0" i="0" u="none" dirty="0">
              <a:solidFill>
                <a:schemeClr val="dk1"/>
              </a:solidFill>
              <a:latin typeface="Times New Roman"/>
              <a:ea typeface="Times New Roman"/>
              <a:cs typeface="Times New Roman"/>
              <a:sym typeface="Times New Roman"/>
            </a:endParaRPr>
          </a:p>
          <a:p>
            <a:pPr marL="0" lvl="0" indent="0" algn="just">
              <a:spcBef>
                <a:spcPts val="400"/>
              </a:spcBef>
              <a:buClr>
                <a:schemeClr val="dk1"/>
              </a:buClr>
              <a:buSzPts val="2000"/>
            </a:pPr>
            <a:r>
              <a:rPr lang="en-US" sz="2000" dirty="0" smtClean="0">
                <a:latin typeface="Times New Roman"/>
                <a:ea typeface="Times New Roman"/>
                <a:cs typeface="Times New Roman"/>
                <a:sym typeface="Times New Roman"/>
              </a:rPr>
              <a:t>1. Preprocessing </a:t>
            </a:r>
            <a:r>
              <a:rPr lang="en-US" sz="2000" dirty="0">
                <a:latin typeface="Times New Roman"/>
                <a:ea typeface="Times New Roman"/>
                <a:cs typeface="Times New Roman"/>
                <a:sym typeface="Times New Roman"/>
              </a:rPr>
              <a:t>the provided air quality dataset to handle missing values, outliers, and map categorical variables to numerical values.</a:t>
            </a:r>
          </a:p>
          <a:p>
            <a:pPr marL="0" lvl="0" indent="0" algn="just">
              <a:spcBef>
                <a:spcPts val="400"/>
              </a:spcBef>
              <a:buClr>
                <a:schemeClr val="dk1"/>
              </a:buClr>
              <a:buSzPts val="2000"/>
            </a:pPr>
            <a:r>
              <a:rPr lang="en-US" sz="2000" dirty="0" smtClean="0">
                <a:latin typeface="Times New Roman"/>
                <a:ea typeface="Times New Roman"/>
                <a:cs typeface="Times New Roman"/>
                <a:sym typeface="Times New Roman"/>
              </a:rPr>
              <a:t>2. Training </a:t>
            </a:r>
            <a:r>
              <a:rPr lang="en-US" sz="2000" dirty="0">
                <a:latin typeface="Times New Roman"/>
                <a:ea typeface="Times New Roman"/>
                <a:cs typeface="Times New Roman"/>
                <a:sym typeface="Times New Roman"/>
              </a:rPr>
              <a:t>a </a:t>
            </a:r>
            <a:r>
              <a:rPr lang="en-US" sz="2000" dirty="0" smtClean="0">
                <a:latin typeface="Times New Roman"/>
                <a:ea typeface="Times New Roman"/>
                <a:cs typeface="Times New Roman"/>
                <a:sym typeface="Times New Roman"/>
              </a:rPr>
              <a:t>Random Forest Regression </a:t>
            </a:r>
            <a:r>
              <a:rPr lang="en-US" sz="2000" dirty="0">
                <a:latin typeface="Times New Roman"/>
                <a:ea typeface="Times New Roman"/>
                <a:cs typeface="Times New Roman"/>
                <a:sym typeface="Times New Roman"/>
              </a:rPr>
              <a:t>model using the preprocessed data.</a:t>
            </a:r>
          </a:p>
          <a:p>
            <a:pPr marL="0" lvl="0" indent="0" algn="just">
              <a:spcBef>
                <a:spcPts val="400"/>
              </a:spcBef>
              <a:buClr>
                <a:schemeClr val="dk1"/>
              </a:buClr>
              <a:buSzPts val="2000"/>
            </a:pPr>
            <a:r>
              <a:rPr lang="en-US" sz="2000" dirty="0" smtClean="0">
                <a:latin typeface="Times New Roman"/>
                <a:ea typeface="Times New Roman"/>
                <a:cs typeface="Times New Roman"/>
                <a:sym typeface="Times New Roman"/>
              </a:rPr>
              <a:t>3. Implementing </a:t>
            </a:r>
            <a:r>
              <a:rPr lang="en-US" sz="2000" dirty="0">
                <a:latin typeface="Times New Roman"/>
                <a:ea typeface="Times New Roman"/>
                <a:cs typeface="Times New Roman"/>
                <a:sym typeface="Times New Roman"/>
              </a:rPr>
              <a:t>an API </a:t>
            </a:r>
            <a:r>
              <a:rPr lang="en-US" sz="2000" dirty="0" smtClean="0">
                <a:latin typeface="Times New Roman"/>
                <a:ea typeface="Times New Roman"/>
                <a:cs typeface="Times New Roman"/>
                <a:sym typeface="Times New Roman"/>
              </a:rPr>
              <a:t>endpoint </a:t>
            </a:r>
            <a:r>
              <a:rPr lang="en-US" sz="2000" dirty="0">
                <a:latin typeface="Times New Roman"/>
                <a:ea typeface="Times New Roman"/>
                <a:cs typeface="Times New Roman"/>
                <a:sym typeface="Times New Roman"/>
              </a:rPr>
              <a:t>to accept input data in JSON format and return AQI predictions along with the R-squared score.</a:t>
            </a:r>
          </a:p>
          <a:p>
            <a:pPr marL="0" lvl="0" indent="0" algn="just">
              <a:spcBef>
                <a:spcPts val="400"/>
              </a:spcBef>
              <a:buClr>
                <a:schemeClr val="dk1"/>
              </a:buClr>
              <a:buSzPts val="2000"/>
            </a:pPr>
            <a:r>
              <a:rPr lang="en-US" sz="2000" dirty="0" smtClean="0">
                <a:latin typeface="Times New Roman"/>
                <a:ea typeface="Times New Roman"/>
                <a:cs typeface="Times New Roman"/>
                <a:sym typeface="Times New Roman"/>
              </a:rPr>
              <a:t>4. Ensuring </a:t>
            </a:r>
            <a:r>
              <a:rPr lang="en-US" sz="2000" dirty="0">
                <a:latin typeface="Times New Roman"/>
                <a:ea typeface="Times New Roman"/>
                <a:cs typeface="Times New Roman"/>
                <a:sym typeface="Times New Roman"/>
              </a:rPr>
              <a:t>error handling to gracefully manage exceptions during prediction.</a:t>
            </a:r>
          </a:p>
          <a:p>
            <a:pPr marL="0" lvl="0" indent="0" algn="just">
              <a:spcBef>
                <a:spcPts val="400"/>
              </a:spcBef>
              <a:buClr>
                <a:schemeClr val="dk1"/>
              </a:buClr>
              <a:buSzPts val="2000"/>
            </a:pPr>
            <a:r>
              <a:rPr lang="en-US" sz="2000" dirty="0" smtClean="0">
                <a:latin typeface="Times New Roman"/>
                <a:ea typeface="Times New Roman"/>
                <a:cs typeface="Times New Roman"/>
                <a:sym typeface="Times New Roman"/>
              </a:rPr>
              <a:t>5. Optionally</a:t>
            </a:r>
            <a:r>
              <a:rPr lang="en-US" sz="2000" dirty="0">
                <a:latin typeface="Times New Roman"/>
                <a:ea typeface="Times New Roman"/>
                <a:cs typeface="Times New Roman"/>
                <a:sym typeface="Times New Roman"/>
              </a:rPr>
              <a:t>, deploying the API to a production environment with optimizations such as caching and security measures.</a:t>
            </a:r>
          </a:p>
          <a:p>
            <a:pPr marL="0" lvl="0" indent="0" algn="just">
              <a:spcBef>
                <a:spcPts val="400"/>
              </a:spcBef>
              <a:buClr>
                <a:schemeClr val="dk1"/>
              </a:buClr>
              <a:buSzPts val="2000"/>
            </a:pPr>
            <a:r>
              <a:rPr lang="en-US" sz="2000" dirty="0" smtClean="0">
                <a:latin typeface="Times New Roman"/>
                <a:ea typeface="Times New Roman"/>
                <a:cs typeface="Times New Roman"/>
                <a:sym typeface="Times New Roman"/>
              </a:rPr>
              <a:t>6. Providing </a:t>
            </a:r>
            <a:r>
              <a:rPr lang="en-US" sz="2000" dirty="0">
                <a:latin typeface="Times New Roman"/>
                <a:ea typeface="Times New Roman"/>
                <a:cs typeface="Times New Roman"/>
                <a:sym typeface="Times New Roman"/>
              </a:rPr>
              <a:t>documentation detailing the usage of the API, input parameters, and expected output for ease of understanding and integration.</a:t>
            </a:r>
          </a:p>
          <a:p>
            <a:pPr marL="0" lvl="0" indent="0" algn="l" rtl="0">
              <a:lnSpc>
                <a:spcPct val="100000"/>
              </a:lnSpc>
              <a:spcBef>
                <a:spcPts val="400"/>
              </a:spcBef>
              <a:spcAft>
                <a:spcPts val="0"/>
              </a:spcAft>
              <a:buClr>
                <a:schemeClr val="dk1"/>
              </a:buClr>
              <a:buSzPts val="2000"/>
              <a:buFont typeface="Calibri"/>
              <a:buNone/>
            </a:pPr>
            <a:endParaRPr sz="2000" b="0" i="0" u="none" dirty="0">
              <a:solidFill>
                <a:schemeClr val="dk1"/>
              </a:solidFill>
              <a:latin typeface="Times New Roman"/>
              <a:ea typeface="Times New Roman"/>
              <a:cs typeface="Times New Roman"/>
              <a:sym typeface="Times New Roman"/>
            </a:endParaRPr>
          </a:p>
        </p:txBody>
      </p:sp>
      <p:sp>
        <p:nvSpPr>
          <p:cNvPr id="166" name="Google Shape;166;p14"/>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5"/>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2" name="Google Shape;172;p15"/>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3" name="Google Shape;173;p15"/>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4" name="Google Shape;174;p15"/>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5" name="Google Shape;175;p15"/>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6" name="Google Shape;176;p15"/>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7" name="Google Shape;177;p15"/>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8" name="Google Shape;178;p15"/>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9" name="Google Shape;179;p15"/>
          <p:cNvSpPr txBox="1"/>
          <p:nvPr/>
        </p:nvSpPr>
        <p:spPr>
          <a:xfrm>
            <a:off x="739775" y="936625"/>
            <a:ext cx="2765400" cy="6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imes New Roman"/>
              <a:buNone/>
            </a:pPr>
            <a:r>
              <a:rPr lang="en-US" sz="4200" b="1" i="0" u="none">
                <a:solidFill>
                  <a:schemeClr val="dk1"/>
                </a:solidFill>
                <a:latin typeface="Times New Roman"/>
                <a:ea typeface="Times New Roman"/>
                <a:cs typeface="Times New Roman"/>
                <a:sym typeface="Times New Roman"/>
              </a:rPr>
              <a:t>PROJECT</a:t>
            </a:r>
            <a:endParaRPr/>
          </a:p>
        </p:txBody>
      </p:sp>
      <p:sp>
        <p:nvSpPr>
          <p:cNvPr id="180" name="Google Shape;180;p15"/>
          <p:cNvSpPr txBox="1"/>
          <p:nvPr/>
        </p:nvSpPr>
        <p:spPr>
          <a:xfrm>
            <a:off x="3352800" y="936625"/>
            <a:ext cx="3429000" cy="6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imes New Roman"/>
              <a:buNone/>
            </a:pPr>
            <a:r>
              <a:rPr lang="en-US" sz="4200" b="1" i="0" u="none">
                <a:solidFill>
                  <a:schemeClr val="dk1"/>
                </a:solidFill>
                <a:latin typeface="Times New Roman"/>
                <a:ea typeface="Times New Roman"/>
                <a:cs typeface="Times New Roman"/>
                <a:sym typeface="Times New Roman"/>
              </a:rPr>
              <a:t>OVERVIEW</a:t>
            </a:r>
            <a:endParaRPr/>
          </a:p>
        </p:txBody>
      </p:sp>
      <p:sp>
        <p:nvSpPr>
          <p:cNvPr id="181" name="Google Shape;181;p15"/>
          <p:cNvSpPr txBox="1"/>
          <p:nvPr/>
        </p:nvSpPr>
        <p:spPr>
          <a:xfrm>
            <a:off x="676275" y="6448425"/>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182" name="Google Shape;182;p15"/>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3" name="Google Shape;183;p15"/>
          <p:cNvSpPr/>
          <p:nvPr/>
        </p:nvSpPr>
        <p:spPr>
          <a:xfrm>
            <a:off x="9353550" y="58959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4" name="Google Shape;184;p15"/>
          <p:cNvSpPr txBox="1"/>
          <p:nvPr/>
        </p:nvSpPr>
        <p:spPr>
          <a:xfrm>
            <a:off x="676275" y="6448425"/>
            <a:ext cx="2143200" cy="20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5" name="Google Shape;185;p15"/>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6</a:t>
            </a:fld>
            <a:endParaRPr/>
          </a:p>
        </p:txBody>
      </p:sp>
      <p:sp>
        <p:nvSpPr>
          <p:cNvPr id="186" name="Google Shape;186;p15"/>
          <p:cNvSpPr txBox="1"/>
          <p:nvPr/>
        </p:nvSpPr>
        <p:spPr>
          <a:xfrm>
            <a:off x="522287" y="1857375"/>
            <a:ext cx="9080182" cy="1754286"/>
          </a:xfrm>
          <a:prstGeom prst="rect">
            <a:avLst/>
          </a:prstGeom>
          <a:noFill/>
          <a:ln>
            <a:noFill/>
          </a:ln>
        </p:spPr>
        <p:txBody>
          <a:bodyPr spcFirstLastPara="1" wrap="square" lIns="91425" tIns="45700" rIns="91425" bIns="45700" anchor="t" anchorCtr="0">
            <a:spAutoFit/>
          </a:bodyPr>
          <a:lstStyle/>
          <a:p>
            <a:pPr lvl="0" algn="just">
              <a:buClr>
                <a:schemeClr val="dk1"/>
              </a:buClr>
              <a:buSzPts val="1800"/>
            </a:pPr>
            <a:r>
              <a:rPr lang="en-US" sz="1800" dirty="0">
                <a:solidFill>
                  <a:schemeClr val="dk1"/>
                </a:solidFill>
                <a:latin typeface="Times New Roman"/>
                <a:ea typeface="Times New Roman"/>
                <a:cs typeface="Times New Roman"/>
                <a:sym typeface="Times New Roman"/>
              </a:rPr>
              <a:t>  </a:t>
            </a:r>
            <a:r>
              <a:rPr lang="en-US" sz="1800" b="1" dirty="0" smtClean="0">
                <a:solidFill>
                  <a:schemeClr val="dk1"/>
                </a:solidFill>
                <a:latin typeface="Times New Roman"/>
                <a:ea typeface="Times New Roman"/>
                <a:cs typeface="Times New Roman"/>
                <a:sym typeface="Times New Roman"/>
              </a:rPr>
              <a:t>Data Collection</a:t>
            </a:r>
            <a:r>
              <a:rPr lang="en-US" sz="1800" dirty="0" smtClean="0">
                <a:solidFill>
                  <a:schemeClr val="dk1"/>
                </a:solidFill>
                <a:latin typeface="Times New Roman"/>
                <a:ea typeface="Times New Roman"/>
                <a:cs typeface="Times New Roman"/>
                <a:sym typeface="Times New Roman"/>
              </a:rPr>
              <a:t>: </a:t>
            </a:r>
            <a:r>
              <a:rPr lang="en-US" sz="1800" dirty="0">
                <a:solidFill>
                  <a:schemeClr val="dk1"/>
                </a:solidFill>
                <a:latin typeface="Times New Roman"/>
                <a:ea typeface="Times New Roman"/>
                <a:cs typeface="Times New Roman"/>
                <a:sym typeface="Times New Roman"/>
              </a:rPr>
              <a:t>The air quality data will be collected from a dataset containing information about pollution levels of </a:t>
            </a:r>
            <a:r>
              <a:rPr lang="en-US" sz="1800" dirty="0" smtClean="0">
                <a:solidFill>
                  <a:schemeClr val="dk1"/>
                </a:solidFill>
                <a:latin typeface="Times New Roman"/>
                <a:ea typeface="Times New Roman"/>
                <a:cs typeface="Times New Roman"/>
                <a:sym typeface="Times New Roman"/>
              </a:rPr>
              <a:t>various </a:t>
            </a:r>
            <a:r>
              <a:rPr lang="en-US" sz="1800" dirty="0">
                <a:solidFill>
                  <a:schemeClr val="dk1"/>
                </a:solidFill>
                <a:latin typeface="Times New Roman"/>
                <a:ea typeface="Times New Roman"/>
                <a:cs typeface="Times New Roman"/>
                <a:sym typeface="Times New Roman"/>
              </a:rPr>
              <a:t>pollutants such as PM2.5, PM10, NO, NO2, CO, SO2, O3, Benzene, Toluene, and Xylene, along with the corresponding AQI </a:t>
            </a:r>
            <a:r>
              <a:rPr lang="en-US" sz="1800" dirty="0" smtClean="0">
                <a:solidFill>
                  <a:schemeClr val="dk1"/>
                </a:solidFill>
                <a:latin typeface="Times New Roman"/>
                <a:ea typeface="Times New Roman"/>
                <a:cs typeface="Times New Roman"/>
                <a:sym typeface="Times New Roman"/>
              </a:rPr>
              <a:t>values. The </a:t>
            </a:r>
            <a:r>
              <a:rPr lang="en-US" sz="1800" dirty="0">
                <a:solidFill>
                  <a:schemeClr val="dk1"/>
                </a:solidFill>
                <a:latin typeface="Times New Roman"/>
                <a:ea typeface="Times New Roman"/>
                <a:cs typeface="Times New Roman"/>
                <a:sym typeface="Times New Roman"/>
              </a:rPr>
              <a:t>dataset may include information from multiple cities and different time </a:t>
            </a:r>
            <a:r>
              <a:rPr lang="en-US" sz="1800" dirty="0" smtClean="0">
                <a:solidFill>
                  <a:schemeClr val="dk1"/>
                </a:solidFill>
                <a:latin typeface="Times New Roman"/>
                <a:ea typeface="Times New Roman"/>
                <a:cs typeface="Times New Roman"/>
                <a:sym typeface="Times New Roman"/>
              </a:rPr>
              <a:t>periods. Data </a:t>
            </a:r>
            <a:r>
              <a:rPr lang="en-US" sz="1800" dirty="0">
                <a:solidFill>
                  <a:schemeClr val="dk1"/>
                </a:solidFill>
                <a:latin typeface="Times New Roman"/>
                <a:ea typeface="Times New Roman"/>
                <a:cs typeface="Times New Roman"/>
                <a:sym typeface="Times New Roman"/>
              </a:rPr>
              <a:t>preprocessing will involve handling missing values, outlier removal, and mapping categorical variables to numerical values.</a:t>
            </a:r>
            <a:endParaRPr dirty="0"/>
          </a:p>
        </p:txBody>
      </p:sp>
      <p:sp>
        <p:nvSpPr>
          <p:cNvPr id="187" name="Google Shape;187;p15"/>
          <p:cNvSpPr txBox="1"/>
          <p:nvPr/>
        </p:nvSpPr>
        <p:spPr>
          <a:xfrm>
            <a:off x="603263" y="3717657"/>
            <a:ext cx="9173783" cy="1969730"/>
          </a:xfrm>
          <a:prstGeom prst="rect">
            <a:avLst/>
          </a:prstGeom>
          <a:noFill/>
          <a:ln>
            <a:noFill/>
          </a:ln>
        </p:spPr>
        <p:txBody>
          <a:bodyPr spcFirstLastPara="1" wrap="square" lIns="91425" tIns="45700" rIns="91425" bIns="45700" anchor="t" anchorCtr="0">
            <a:spAutoFit/>
          </a:bodyPr>
          <a:lstStyle/>
          <a:p>
            <a:pPr lvl="0" algn="just">
              <a:buClr>
                <a:schemeClr val="dk1"/>
              </a:buClr>
              <a:buSzPts val="1800"/>
            </a:pPr>
            <a:r>
              <a:rPr lang="en-US" sz="1800" b="1" dirty="0" smtClean="0">
                <a:solidFill>
                  <a:schemeClr val="dk1"/>
                </a:solidFill>
                <a:latin typeface="Times New Roman" panose="02020603050405020304" pitchFamily="18" charset="0"/>
                <a:ea typeface="Calibri"/>
                <a:cs typeface="Times New Roman" panose="02020603050405020304" pitchFamily="18" charset="0"/>
                <a:sym typeface="Calibri"/>
              </a:rPr>
              <a:t>Model Selection</a:t>
            </a:r>
            <a:r>
              <a:rPr lang="en-US" sz="1800" b="1" dirty="0">
                <a:solidFill>
                  <a:schemeClr val="dk1"/>
                </a:solidFill>
                <a:latin typeface="Calibri"/>
                <a:ea typeface="Calibri"/>
                <a:cs typeface="Calibri"/>
                <a:sym typeface="Calibri"/>
              </a:rPr>
              <a:t>: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A </a:t>
            </a:r>
            <a:r>
              <a:rPr lang="en-US" sz="1800" dirty="0" smtClean="0">
                <a:solidFill>
                  <a:schemeClr val="dk1"/>
                </a:solidFill>
                <a:latin typeface="Times New Roman" panose="02020603050405020304" pitchFamily="18" charset="0"/>
                <a:ea typeface="Calibri"/>
                <a:cs typeface="Times New Roman" panose="02020603050405020304" pitchFamily="18" charset="0"/>
                <a:sym typeface="Calibri"/>
              </a:rPr>
              <a:t>Random Forest Regression model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will be chosen for predicting AQI due to its capability to handle non-linear relationships and provide robust </a:t>
            </a:r>
            <a:r>
              <a:rPr lang="en-US" sz="1800" dirty="0" smtClean="0">
                <a:solidFill>
                  <a:schemeClr val="dk1"/>
                </a:solidFill>
                <a:latin typeface="Times New Roman" panose="02020603050405020304" pitchFamily="18" charset="0"/>
                <a:ea typeface="Calibri"/>
                <a:cs typeface="Times New Roman" panose="02020603050405020304" pitchFamily="18" charset="0"/>
                <a:sym typeface="Calibri"/>
              </a:rPr>
              <a:t>predictions. The Random Forest Regression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will be trained on the preprocessed air quality </a:t>
            </a:r>
            <a:r>
              <a:rPr lang="en-US" sz="1800" dirty="0" smtClean="0">
                <a:solidFill>
                  <a:schemeClr val="dk1"/>
                </a:solidFill>
                <a:latin typeface="Times New Roman" panose="02020603050405020304" pitchFamily="18" charset="0"/>
                <a:ea typeface="Calibri"/>
                <a:cs typeface="Times New Roman" panose="02020603050405020304" pitchFamily="18" charset="0"/>
                <a:sym typeface="Calibri"/>
              </a:rPr>
              <a:t>data, utilizing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features such as pollution levels of different pollutants as input and AQI as the </a:t>
            </a:r>
            <a:r>
              <a:rPr lang="en-US" sz="1800" dirty="0" smtClean="0">
                <a:solidFill>
                  <a:schemeClr val="dk1"/>
                </a:solidFill>
                <a:latin typeface="Times New Roman" panose="02020603050405020304" pitchFamily="18" charset="0"/>
                <a:ea typeface="Calibri"/>
                <a:cs typeface="Times New Roman" panose="02020603050405020304" pitchFamily="18" charset="0"/>
                <a:sym typeface="Calibri"/>
              </a:rPr>
              <a:t>target variable. The model will be evaluated using performance metrics such as R-squared score to ensure its accuracy in predicting AQI. </a:t>
            </a:r>
            <a:r>
              <a:rPr lang="en-US" sz="1800" b="0" i="0" u="none" dirty="0">
                <a:solidFill>
                  <a:schemeClr val="dk1"/>
                </a:solidFill>
                <a:latin typeface="Calibri"/>
                <a:ea typeface="Calibri"/>
                <a:cs typeface="Calibri"/>
                <a:sym typeface="Calibri"/>
              </a:rPr>
              <a:t/>
            </a:r>
            <a:br>
              <a:rPr lang="en-US" sz="1800" b="0" i="0" u="none" dirty="0">
                <a:solidFill>
                  <a:schemeClr val="dk1"/>
                </a:solidFill>
                <a:latin typeface="Calibri"/>
                <a:ea typeface="Calibri"/>
                <a:cs typeface="Calibri"/>
                <a:sym typeface="Calibri"/>
              </a:rPr>
            </a:b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91"/>
        <p:cNvGrpSpPr/>
        <p:nvPr/>
      </p:nvGrpSpPr>
      <p:grpSpPr>
        <a:xfrm>
          <a:off x="0" y="0"/>
          <a:ext cx="0" cy="0"/>
          <a:chOff x="0" y="0"/>
          <a:chExt cx="0" cy="0"/>
        </a:xfrm>
      </p:grpSpPr>
      <p:sp>
        <p:nvSpPr>
          <p:cNvPr id="192" name="Google Shape;192;p16"/>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3" name="Google Shape;193;p16"/>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4" name="Google Shape;194;p16"/>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5" name="Google Shape;195;p16"/>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6" name="Google Shape;196;p16"/>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7" name="Google Shape;197;p16"/>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8" name="Google Shape;198;p16"/>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9" name="Google Shape;199;p16"/>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0" name="Google Shape;200;p16"/>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1" name="Google Shape;201;p16"/>
          <p:cNvSpPr txBox="1"/>
          <p:nvPr/>
        </p:nvSpPr>
        <p:spPr>
          <a:xfrm>
            <a:off x="739775" y="936625"/>
            <a:ext cx="2306700" cy="565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rebuchet MS"/>
              <a:buNone/>
            </a:pPr>
            <a:r>
              <a:rPr lang="en-US" sz="4200" b="1" i="0" u="none">
                <a:solidFill>
                  <a:schemeClr val="dk1"/>
                </a:solidFill>
                <a:latin typeface="Trebuchet MS"/>
                <a:ea typeface="Trebuchet MS"/>
                <a:cs typeface="Trebuchet MS"/>
                <a:sym typeface="Trebuchet MS"/>
              </a:rPr>
              <a:t>PROJECT</a:t>
            </a:r>
            <a:endParaRPr/>
          </a:p>
        </p:txBody>
      </p:sp>
      <p:sp>
        <p:nvSpPr>
          <p:cNvPr id="202" name="Google Shape;202;p16"/>
          <p:cNvSpPr txBox="1"/>
          <p:nvPr/>
        </p:nvSpPr>
        <p:spPr>
          <a:xfrm>
            <a:off x="3352800" y="936625"/>
            <a:ext cx="2644800" cy="565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rebuchet MS"/>
              <a:buNone/>
            </a:pPr>
            <a:r>
              <a:rPr lang="en-US" sz="4200" b="1" i="0" u="none">
                <a:solidFill>
                  <a:schemeClr val="dk1"/>
                </a:solidFill>
                <a:latin typeface="Trebuchet MS"/>
                <a:ea typeface="Trebuchet MS"/>
                <a:cs typeface="Trebuchet MS"/>
                <a:sym typeface="Trebuchet MS"/>
              </a:rPr>
              <a:t>OVERVIEW</a:t>
            </a:r>
            <a:endParaRPr/>
          </a:p>
        </p:txBody>
      </p:sp>
      <p:sp>
        <p:nvSpPr>
          <p:cNvPr id="203" name="Google Shape;203;p16"/>
          <p:cNvSpPr txBox="1"/>
          <p:nvPr/>
        </p:nvSpPr>
        <p:spPr>
          <a:xfrm>
            <a:off x="676275" y="6448425"/>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204" name="Google Shape;204;p16"/>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5" name="Google Shape;205;p16"/>
          <p:cNvSpPr/>
          <p:nvPr/>
        </p:nvSpPr>
        <p:spPr>
          <a:xfrm>
            <a:off x="9353550" y="536257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6" name="Google Shape;206;p16"/>
          <p:cNvSpPr/>
          <p:nvPr/>
        </p:nvSpPr>
        <p:spPr>
          <a:xfrm>
            <a:off x="9353550" y="58959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7" name="Google Shape;207;p16"/>
          <p:cNvSpPr txBox="1"/>
          <p:nvPr/>
        </p:nvSpPr>
        <p:spPr>
          <a:xfrm>
            <a:off x="8658225" y="2647950"/>
            <a:ext cx="3533700" cy="3810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8" name="Google Shape;208;p16"/>
          <p:cNvSpPr txBox="1"/>
          <p:nvPr/>
        </p:nvSpPr>
        <p:spPr>
          <a:xfrm>
            <a:off x="676275" y="6448425"/>
            <a:ext cx="2143200" cy="2001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9" name="Google Shape;209;p16"/>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7</a:t>
            </a:fld>
            <a:endParaRPr/>
          </a:p>
        </p:txBody>
      </p:sp>
      <p:sp>
        <p:nvSpPr>
          <p:cNvPr id="210" name="Google Shape;210;p16"/>
          <p:cNvSpPr txBox="1"/>
          <p:nvPr/>
        </p:nvSpPr>
        <p:spPr>
          <a:xfrm>
            <a:off x="603250" y="1901825"/>
            <a:ext cx="8737500" cy="4524275"/>
          </a:xfrm>
          <a:prstGeom prst="rect">
            <a:avLst/>
          </a:prstGeom>
          <a:noFill/>
          <a:ln>
            <a:noFill/>
          </a:ln>
        </p:spPr>
        <p:txBody>
          <a:bodyPr spcFirstLastPara="1" wrap="square" lIns="91425" tIns="45700" rIns="91425" bIns="45700" anchor="t" anchorCtr="0">
            <a:spAutoFit/>
          </a:bodyPr>
          <a:lstStyle/>
          <a:p>
            <a:pPr lvl="0" algn="just">
              <a:buClr>
                <a:schemeClr val="dk1"/>
              </a:buClr>
              <a:buSzPts val="1800"/>
            </a:pPr>
            <a:r>
              <a:rPr lang="en-US" sz="1800" b="1" i="0" u="none" dirty="0">
                <a:solidFill>
                  <a:schemeClr val="dk1"/>
                </a:solidFill>
                <a:latin typeface="Times New Roman" panose="02020603050405020304" pitchFamily="18" charset="0"/>
                <a:ea typeface="Calibri"/>
                <a:cs typeface="Times New Roman" panose="02020603050405020304" pitchFamily="18" charset="0"/>
                <a:sym typeface="Calibri"/>
              </a:rPr>
              <a:t>Model Training and Evaluation</a:t>
            </a:r>
            <a:r>
              <a:rPr lang="en-US" sz="1800" b="0" i="0" u="none"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After training the </a:t>
            </a:r>
            <a:r>
              <a:rPr lang="en-US" sz="1800" dirty="0" smtClean="0">
                <a:solidFill>
                  <a:schemeClr val="dk1"/>
                </a:solidFill>
                <a:latin typeface="Times New Roman" panose="02020603050405020304" pitchFamily="18" charset="0"/>
                <a:ea typeface="Calibri"/>
                <a:cs typeface="Times New Roman" panose="02020603050405020304" pitchFamily="18" charset="0"/>
                <a:sym typeface="Calibri"/>
              </a:rPr>
              <a:t>Random Forest Regression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model using the preprocessed air quality data, it's crucial to evaluate its performance to ensure its effectiveness in predicting the Air Quality Index (AQI). </a:t>
            </a:r>
            <a:endParaRPr lang="en-US" sz="1800" dirty="0" smtClean="0">
              <a:solidFill>
                <a:schemeClr val="dk1"/>
              </a:solidFill>
              <a:latin typeface="Times New Roman" panose="02020603050405020304" pitchFamily="18" charset="0"/>
              <a:ea typeface="Calibri"/>
              <a:cs typeface="Times New Roman" panose="02020603050405020304" pitchFamily="18" charset="0"/>
              <a:sym typeface="Calibri"/>
            </a:endParaRPr>
          </a:p>
          <a:p>
            <a:pPr lvl="0" algn="just">
              <a:buClr>
                <a:schemeClr val="dk1"/>
              </a:buClr>
              <a:buSzPts val="1800"/>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Train-Test Split: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The dataset is divided into training and testing sets.</a:t>
            </a:r>
          </a:p>
          <a:p>
            <a:pPr lvl="0" algn="just">
              <a:buClr>
                <a:schemeClr val="dk1"/>
              </a:buClr>
              <a:buSzPts val="1800"/>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 The training set is used to train the model, while the testing set is kept separate for evaluating the model's performance on unseen data</a:t>
            </a:r>
            <a:r>
              <a:rPr lang="en-US" sz="1800" dirty="0" smtClean="0">
                <a:solidFill>
                  <a:schemeClr val="dk1"/>
                </a:solidFill>
                <a:latin typeface="Times New Roman" panose="02020603050405020304" pitchFamily="18" charset="0"/>
                <a:ea typeface="Calibri"/>
                <a:cs typeface="Times New Roman" panose="02020603050405020304" pitchFamily="18" charset="0"/>
                <a:sym typeface="Calibri"/>
              </a:rPr>
              <a:t>.</a:t>
            </a:r>
            <a:endParaRPr lang="en-US" sz="1800" dirty="0">
              <a:solidFill>
                <a:schemeClr val="dk1"/>
              </a:solidFill>
              <a:latin typeface="Times New Roman" panose="02020603050405020304" pitchFamily="18" charset="0"/>
              <a:ea typeface="Calibri"/>
              <a:cs typeface="Times New Roman" panose="02020603050405020304" pitchFamily="18" charset="0"/>
              <a:sym typeface="Calibri"/>
            </a:endParaRPr>
          </a:p>
          <a:p>
            <a:pPr lvl="0" algn="just">
              <a:buClr>
                <a:schemeClr val="dk1"/>
              </a:buClr>
              <a:buSzPts val="1800"/>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Prediction: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The trained model is used to make predictions on the testing set</a:t>
            </a:r>
            <a:r>
              <a:rPr lang="en-US" sz="1800" dirty="0" smtClean="0">
                <a:solidFill>
                  <a:schemeClr val="dk1"/>
                </a:solidFill>
                <a:latin typeface="Times New Roman" panose="02020603050405020304" pitchFamily="18" charset="0"/>
                <a:ea typeface="Calibri"/>
                <a:cs typeface="Times New Roman" panose="02020603050405020304" pitchFamily="18" charset="0"/>
                <a:sym typeface="Calibri"/>
              </a:rPr>
              <a:t>.</a:t>
            </a:r>
          </a:p>
          <a:p>
            <a:pPr lvl="0" algn="just">
              <a:buClr>
                <a:schemeClr val="dk1"/>
              </a:buClr>
              <a:buSzPts val="1800"/>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Visualization: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Visualizing the predicted AQI values against the actual AQI values in the testing set can provide insights into the model's performance. Scatter plots or line plots can be used for visualization</a:t>
            </a:r>
            <a:r>
              <a:rPr lang="en-US" sz="1800" dirty="0" smtClean="0">
                <a:solidFill>
                  <a:schemeClr val="dk1"/>
                </a:solidFill>
                <a:latin typeface="Times New Roman" panose="02020603050405020304" pitchFamily="18" charset="0"/>
                <a:ea typeface="Calibri"/>
                <a:cs typeface="Times New Roman" panose="02020603050405020304" pitchFamily="18" charset="0"/>
                <a:sym typeface="Calibri"/>
              </a:rPr>
              <a:t>.</a:t>
            </a:r>
          </a:p>
          <a:p>
            <a:pPr lvl="0" algn="just">
              <a:buClr>
                <a:schemeClr val="dk1"/>
              </a:buClr>
              <a:buSzPts val="1800"/>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Cross-Validation (Optional):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Cross-validation techniques such as k-fold cross-validation can be employed to validate the model's performance across multiple subsets of the data, reducing the risk of overfitting</a:t>
            </a:r>
            <a:r>
              <a:rPr lang="en-US" sz="1800" dirty="0" smtClean="0">
                <a:solidFill>
                  <a:schemeClr val="dk1"/>
                </a:solidFill>
                <a:latin typeface="Times New Roman" panose="02020603050405020304" pitchFamily="18" charset="0"/>
                <a:ea typeface="Calibri"/>
                <a:cs typeface="Times New Roman" panose="02020603050405020304" pitchFamily="18" charset="0"/>
                <a:sym typeface="Calibri"/>
              </a:rPr>
              <a:t>.</a:t>
            </a:r>
          </a:p>
          <a:p>
            <a:pPr lvl="0" algn="just">
              <a:buClr>
                <a:schemeClr val="dk1"/>
              </a:buClr>
              <a:buSzPts val="1800"/>
            </a:pPr>
            <a:r>
              <a:rPr lang="en-US" sz="1800" b="1" dirty="0" smtClean="0">
                <a:solidFill>
                  <a:schemeClr val="dk1"/>
                </a:solidFill>
                <a:latin typeface="Times New Roman" panose="02020603050405020304" pitchFamily="18" charset="0"/>
                <a:ea typeface="Calibri"/>
                <a:cs typeface="Times New Roman" panose="02020603050405020304" pitchFamily="18" charset="0"/>
                <a:sym typeface="Calibri"/>
              </a:rPr>
              <a:t>Interpretation</a:t>
            </a: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Interpretation of the evaluation metrics and visualization results to determine whether the model meets the desired performance criteria. If the model performance is satisfactory, it can be deployed for real-world use.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17"/>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6" name="Google Shape;216;p17"/>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7" name="Google Shape;217;p17"/>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8" name="Google Shape;218;p17"/>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9" name="Google Shape;219;p17"/>
          <p:cNvSpPr/>
          <p:nvPr/>
        </p:nvSpPr>
        <p:spPr>
          <a:xfrm>
            <a:off x="9529126" y="5122962"/>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0" name="Google Shape;220;p17"/>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p>
            <a:pPr marL="152400" lvl="0" indent="0" algn="ctr" rtl="0">
              <a:lnSpc>
                <a:spcPct val="100000"/>
              </a:lnSpc>
              <a:spcBef>
                <a:spcPts val="0"/>
              </a:spcBef>
              <a:spcAft>
                <a:spcPts val="0"/>
              </a:spcAft>
              <a:buClr>
                <a:schemeClr val="dk1"/>
              </a:buClr>
              <a:buSzPts val="3200"/>
              <a:buFont typeface="Trebuchet MS"/>
              <a:buNone/>
            </a:pPr>
            <a:r>
              <a:rPr lang="en-US" sz="3200" b="1" i="0" u="none" dirty="0">
                <a:solidFill>
                  <a:schemeClr val="dk1"/>
                </a:solidFill>
                <a:latin typeface="Trebuchet MS"/>
                <a:ea typeface="Trebuchet MS"/>
                <a:cs typeface="Trebuchet MS"/>
                <a:sym typeface="Trebuchet MS"/>
              </a:rPr>
              <a:t>WHO</a:t>
            </a:r>
            <a:r>
              <a:rPr lang="en-US" sz="3200" b="1" i="0" u="none" dirty="0">
                <a:solidFill>
                  <a:schemeClr val="dk1"/>
                </a:solidFill>
                <a:latin typeface="Times New Roman"/>
                <a:ea typeface="Times New Roman"/>
                <a:cs typeface="Times New Roman"/>
                <a:sym typeface="Times New Roman"/>
              </a:rPr>
              <a:t> </a:t>
            </a:r>
            <a:r>
              <a:rPr lang="en-US" sz="3200" b="1" i="0" u="none" dirty="0">
                <a:solidFill>
                  <a:schemeClr val="dk1"/>
                </a:solidFill>
                <a:latin typeface="Trebuchet MS"/>
                <a:ea typeface="Trebuchet MS"/>
                <a:cs typeface="Trebuchet MS"/>
                <a:sym typeface="Trebuchet MS"/>
              </a:rPr>
              <a:t>ARE</a:t>
            </a:r>
            <a:r>
              <a:rPr lang="en-US" sz="3200" b="1" i="0" u="none" dirty="0">
                <a:solidFill>
                  <a:schemeClr val="dk1"/>
                </a:solidFill>
                <a:latin typeface="Times New Roman"/>
                <a:ea typeface="Times New Roman"/>
                <a:cs typeface="Times New Roman"/>
                <a:sym typeface="Times New Roman"/>
              </a:rPr>
              <a:t> </a:t>
            </a:r>
            <a:r>
              <a:rPr lang="en-US" sz="3200" b="1" i="0" u="none" dirty="0">
                <a:solidFill>
                  <a:schemeClr val="dk1"/>
                </a:solidFill>
                <a:latin typeface="Trebuchet MS"/>
                <a:ea typeface="Trebuchet MS"/>
                <a:cs typeface="Trebuchet MS"/>
                <a:sym typeface="Trebuchet MS"/>
              </a:rPr>
              <a:t>THE</a:t>
            </a:r>
            <a:r>
              <a:rPr lang="en-US" sz="3200" b="1" i="0" u="none" dirty="0">
                <a:solidFill>
                  <a:schemeClr val="dk1"/>
                </a:solidFill>
                <a:latin typeface="Times New Roman"/>
                <a:ea typeface="Times New Roman"/>
                <a:cs typeface="Times New Roman"/>
                <a:sym typeface="Times New Roman"/>
              </a:rPr>
              <a:t> </a:t>
            </a:r>
            <a:r>
              <a:rPr lang="en-US" sz="3200" b="1" i="0" u="none" dirty="0">
                <a:solidFill>
                  <a:schemeClr val="dk1"/>
                </a:solidFill>
                <a:latin typeface="Trebuchet MS"/>
                <a:ea typeface="Trebuchet MS"/>
                <a:cs typeface="Trebuchet MS"/>
                <a:sym typeface="Trebuchet MS"/>
              </a:rPr>
              <a:t>END</a:t>
            </a:r>
            <a:r>
              <a:rPr lang="en-US" sz="3200" b="1" i="0" u="none" dirty="0">
                <a:solidFill>
                  <a:schemeClr val="dk1"/>
                </a:solidFill>
                <a:latin typeface="Times New Roman"/>
                <a:ea typeface="Times New Roman"/>
                <a:cs typeface="Times New Roman"/>
                <a:sym typeface="Times New Roman"/>
              </a:rPr>
              <a:t> </a:t>
            </a:r>
            <a:r>
              <a:rPr lang="en-US" sz="3200" b="1" i="0" u="none" dirty="0">
                <a:solidFill>
                  <a:schemeClr val="dk1"/>
                </a:solidFill>
                <a:latin typeface="Trebuchet MS"/>
                <a:ea typeface="Trebuchet MS"/>
                <a:cs typeface="Trebuchet MS"/>
                <a:sym typeface="Trebuchet MS"/>
              </a:rPr>
              <a:t>USERS?</a:t>
            </a:r>
            <a:endParaRPr dirty="0"/>
          </a:p>
        </p:txBody>
      </p:sp>
      <p:sp>
        <p:nvSpPr>
          <p:cNvPr id="221" name="Google Shape;221;p17"/>
          <p:cNvSpPr/>
          <p:nvPr/>
        </p:nvSpPr>
        <p:spPr>
          <a:xfrm>
            <a:off x="9353550" y="58578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2" name="Google Shape;222;p17"/>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3" name="Google Shape;223;p17"/>
          <p:cNvSpPr txBox="1"/>
          <p:nvPr/>
        </p:nvSpPr>
        <p:spPr>
          <a:xfrm>
            <a:off x="723900" y="6119812"/>
            <a:ext cx="2181300" cy="485700"/>
          </a:xfrm>
          <a:prstGeom prst="rect">
            <a:avLst/>
          </a:prstGeom>
          <a:noFill/>
          <a:ln>
            <a:noFill/>
          </a:ln>
        </p:spPr>
        <p:txBody>
          <a:bodyPr spcFirstLastPara="1" wrap="square" lIns="0" tIns="0" rIns="0" bIns="0" anchor="t" anchorCtr="0">
            <a:spAutoFit/>
          </a:bodyPr>
          <a:lstStyle/>
          <a:p>
            <a:pPr marL="28575"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224" name="Google Shape;224;p17"/>
          <p:cNvSpPr txBox="1"/>
          <p:nvPr/>
        </p:nvSpPr>
        <p:spPr>
          <a:xfrm>
            <a:off x="723900" y="6119812"/>
            <a:ext cx="2181300" cy="4857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5" name="Google Shape;225;p17"/>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8</a:t>
            </a:fld>
            <a:endParaRPr/>
          </a:p>
        </p:txBody>
      </p:sp>
      <p:sp>
        <p:nvSpPr>
          <p:cNvPr id="226" name="Google Shape;226;p17"/>
          <p:cNvSpPr txBox="1"/>
          <p:nvPr/>
        </p:nvSpPr>
        <p:spPr>
          <a:xfrm>
            <a:off x="575530" y="1633033"/>
            <a:ext cx="8606570" cy="430883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Calibri"/>
              <a:buNone/>
            </a:pPr>
            <a:r>
              <a:rPr lang="en-US" sz="1800" b="1" i="0" u="none" dirty="0">
                <a:solidFill>
                  <a:schemeClr val="dk1"/>
                </a:solidFill>
                <a:latin typeface="Times New Roman" panose="02020603050405020304" pitchFamily="18" charset="0"/>
                <a:ea typeface="Calibri"/>
                <a:cs typeface="Times New Roman" panose="02020603050405020304" pitchFamily="18" charset="0"/>
                <a:sym typeface="Calibri"/>
              </a:rPr>
              <a:t>End-Users are:</a:t>
            </a:r>
            <a:endParaRPr dirty="0">
              <a:latin typeface="Times New Roman" panose="02020603050405020304" pitchFamily="18" charset="0"/>
              <a:cs typeface="Times New Roman" panose="02020603050405020304" pitchFamily="18" charset="0"/>
            </a:endParaRPr>
          </a:p>
          <a:p>
            <a:pPr lvl="0" algn="just">
              <a:buClr>
                <a:schemeClr val="dk1"/>
              </a:buClr>
              <a:buSzPts val="1800"/>
            </a:pPr>
            <a:r>
              <a:rPr lang="en-US" sz="1600" b="1" dirty="0">
                <a:latin typeface="Times New Roman" panose="02020603050405020304" pitchFamily="18" charset="0"/>
                <a:cs typeface="Times New Roman" panose="02020603050405020304" pitchFamily="18" charset="0"/>
              </a:rPr>
              <a:t>Government Agencies: </a:t>
            </a:r>
            <a:r>
              <a:rPr lang="en-US" sz="1600" dirty="0">
                <a:latin typeface="Times New Roman" panose="02020603050405020304" pitchFamily="18" charset="0"/>
                <a:cs typeface="Times New Roman" panose="02020603050405020304" pitchFamily="18" charset="0"/>
              </a:rPr>
              <a:t>Environmental protection agencies, local governments, and regulatory bodies responsible for monitoring and managing air quality in cities may utilize the API to obtain real-time AQI predictions. They can use this information for policy-making, implementing air quality control measures, and issuing public advisories</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lvl="0" algn="just">
              <a:buClr>
                <a:schemeClr val="dk1"/>
              </a:buClr>
              <a:buSzPts val="1800"/>
            </a:pPr>
            <a:r>
              <a:rPr lang="en-US" sz="1600" b="1" dirty="0">
                <a:latin typeface="Times New Roman" panose="02020603050405020304" pitchFamily="18" charset="0"/>
                <a:cs typeface="Times New Roman" panose="02020603050405020304" pitchFamily="18" charset="0"/>
              </a:rPr>
              <a:t>Healthcare Professionals: </a:t>
            </a:r>
            <a:r>
              <a:rPr lang="en-US" sz="1600" dirty="0">
                <a:latin typeface="Times New Roman" panose="02020603050405020304" pitchFamily="18" charset="0"/>
                <a:cs typeface="Times New Roman" panose="02020603050405020304" pitchFamily="18" charset="0"/>
              </a:rPr>
              <a:t>Healthcare professionals, including doctors, nurses, and public health officials, can leverage the API to assess the potential health risks associated with poor air quality and make informed recommendations to patients, particularly those with respiratory or cardiovascular conditions</a:t>
            </a:r>
            <a:r>
              <a:rPr lang="en-US" sz="1600" dirty="0" smtClean="0">
                <a:latin typeface="Times New Roman" panose="02020603050405020304" pitchFamily="18" charset="0"/>
                <a:cs typeface="Times New Roman" panose="02020603050405020304" pitchFamily="18" charset="0"/>
              </a:rPr>
              <a:t>.</a:t>
            </a:r>
          </a:p>
          <a:p>
            <a:pPr lvl="0" algn="just">
              <a:buClr>
                <a:schemeClr val="dk1"/>
              </a:buClr>
              <a:buSzPts val="1800"/>
            </a:pPr>
            <a:r>
              <a:rPr lang="en-US" sz="1600" b="1" dirty="0">
                <a:latin typeface="Times New Roman" panose="02020603050405020304" pitchFamily="18" charset="0"/>
                <a:cs typeface="Times New Roman" panose="02020603050405020304" pitchFamily="18" charset="0"/>
              </a:rPr>
              <a:t>General Public:</a:t>
            </a:r>
            <a:r>
              <a:rPr lang="en-US" sz="1600" dirty="0">
                <a:latin typeface="Times New Roman" panose="02020603050405020304" pitchFamily="18" charset="0"/>
                <a:cs typeface="Times New Roman" panose="02020603050405020304" pitchFamily="18" charset="0"/>
              </a:rPr>
              <a:t> Members of the general public concerned about air quality in their vicinity may access the API through user-friendly applications or websites. They can use the AQI predictions to make decisions such as planning outdoor activities, choosing travel routes, and taking precautions to reduce exposure to harmful pollutants</a:t>
            </a:r>
            <a:r>
              <a:rPr lang="en-US" sz="1600" dirty="0" smtClean="0">
                <a:latin typeface="Times New Roman" panose="02020603050405020304" pitchFamily="18" charset="0"/>
                <a:cs typeface="Times New Roman" panose="02020603050405020304" pitchFamily="18" charset="0"/>
              </a:rPr>
              <a:t>.</a:t>
            </a:r>
          </a:p>
          <a:p>
            <a:pPr lvl="0" algn="just">
              <a:buClr>
                <a:schemeClr val="dk1"/>
              </a:buClr>
              <a:buSzPts val="1800"/>
            </a:pPr>
            <a:r>
              <a:rPr lang="en-US" sz="1600" b="1" dirty="0">
                <a:latin typeface="Times New Roman" panose="02020603050405020304" pitchFamily="18" charset="0"/>
                <a:cs typeface="Times New Roman" panose="02020603050405020304" pitchFamily="18" charset="0"/>
              </a:rPr>
              <a:t>Educational Institutions:</a:t>
            </a:r>
            <a:r>
              <a:rPr lang="en-US" sz="1600" dirty="0">
                <a:latin typeface="Times New Roman" panose="02020603050405020304" pitchFamily="18" charset="0"/>
                <a:cs typeface="Times New Roman" panose="02020603050405020304" pitchFamily="18" charset="0"/>
              </a:rPr>
              <a:t> Educational institutions, including schools, colleges, and universities, can incorporate the AQI prediction API into their curriculum for teaching environmental science, sustainability, and public health. Students can learn about air quality monitoring, data analysis, and the impact of air pollution on ecosystems and human health</a:t>
            </a:r>
            <a:r>
              <a:rPr lang="en-US" sz="1600" dirty="0"/>
              <a:t>.</a:t>
            </a:r>
            <a:endParaRPr sz="16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230"/>
        <p:cNvGrpSpPr/>
        <p:nvPr/>
      </p:nvGrpSpPr>
      <p:grpSpPr>
        <a:xfrm>
          <a:off x="0" y="0"/>
          <a:ext cx="0" cy="0"/>
          <a:chOff x="0" y="0"/>
          <a:chExt cx="0" cy="0"/>
        </a:xfrm>
      </p:grpSpPr>
      <p:sp>
        <p:nvSpPr>
          <p:cNvPr id="231" name="Google Shape;231;p18"/>
          <p:cNvSpPr txBox="1"/>
          <p:nvPr/>
        </p:nvSpPr>
        <p:spPr>
          <a:xfrm>
            <a:off x="1641475" y="6415087"/>
            <a:ext cx="101700" cy="1779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C82C3"/>
              </a:buClr>
              <a:buSzPts val="1100"/>
              <a:buFont typeface="Trebuchet MS"/>
              <a:buNone/>
            </a:pPr>
            <a:r>
              <a:rPr lang="en-US" sz="1100" b="1" i="0" u="none">
                <a:solidFill>
                  <a:srgbClr val="2C82C3"/>
                </a:solidFill>
                <a:latin typeface="Trebuchet MS"/>
                <a:ea typeface="Trebuchet MS"/>
                <a:cs typeface="Trebuchet MS"/>
                <a:sym typeface="Trebuchet MS"/>
              </a:rPr>
              <a:t>n</a:t>
            </a:r>
            <a:endParaRPr/>
          </a:p>
        </p:txBody>
      </p:sp>
      <p:sp>
        <p:nvSpPr>
          <p:cNvPr id="232" name="Google Shape;232;p18"/>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3" name="Google Shape;233;p18"/>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4" name="Google Shape;234;p18"/>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5" name="Google Shape;235;p18"/>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6" name="Google Shape;236;p18"/>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7" name="Google Shape;237;p18"/>
          <p:cNvSpPr/>
          <p:nvPr/>
        </p:nvSpPr>
        <p:spPr>
          <a:xfrm>
            <a:off x="9353550" y="534352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8" name="Google Shape;238;p18"/>
          <p:cNvSpPr txBox="1"/>
          <p:nvPr/>
        </p:nvSpPr>
        <p:spPr>
          <a:xfrm>
            <a:off x="739775" y="420687"/>
            <a:ext cx="3306900" cy="730200"/>
          </a:xfrm>
          <a:prstGeom prst="rect">
            <a:avLst/>
          </a:prstGeom>
          <a:noFill/>
          <a:ln>
            <a:noFill/>
          </a:ln>
        </p:spPr>
        <p:txBody>
          <a:bodyPr spcFirstLastPara="1" wrap="square" lIns="0" tIns="0" rIns="0" bIns="0" anchor="t" anchorCtr="0">
            <a:spAutoFit/>
          </a:bodyPr>
          <a:lstStyle/>
          <a:p>
            <a:pPr marL="12700" marR="0" lvl="0" indent="0" algn="l" rtl="0">
              <a:lnSpc>
                <a:spcPct val="118750"/>
              </a:lnSpc>
              <a:spcBef>
                <a:spcPts val="0"/>
              </a:spcBef>
              <a:spcAft>
                <a:spcPts val="0"/>
              </a:spcAft>
              <a:buClr>
                <a:schemeClr val="dk1"/>
              </a:buClr>
              <a:buSzPts val="4800"/>
              <a:buFont typeface="Trebuchet MS"/>
              <a:buNone/>
            </a:pPr>
            <a:r>
              <a:rPr lang="en-US" sz="4800" b="1" i="0" u="none">
                <a:solidFill>
                  <a:schemeClr val="dk1"/>
                </a:solidFill>
                <a:latin typeface="Trebuchet MS"/>
                <a:ea typeface="Trebuchet MS"/>
                <a:cs typeface="Trebuchet MS"/>
                <a:sym typeface="Trebuchet MS"/>
              </a:rPr>
              <a:t>Model Used</a:t>
            </a:r>
            <a:endParaRPr/>
          </a:p>
        </p:txBody>
      </p:sp>
      <p:sp>
        <p:nvSpPr>
          <p:cNvPr id="239" name="Google Shape;239;p18"/>
          <p:cNvSpPr txBox="1"/>
          <p:nvPr/>
        </p:nvSpPr>
        <p:spPr>
          <a:xfrm>
            <a:off x="739775" y="1414462"/>
            <a:ext cx="8958140" cy="5509200"/>
          </a:xfrm>
          <a:prstGeom prst="rect">
            <a:avLst/>
          </a:prstGeom>
          <a:noFill/>
          <a:ln>
            <a:noFill/>
          </a:ln>
        </p:spPr>
        <p:txBody>
          <a:bodyPr spcFirstLastPara="1" wrap="square" lIns="0" tIns="0" rIns="0" bIns="0" anchor="t" anchorCtr="0">
            <a:spAutoFit/>
          </a:bodyPr>
          <a:lstStyle/>
          <a:p>
            <a:r>
              <a:rPr lang="en-US" sz="2400" b="1" dirty="0" smtClean="0">
                <a:solidFill>
                  <a:schemeClr val="dk1"/>
                </a:solidFill>
                <a:latin typeface="Times New Roman" panose="02020603050405020304" pitchFamily="18" charset="0"/>
                <a:ea typeface="Calibri"/>
                <a:cs typeface="Times New Roman" panose="02020603050405020304" pitchFamily="18" charset="0"/>
                <a:sym typeface="Calibri"/>
              </a:rPr>
              <a:t>Random Forest Regression</a:t>
            </a:r>
            <a:r>
              <a:rPr lang="en-US" sz="2400" b="1" i="0" u="none" dirty="0" smtClean="0">
                <a:solidFill>
                  <a:schemeClr val="dk1"/>
                </a:solidFill>
                <a:latin typeface="Times New Roman" panose="02020603050405020304" pitchFamily="18" charset="0"/>
                <a:ea typeface="Calibri"/>
                <a:cs typeface="Times New Roman" panose="02020603050405020304" pitchFamily="18" charset="0"/>
                <a:sym typeface="Calibri"/>
              </a:rPr>
              <a:t>: </a:t>
            </a:r>
          </a:p>
          <a:p>
            <a:endParaRPr lang="en-US" sz="2400" b="1" i="0" u="none" dirty="0" smtClean="0">
              <a:solidFill>
                <a:schemeClr val="dk1"/>
              </a:solidFill>
              <a:latin typeface="Times New Roman" panose="02020603050405020304" pitchFamily="18" charset="0"/>
              <a:ea typeface="Calibri"/>
              <a:cs typeface="Times New Roman" panose="02020603050405020304" pitchFamily="18" charset="0"/>
              <a:sym typeface="Calibri"/>
            </a:endParaRPr>
          </a:p>
          <a:p>
            <a:pPr algn="just"/>
            <a:r>
              <a:rPr lang="en-US" sz="1600" dirty="0" smtClean="0">
                <a:latin typeface="Times New Roman" panose="02020603050405020304" pitchFamily="18" charset="0"/>
                <a:cs typeface="Times New Roman" panose="02020603050405020304" pitchFamily="18" charset="0"/>
              </a:rPr>
              <a:t>1. </a:t>
            </a:r>
            <a:r>
              <a:rPr lang="en-US" sz="1800" dirty="0" smtClean="0">
                <a:latin typeface="Times New Roman" panose="02020603050405020304" pitchFamily="18" charset="0"/>
                <a:cs typeface="Times New Roman" panose="02020603050405020304" pitchFamily="18" charset="0"/>
              </a:rPr>
              <a:t>Random Forest Regression </a:t>
            </a:r>
            <a:r>
              <a:rPr lang="en-US" sz="1800" dirty="0">
                <a:latin typeface="Times New Roman" panose="02020603050405020304" pitchFamily="18" charset="0"/>
                <a:cs typeface="Times New Roman" panose="02020603050405020304" pitchFamily="18" charset="0"/>
              </a:rPr>
              <a:t>is a machine learning algorithm that belongs to the ensemble learning category. It is based on the Random Forest algorithm, which builds multiple decision trees during training and outputs the average prediction of the individual trees</a:t>
            </a:r>
            <a:r>
              <a:rPr lang="en-US" sz="1800" dirty="0" smtClean="0">
                <a:latin typeface="Times New Roman" panose="02020603050405020304" pitchFamily="18" charset="0"/>
                <a:cs typeface="Times New Roman" panose="02020603050405020304" pitchFamily="18" charset="0"/>
              </a:rPr>
              <a:t>.</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2. In </a:t>
            </a:r>
            <a:r>
              <a:rPr lang="en-US" sz="1800" dirty="0">
                <a:latin typeface="Times New Roman" panose="02020603050405020304" pitchFamily="18" charset="0"/>
                <a:cs typeface="Times New Roman" panose="02020603050405020304" pitchFamily="18" charset="0"/>
              </a:rPr>
              <a:t>the context of regression tasks like predicting AQI, </a:t>
            </a:r>
            <a:r>
              <a:rPr lang="en-US" sz="1800" dirty="0" smtClean="0">
                <a:latin typeface="Times New Roman" panose="02020603050405020304" pitchFamily="18" charset="0"/>
                <a:cs typeface="Times New Roman" panose="02020603050405020304" pitchFamily="18" charset="0"/>
              </a:rPr>
              <a:t>Random Forest Regression </a:t>
            </a:r>
            <a:r>
              <a:rPr lang="en-US" sz="1800" dirty="0">
                <a:latin typeface="Times New Roman" panose="02020603050405020304" pitchFamily="18" charset="0"/>
                <a:cs typeface="Times New Roman" panose="02020603050405020304" pitchFamily="18" charset="0"/>
              </a:rPr>
              <a:t>is suitable because it can handle non-linear relationships between input features (pollution levels) and the target variable (AQI</a:t>
            </a:r>
            <a:r>
              <a:rPr lang="en-US" sz="1800" dirty="0" smtClean="0">
                <a:latin typeface="Times New Roman" panose="02020603050405020304" pitchFamily="18" charset="0"/>
                <a:cs typeface="Times New Roman" panose="02020603050405020304" pitchFamily="18" charset="0"/>
              </a:rPr>
              <a:t>).</a:t>
            </a:r>
          </a:p>
          <a:p>
            <a:pPr algn="just"/>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3. Random Forest Regression </a:t>
            </a:r>
            <a:r>
              <a:rPr lang="en-US" sz="1800" dirty="0">
                <a:latin typeface="Times New Roman" panose="02020603050405020304" pitchFamily="18" charset="0"/>
                <a:cs typeface="Times New Roman" panose="02020603050405020304" pitchFamily="18" charset="0"/>
              </a:rPr>
              <a:t>is robust to overfitting, as it aggregates predictions from multiple decision trees, each trained on a random subset of the training data and features</a:t>
            </a:r>
            <a:r>
              <a:rPr lang="en-US" sz="1800" dirty="0" smtClean="0">
                <a:latin typeface="Times New Roman" panose="02020603050405020304" pitchFamily="18" charset="0"/>
                <a:cs typeface="Times New Roman" panose="02020603050405020304" pitchFamily="18" charset="0"/>
              </a:rPr>
              <a:t>.</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4. The </a:t>
            </a:r>
            <a:r>
              <a:rPr lang="en-US" sz="1800" dirty="0">
                <a:latin typeface="Times New Roman" panose="02020603050405020304" pitchFamily="18" charset="0"/>
                <a:cs typeface="Times New Roman" panose="02020603050405020304" pitchFamily="18" charset="0"/>
              </a:rPr>
              <a:t>model's </a:t>
            </a:r>
            <a:r>
              <a:rPr lang="en-US" sz="1800" dirty="0" smtClean="0">
                <a:latin typeface="Times New Roman" panose="02020603050405020304" pitchFamily="18" charset="0"/>
                <a:cs typeface="Times New Roman" panose="02020603050405020304" pitchFamily="18" charset="0"/>
              </a:rPr>
              <a:t>hyper parameters</a:t>
            </a:r>
            <a:r>
              <a:rPr lang="en-US" sz="1800" dirty="0">
                <a:latin typeface="Times New Roman" panose="02020603050405020304" pitchFamily="18" charset="0"/>
                <a:cs typeface="Times New Roman" panose="02020603050405020304" pitchFamily="18" charset="0"/>
              </a:rPr>
              <a:t>, such as the number of trees in the </a:t>
            </a:r>
            <a:r>
              <a:rPr lang="en-US" sz="1800" dirty="0" smtClean="0">
                <a:latin typeface="Times New Roman" panose="02020603050405020304" pitchFamily="18" charset="0"/>
                <a:cs typeface="Times New Roman" panose="02020603050405020304" pitchFamily="18" charset="0"/>
              </a:rPr>
              <a:t>forest </a:t>
            </a:r>
            <a:r>
              <a:rPr lang="en-US" sz="1800" dirty="0">
                <a:latin typeface="Times New Roman" panose="02020603050405020304" pitchFamily="18" charset="0"/>
                <a:cs typeface="Times New Roman" panose="02020603050405020304" pitchFamily="18" charset="0"/>
              </a:rPr>
              <a:t>and the maximum depth of each </a:t>
            </a:r>
            <a:r>
              <a:rPr lang="en-US" sz="1800" dirty="0" smtClean="0">
                <a:latin typeface="Times New Roman" panose="02020603050405020304" pitchFamily="18" charset="0"/>
                <a:cs typeface="Times New Roman" panose="02020603050405020304" pitchFamily="18" charset="0"/>
              </a:rPr>
              <a:t>tree, </a:t>
            </a:r>
            <a:r>
              <a:rPr lang="en-US" sz="1800" dirty="0">
                <a:latin typeface="Times New Roman" panose="02020603050405020304" pitchFamily="18" charset="0"/>
                <a:cs typeface="Times New Roman" panose="02020603050405020304" pitchFamily="18" charset="0"/>
              </a:rPr>
              <a:t>can be tuned to optimize performance.</a:t>
            </a:r>
          </a:p>
          <a:p>
            <a:endParaRPr lang="en-US" sz="1600" dirty="0">
              <a:latin typeface="Times New Roman" panose="02020603050405020304" pitchFamily="18" charset="0"/>
              <a:cs typeface="Times New Roman" panose="02020603050405020304" pitchFamily="18" charset="0"/>
            </a:endParaRPr>
          </a:p>
          <a:p>
            <a:pPr marL="0" marR="0" lvl="0" indent="0" algn="just" rtl="0">
              <a:lnSpc>
                <a:spcPct val="100000"/>
              </a:lnSpc>
              <a:spcBef>
                <a:spcPts val="0"/>
              </a:spcBef>
              <a:spcAft>
                <a:spcPts val="0"/>
              </a:spcAft>
              <a:buClr>
                <a:schemeClr val="dk1"/>
              </a:buClr>
              <a:buSzPts val="2400"/>
              <a:buFont typeface="Calibri"/>
              <a:buNone/>
            </a:pPr>
            <a:endParaRPr lang="en-US" sz="2800" b="1" i="0" u="none" dirty="0" smtClean="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2400"/>
              <a:buFont typeface="Calibri"/>
              <a:buNone/>
            </a:pPr>
            <a:endParaRPr dirty="0"/>
          </a:p>
          <a:p>
            <a:pPr marL="0" marR="0" lvl="0" indent="0" algn="just" rtl="0">
              <a:lnSpc>
                <a:spcPct val="100000"/>
              </a:lnSpc>
              <a:spcBef>
                <a:spcPts val="0"/>
              </a:spcBef>
              <a:spcAft>
                <a:spcPts val="0"/>
              </a:spcAft>
              <a:buClr>
                <a:schemeClr val="dk1"/>
              </a:buClr>
              <a:buSzPts val="1800"/>
              <a:buFont typeface="Calibri"/>
              <a:buNone/>
            </a:pPr>
            <a:endParaRPr sz="1800" b="0" i="0" u="none" dirty="0">
              <a:solidFill>
                <a:schemeClr val="dk1"/>
              </a:solidFill>
              <a:latin typeface="Calibri"/>
              <a:ea typeface="Calibri"/>
              <a:cs typeface="Calibri"/>
              <a:sym typeface="Calibri"/>
            </a:endParaRPr>
          </a:p>
        </p:txBody>
      </p:sp>
      <p:sp>
        <p:nvSpPr>
          <p:cNvPr id="240" name="Google Shape;240;p18"/>
          <p:cNvSpPr txBox="1"/>
          <p:nvPr/>
        </p:nvSpPr>
        <p:spPr>
          <a:xfrm>
            <a:off x="1666875" y="6415087"/>
            <a:ext cx="76200" cy="1779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1" name="Google Shape;241;p18"/>
          <p:cNvSpPr/>
          <p:nvPr/>
        </p:nvSpPr>
        <p:spPr>
          <a:xfrm>
            <a:off x="9353550" y="58578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2" name="Google Shape;242;p18"/>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3" name="Google Shape;243;p18"/>
          <p:cNvSpPr txBox="1"/>
          <p:nvPr/>
        </p:nvSpPr>
        <p:spPr>
          <a:xfrm>
            <a:off x="739775" y="6434137"/>
            <a:ext cx="1782900" cy="1668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244" name="Google Shape;244;p18"/>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25400"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9</a:t>
            </a:fld>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TotalTime>
  <Words>1647</Words>
  <Application>Microsoft Office PowerPoint</Application>
  <PresentationFormat>Widescreen</PresentationFormat>
  <Paragraphs>107</Paragraphs>
  <Slides>12</Slides>
  <Notes>11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12</vt:i4>
      </vt:variant>
    </vt:vector>
  </HeadingPairs>
  <TitlesOfParts>
    <vt:vector size="21" baseType="lpstr">
      <vt:lpstr>Arial</vt:lpstr>
      <vt:lpstr>Calibri</vt:lpstr>
      <vt:lpstr>Söhne</vt:lpstr>
      <vt:lpstr>Söhne Mono</vt:lpstr>
      <vt:lpstr>Times New Roman</vt:lpstr>
      <vt:lpstr>Trebuchet MS</vt:lpstr>
      <vt:lpstr>1_Office Theme</vt:lpstr>
      <vt:lpstr>2_Office Theme</vt:lpstr>
      <vt:lpstr>Office Theme</vt:lpstr>
      <vt:lpstr>PowerPoint Presentation</vt:lpstr>
      <vt:lpstr>PowerPoint Presentation</vt:lpstr>
      <vt:lpstr>PowerPoint Presentation</vt:lpstr>
      <vt:lpstr>PowerPoint Presentation</vt:lpstr>
      <vt:lpstr>Objective</vt:lpstr>
      <vt:lpstr>PowerPoint Presentation</vt:lpstr>
      <vt:lpstr>PowerPoint Presentation</vt:lpstr>
      <vt:lpstr>WHO ARE THE END USERS?</vt:lpstr>
      <vt:lpstr>PowerPoint Presentation</vt:lpstr>
      <vt:lpstr>Dataset</vt:lpstr>
      <vt:lpstr>PowerPoint Presentation</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dc:creator>
  <cp:lastModifiedBy>RIT</cp:lastModifiedBy>
  <cp:revision>9</cp:revision>
  <dcterms:modified xsi:type="dcterms:W3CDTF">2024-04-05T10:49:44Z</dcterms:modified>
</cp:coreProperties>
</file>