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742817" y="2994342"/>
            <a:ext cx="8610600" cy="1869440"/>
          </a:xfrm>
          <a:prstGeom prst="rect"/>
          <a:noFill/>
        </p:spPr>
        <p:txBody>
          <a:bodyPr rtlCol="0" wrap="square">
            <a:spAutoFit/>
          </a:bodyPr>
          <a:p>
            <a:r>
              <a:rPr sz="2400" lang="en-US"/>
              <a:t>STUDENT NAME:</a:t>
            </a:r>
            <a:r>
              <a:rPr sz="2400" lang="en-US"/>
              <a:t> </a:t>
            </a:r>
            <a:r>
              <a:rPr sz="2400" lang="en-US"/>
              <a:t>s</a:t>
            </a:r>
            <a:r>
              <a:rPr sz="2400" lang="en-US"/>
              <a:t>h</a:t>
            </a:r>
            <a:r>
              <a:rPr sz="2400" lang="en-US"/>
              <a:t>a</a:t>
            </a:r>
            <a:r>
              <a:rPr sz="2400" lang="en-US"/>
              <a:t>n</a:t>
            </a:r>
            <a:r>
              <a:rPr sz="2400" lang="en-US"/>
              <a:t>mugam</a:t>
            </a:r>
            <a:r>
              <a:rPr sz="2400" lang="en-US"/>
              <a:t> </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2</a:t>
            </a:r>
            <a:r>
              <a:rPr dirty="0" sz="2400" lang="en-US"/>
              <a:t>6</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a:t>
            </a:r>
            <a:r>
              <a:rPr dirty="0" sz="2400" lang="en-US"/>
              <a:t> </a:t>
            </a:r>
            <a:r>
              <a:rPr dirty="0" sz="2400" lang="en-US"/>
              <a:t>a</a:t>
            </a:r>
            <a:r>
              <a:rPr dirty="0" sz="2400" lang="en-US"/>
              <a:t>c</a:t>
            </a:r>
            <a:r>
              <a:rPr dirty="0" sz="2400" lang="en-US"/>
              <a:t>c</a:t>
            </a:r>
            <a:r>
              <a:rPr dirty="0" sz="2400" lang="en-US"/>
              <a:t>o</a:t>
            </a:r>
            <a:r>
              <a:rPr dirty="0" sz="2400" lang="en-US"/>
              <a:t>u</a:t>
            </a:r>
            <a:r>
              <a:rPr dirty="0" sz="2400" lang="en-US"/>
              <a:t>nting</a:t>
            </a:r>
            <a:r>
              <a:rPr dirty="0" sz="2400" lang="en-US"/>
              <a:t> </a:t>
            </a:r>
            <a:r>
              <a:rPr dirty="0" sz="2400" lang="en-US"/>
              <a:t>and</a:t>
            </a:r>
            <a:r>
              <a:rPr dirty="0" sz="2400" lang="en-US"/>
              <a:t> </a:t>
            </a:r>
            <a:r>
              <a:rPr dirty="0" sz="2400" lang="en-US"/>
              <a:t>f</a:t>
            </a:r>
            <a:r>
              <a:rPr dirty="0" sz="2400" lang="en-US"/>
              <a:t>i</a:t>
            </a:r>
            <a:r>
              <a:rPr dirty="0" sz="2400" lang="en-US"/>
              <a:t>n</a:t>
            </a:r>
            <a:r>
              <a:rPr dirty="0" sz="2400" lang="en-US"/>
              <a:t>a</a:t>
            </a:r>
            <a:r>
              <a:rPr dirty="0" sz="2400" lang="en-US"/>
              <a:t>n</a:t>
            </a:r>
            <a:r>
              <a:rPr dirty="0" sz="2400" lang="en-US"/>
              <a:t>c</a:t>
            </a:r>
            <a:r>
              <a:rPr dirty="0" sz="2400" lang="en-US"/>
              <a:t>e</a:t>
            </a:r>
            <a:r>
              <a:rPr dirty="0" sz="2400" lang="en-US"/>
              <a:t>)</a:t>
            </a:r>
            <a:endParaRPr altLang="en-US"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100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836467" y="1816258"/>
            <a:ext cx="9221932" cy="3863340"/>
          </a:xfrm>
          <a:prstGeom prst="rect"/>
        </p:spPr>
        <p:txBody>
          <a:bodyPr rtlCol="0" wrap="square">
            <a:spAutoFit/>
          </a:bodyPr>
          <a:p>
            <a:r>
              <a:rPr sz="2800" lang="en-IN">
                <a:solidFill>
                  <a:srgbClr val="000000"/>
                </a:solidFill>
              </a:rPr>
              <a:t>The Employee Performance Scorecard uses a weighted scoring model, where each performance metric (e.g., productivity, quality, attendance) is assigned a percentage weight based on its importance. Scores for each metric are input manually or through automated data collection, and the weighted formula aggregates them into an overall performance score. Conditional formatting and visualizations further model employee performance trends and insights for easy interpretation.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1128433" y="654937"/>
            <a:ext cx="42164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1128433" y="1794106"/>
            <a:ext cx="8194408" cy="4471286"/>
          </a:xfrm>
          <a:prstGeom prst="rect"/>
        </p:spPr>
      </p:pic>
      <p:pic>
        <p:nvPicPr>
          <p:cNvPr id="2097170" name="object 6"/>
          <p:cNvPicPr>
            <a:picLocks/>
          </p:cNvPicPr>
          <p:nvPr/>
        </p:nvPicPr>
        <p:blipFill>
          <a:blip xmlns:r="http://schemas.openxmlformats.org/officeDocument/2006/relationships" r:embed="rId3" cstate="print"/>
          <a:stretch>
            <a:fillRect/>
          </a:stretch>
        </p:blipFill>
        <p:spPr>
          <a:xfrm>
            <a:off x="9038843" y="654937"/>
            <a:ext cx="2466975" cy="377296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1" y="7143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772690"/>
            <a:ext cx="8693728" cy="4282440"/>
          </a:xfrm>
          <a:prstGeom prst="rect"/>
        </p:spPr>
        <p:txBody>
          <a:bodyPr rtlCol="0" wrap="square">
            <a:spAutoFit/>
          </a:bodyPr>
          <a:p>
            <a:r>
              <a:rPr sz="2800" lang="en-IN">
                <a:solidFill>
                  <a:srgbClr val="000000"/>
                </a:solidFill>
              </a:rPr>
              <a:t>**Conclusion**: The Employee Performance Scorecard in Excel is an effective tool for enhancing performance management. By integrating key metrics, weighted scoring, and visual insights, it simplifies evaluations and fosters a culture of accountability and continuous improvement. This solution not only aids in fair and objective assessments but also empowers employees to understand their performance and development areas, ultimately driving organizational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556622" y="2831654"/>
            <a:ext cx="8593228" cy="1412241"/>
          </a:xfrm>
          <a:prstGeom prst="rect"/>
          <a:noFill/>
        </p:spPr>
        <p:txBody>
          <a:bodyPr rtlCol="0" wrap="square">
            <a:spAutoFit/>
          </a:bodyPr>
          <a:p>
            <a:r>
              <a:rPr b="0" dirty="0" sz="4400" lang="en-US">
                <a:solidFill>
                  <a:srgbClr val="0F0F0F"/>
                </a:solidFill>
                <a:latin typeface="Times New Roman" panose="02020603050405020304" pitchFamily="18" charset="0"/>
                <a:cs typeface="Times New Roman" panose="02020603050405020304" pitchFamily="18" charset="0"/>
              </a:rPr>
              <a:t>C</a:t>
            </a:r>
            <a:r>
              <a:rPr b="0" dirty="0" sz="4400" lang="en-US">
                <a:solidFill>
                  <a:srgbClr val="0F0F0F"/>
                </a:solidFill>
                <a:latin typeface="Times New Roman" panose="02020603050405020304" pitchFamily="18" charset="0"/>
                <a:cs typeface="Times New Roman" panose="02020603050405020304" pitchFamily="18" charset="0"/>
              </a:rPr>
              <a:t>r</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a</a:t>
            </a:r>
            <a:r>
              <a:rPr b="0" dirty="0" sz="4400" lang="en-US">
                <a:solidFill>
                  <a:srgbClr val="0F0F0F"/>
                </a:solidFill>
                <a:latin typeface="Times New Roman" panose="02020603050405020304" pitchFamily="18" charset="0"/>
                <a:cs typeface="Times New Roman" panose="02020603050405020304" pitchFamily="18" charset="0"/>
              </a:rPr>
              <a:t>t</a:t>
            </a:r>
            <a:r>
              <a:rPr b="0" dirty="0" sz="4400" lang="en-US">
                <a:solidFill>
                  <a:srgbClr val="0F0F0F"/>
                </a:solidFill>
                <a:latin typeface="Times New Roman" panose="02020603050405020304" pitchFamily="18" charset="0"/>
                <a:cs typeface="Times New Roman" panose="02020603050405020304" pitchFamily="18" charset="0"/>
              </a:rPr>
              <a:t>i</a:t>
            </a:r>
            <a:r>
              <a:rPr b="0" dirty="0" sz="4400" lang="en-US">
                <a:solidFill>
                  <a:srgbClr val="0F0F0F"/>
                </a:solidFill>
                <a:latin typeface="Times New Roman" panose="02020603050405020304" pitchFamily="18" charset="0"/>
                <a:cs typeface="Times New Roman" panose="02020603050405020304" pitchFamily="18" charset="0"/>
              </a:rPr>
              <a:t>n</a:t>
            </a:r>
            <a:r>
              <a:rPr b="0" dirty="0" sz="4400" lang="en-US">
                <a:solidFill>
                  <a:srgbClr val="0F0F0F"/>
                </a:solidFill>
                <a:latin typeface="Times New Roman" panose="02020603050405020304" pitchFamily="18" charset="0"/>
                <a:cs typeface="Times New Roman" panose="02020603050405020304" pitchFamily="18" charset="0"/>
              </a:rPr>
              <a:t>g</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a</a:t>
            </a:r>
            <a:r>
              <a:rPr b="0" dirty="0" sz="4400" lang="en-US">
                <a:solidFill>
                  <a:srgbClr val="0F0F0F"/>
                </a:solidFill>
                <a:latin typeface="Times New Roman" panose="02020603050405020304" pitchFamily="18" charset="0"/>
                <a:cs typeface="Times New Roman" panose="02020603050405020304" pitchFamily="18" charset="0"/>
              </a:rPr>
              <a:t>n</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m</a:t>
            </a:r>
            <a:r>
              <a:rPr b="0" dirty="0" sz="4400" lang="en-US">
                <a:solidFill>
                  <a:srgbClr val="0F0F0F"/>
                </a:solidFill>
                <a:latin typeface="Times New Roman" panose="02020603050405020304" pitchFamily="18" charset="0"/>
                <a:cs typeface="Times New Roman" panose="02020603050405020304" pitchFamily="18" charset="0"/>
              </a:rPr>
              <a:t>p</a:t>
            </a:r>
            <a:r>
              <a:rPr b="0" dirty="0" sz="4400" lang="en-US">
                <a:solidFill>
                  <a:srgbClr val="0F0F0F"/>
                </a:solidFill>
                <a:latin typeface="Times New Roman" panose="02020603050405020304" pitchFamily="18" charset="0"/>
                <a:cs typeface="Times New Roman" panose="02020603050405020304" pitchFamily="18" charset="0"/>
              </a:rPr>
              <a:t>l</a:t>
            </a:r>
            <a:r>
              <a:rPr b="0" dirty="0" sz="4400" lang="en-US">
                <a:solidFill>
                  <a:srgbClr val="0F0F0F"/>
                </a:solidFill>
                <a:latin typeface="Times New Roman" panose="02020603050405020304" pitchFamily="18" charset="0"/>
                <a:cs typeface="Times New Roman" panose="02020603050405020304" pitchFamily="18" charset="0"/>
              </a:rPr>
              <a:t>o</a:t>
            </a:r>
            <a:r>
              <a:rPr b="0" dirty="0" sz="4400" lang="en-US">
                <a:solidFill>
                  <a:srgbClr val="0F0F0F"/>
                </a:solidFill>
                <a:latin typeface="Times New Roman" panose="02020603050405020304" pitchFamily="18" charset="0"/>
                <a:cs typeface="Times New Roman" panose="02020603050405020304" pitchFamily="18" charset="0"/>
              </a:rPr>
              <a:t>yee</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P</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r</a:t>
            </a:r>
            <a:r>
              <a:rPr b="0" dirty="0" sz="4400" lang="en-US">
                <a:solidFill>
                  <a:srgbClr val="0F0F0F"/>
                </a:solidFill>
                <a:latin typeface="Times New Roman" panose="02020603050405020304" pitchFamily="18" charset="0"/>
                <a:cs typeface="Times New Roman" panose="02020603050405020304" pitchFamily="18" charset="0"/>
              </a:rPr>
              <a:t>f</a:t>
            </a:r>
            <a:r>
              <a:rPr b="0" dirty="0" sz="4400" lang="en-US">
                <a:solidFill>
                  <a:srgbClr val="0F0F0F"/>
                </a:solidFill>
                <a:latin typeface="Times New Roman" panose="02020603050405020304" pitchFamily="18" charset="0"/>
                <a:cs typeface="Times New Roman" panose="02020603050405020304" pitchFamily="18" charset="0"/>
              </a:rPr>
              <a:t>o</a:t>
            </a:r>
            <a:r>
              <a:rPr b="0" dirty="0" sz="4400" lang="en-US">
                <a:solidFill>
                  <a:srgbClr val="0F0F0F"/>
                </a:solidFill>
                <a:latin typeface="Times New Roman" panose="02020603050405020304" pitchFamily="18" charset="0"/>
                <a:cs typeface="Times New Roman" panose="02020603050405020304" pitchFamily="18" charset="0"/>
              </a:rPr>
              <a:t>r</a:t>
            </a:r>
            <a:r>
              <a:rPr b="0" dirty="0" sz="4400" lang="en-US">
                <a:solidFill>
                  <a:srgbClr val="0F0F0F"/>
                </a:solidFill>
                <a:latin typeface="Times New Roman" panose="02020603050405020304" pitchFamily="18" charset="0"/>
                <a:cs typeface="Times New Roman" panose="02020603050405020304" pitchFamily="18" charset="0"/>
              </a:rPr>
              <a:t>m</a:t>
            </a:r>
            <a:r>
              <a:rPr b="0" dirty="0" sz="4400" lang="en-US">
                <a:solidFill>
                  <a:srgbClr val="0F0F0F"/>
                </a:solidFill>
                <a:latin typeface="Times New Roman" panose="02020603050405020304" pitchFamily="18" charset="0"/>
                <a:cs typeface="Times New Roman" panose="02020603050405020304" pitchFamily="18" charset="0"/>
              </a:rPr>
              <a:t>a</a:t>
            </a:r>
            <a:r>
              <a:rPr b="0" dirty="0" sz="4400" lang="en-US">
                <a:solidFill>
                  <a:srgbClr val="0F0F0F"/>
                </a:solidFill>
                <a:latin typeface="Times New Roman" panose="02020603050405020304" pitchFamily="18" charset="0"/>
                <a:cs typeface="Times New Roman" panose="02020603050405020304" pitchFamily="18" charset="0"/>
              </a:rPr>
              <a:t>n</a:t>
            </a:r>
            <a:r>
              <a:rPr b="0" dirty="0" sz="4400" lang="en-US">
                <a:solidFill>
                  <a:srgbClr val="0F0F0F"/>
                </a:solidFill>
                <a:latin typeface="Times New Roman" panose="02020603050405020304" pitchFamily="18" charset="0"/>
                <a:cs typeface="Times New Roman" panose="02020603050405020304" pitchFamily="18" charset="0"/>
              </a:rPr>
              <a:t>c</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s</a:t>
            </a:r>
            <a:r>
              <a:rPr b="0" dirty="0" sz="4400" lang="en-US">
                <a:solidFill>
                  <a:srgbClr val="0F0F0F"/>
                </a:solidFill>
                <a:latin typeface="Times New Roman" panose="02020603050405020304" pitchFamily="18" charset="0"/>
                <a:cs typeface="Times New Roman" panose="02020603050405020304" pitchFamily="18" charset="0"/>
              </a:rPr>
              <a:t>c</a:t>
            </a:r>
            <a:r>
              <a:rPr b="0" dirty="0" sz="4400" lang="en-US">
                <a:solidFill>
                  <a:srgbClr val="0F0F0F"/>
                </a:solidFill>
                <a:latin typeface="Times New Roman" panose="02020603050405020304" pitchFamily="18" charset="0"/>
                <a:cs typeface="Times New Roman" panose="02020603050405020304" pitchFamily="18" charset="0"/>
              </a:rPr>
              <a:t>o</a:t>
            </a:r>
            <a:r>
              <a:rPr b="0" dirty="0" sz="4400" lang="en-US">
                <a:solidFill>
                  <a:srgbClr val="0F0F0F"/>
                </a:solidFill>
                <a:latin typeface="Times New Roman" panose="02020603050405020304" pitchFamily="18" charset="0"/>
                <a:cs typeface="Times New Roman" panose="02020603050405020304" pitchFamily="18" charset="0"/>
              </a:rPr>
              <a:t>r</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c</a:t>
            </a:r>
            <a:r>
              <a:rPr b="0" dirty="0" sz="4400" lang="en-US">
                <a:solidFill>
                  <a:srgbClr val="0F0F0F"/>
                </a:solidFill>
                <a:latin typeface="Times New Roman" panose="02020603050405020304" pitchFamily="18" charset="0"/>
                <a:cs typeface="Times New Roman" panose="02020603050405020304" pitchFamily="18" charset="0"/>
              </a:rPr>
              <a:t>a</a:t>
            </a:r>
            <a:r>
              <a:rPr b="0" dirty="0" sz="4400" lang="en-US">
                <a:solidFill>
                  <a:srgbClr val="0F0F0F"/>
                </a:solidFill>
                <a:latin typeface="Times New Roman" panose="02020603050405020304" pitchFamily="18" charset="0"/>
                <a:cs typeface="Times New Roman" panose="02020603050405020304" pitchFamily="18" charset="0"/>
              </a:rPr>
              <a:t>r</a:t>
            </a:r>
            <a:r>
              <a:rPr b="0" dirty="0" sz="4400" lang="en-US">
                <a:solidFill>
                  <a:srgbClr val="0F0F0F"/>
                </a:solidFill>
                <a:latin typeface="Times New Roman" panose="02020603050405020304" pitchFamily="18" charset="0"/>
                <a:cs typeface="Times New Roman" panose="02020603050405020304" pitchFamily="18" charset="0"/>
              </a:rPr>
              <a:t>d</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i</a:t>
            </a:r>
            <a:r>
              <a:rPr b="0" dirty="0" sz="4400" lang="en-US">
                <a:solidFill>
                  <a:srgbClr val="0F0F0F"/>
                </a:solidFill>
                <a:latin typeface="Times New Roman" panose="02020603050405020304" pitchFamily="18" charset="0"/>
                <a:cs typeface="Times New Roman" panose="02020603050405020304" pitchFamily="18" charset="0"/>
              </a:rPr>
              <a:t>n</a:t>
            </a:r>
            <a:r>
              <a:rPr b="0" dirty="0" sz="4400" lang="en-US">
                <a:solidFill>
                  <a:srgbClr val="0F0F0F"/>
                </a:solidFill>
                <a:latin typeface="Times New Roman" panose="02020603050405020304" pitchFamily="18" charset="0"/>
                <a:cs typeface="Times New Roman" panose="02020603050405020304" pitchFamily="18" charset="0"/>
              </a:rPr>
              <a:t> </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x</a:t>
            </a:r>
            <a:r>
              <a:rPr b="0" dirty="0" sz="4400" lang="en-US">
                <a:solidFill>
                  <a:srgbClr val="0F0F0F"/>
                </a:solidFill>
                <a:latin typeface="Times New Roman" panose="02020603050405020304" pitchFamily="18" charset="0"/>
                <a:cs typeface="Times New Roman" panose="02020603050405020304" pitchFamily="18" charset="0"/>
              </a:rPr>
              <a:t>c</a:t>
            </a:r>
            <a:r>
              <a:rPr b="0" dirty="0" sz="4400" lang="en-US">
                <a:solidFill>
                  <a:srgbClr val="0F0F0F"/>
                </a:solidFill>
                <a:latin typeface="Times New Roman" panose="02020603050405020304" pitchFamily="18" charset="0"/>
                <a:cs typeface="Times New Roman" panose="02020603050405020304" pitchFamily="18" charset="0"/>
              </a:rPr>
              <a:t>e</a:t>
            </a:r>
            <a:r>
              <a:rPr b="0" dirty="0" sz="4400" lang="en-US">
                <a:solidFill>
                  <a:srgbClr val="0F0F0F"/>
                </a:solidFill>
                <a:latin typeface="Times New Roman" panose="02020603050405020304" pitchFamily="18" charset="0"/>
                <a:cs typeface="Times New Roman" panose="02020603050405020304" pitchFamily="18" charset="0"/>
              </a:rPr>
              <a:t>l</a:t>
            </a:r>
            <a:endParaRPr b="0"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dirty="0" lang="en-US"/>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5" y="165525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89446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5893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1544" y="1829814"/>
            <a:ext cx="7174875" cy="3025141"/>
          </a:xfrm>
          <a:prstGeom prst="rect"/>
        </p:spPr>
        <p:txBody>
          <a:bodyPr rtlCol="0" wrap="square">
            <a:spAutoFit/>
          </a:bodyPr>
          <a:p>
            <a:r>
              <a:rPr sz="2800" lang="en-IN">
                <a:solidFill>
                  <a:srgbClr val="000000"/>
                </a:solidFill>
              </a:rPr>
              <a:t>: Develop an employee performance scorecard in Excel that consolidates key performance metrics (e.g., productivity, quality of work, attendance, teamwork) into a single score. The scorecard should allow for weighted metrics, provide a clear overview of performance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528372" y="1756409"/>
            <a:ext cx="6294936" cy="4701540"/>
          </a:xfrm>
          <a:prstGeom prst="rect"/>
        </p:spPr>
        <p:txBody>
          <a:bodyPr rtlCol="0" wrap="square">
            <a:spAutoFit/>
          </a:bodyPr>
          <a:p>
            <a:endParaRPr sz="2800" lang="en-IN">
              <a:solidFill>
                <a:srgbClr val="000000"/>
              </a:solidFill>
            </a:endParaRPr>
          </a:p>
          <a:p>
            <a:r>
              <a:rPr sz="2800" lang="en-IN">
                <a:solidFill>
                  <a:srgbClr val="000000"/>
                </a:solidFill>
              </a:rPr>
              <a:t>The Employee Performance Scorecard in Excel will serve as a tool to evaluate and track employee performance across key metrics such as productivity, quality of work, attendance, and teamwork. It will incorporate weighted scores to reflect the importance of each metric and calculate an overall performance score.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flipH="1">
            <a:off x="6452785" y="1695450"/>
            <a:ext cx="243289" cy="25066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658340" y="2132645"/>
            <a:ext cx="8970318" cy="2606041"/>
          </a:xfrm>
          <a:prstGeom prst="rect"/>
        </p:spPr>
        <p:txBody>
          <a:bodyPr rtlCol="0" wrap="square">
            <a:spAutoFit/>
          </a:bodyPr>
          <a:p>
            <a:r>
              <a:rPr sz="2800" lang="en-IN">
                <a:solidFill>
                  <a:srgbClr val="000000"/>
                </a:solidFill>
              </a:rPr>
              <a:t>**End Users**: The end users of the Employee Performance Scorecard in Excel are primarily **HR managers**, **team leaders**, and **supervisors** who will use it to evaluate employee performance. **Employees** may also access it for self-assessment and feedback purposes.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8808973" y="1843404"/>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548200" y="2878771"/>
            <a:ext cx="8260773" cy="1767841"/>
          </a:xfrm>
          <a:prstGeom prst="rect"/>
        </p:spPr>
        <p:txBody>
          <a:bodyPr rtlCol="0" wrap="square">
            <a:spAutoFit/>
          </a:bodyPr>
          <a:p>
            <a:r>
              <a:rPr sz="2800" lang="en-IN">
                <a:solidFill>
                  <a:srgbClr val="000000"/>
                </a:solidFill>
              </a:rPr>
              <a:t>customizable Employee Performance Scorecard in Excel that tracks key performance metrics, applies weighted scoring, and offers visual insights through conditional formatting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418345" y="2012155"/>
            <a:ext cx="10031967" cy="3025141"/>
          </a:xfrm>
          <a:prstGeom prst="rect"/>
        </p:spPr>
        <p:txBody>
          <a:bodyPr rtlCol="0" wrap="square">
            <a:spAutoFit/>
          </a:bodyPr>
          <a:p>
            <a:r>
              <a:rPr sz="2800" lang="en-IN">
                <a:solidFill>
                  <a:srgbClr val="000000"/>
                </a:solidFill>
              </a:rPr>
              <a:t>**Dataset Description**: The dataset for the Employee Performance Scorecard includes:
- **Employee Details**: Name, department, role.
- **Performance Metrics**: Productivity, quality of work, attendance, teamwork, etc.
- **Scores**: Numeric values (e.g., out of 10) for each metric.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9038843" y="654937"/>
            <a:ext cx="2466975" cy="3772968"/>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504824" y="1857374"/>
            <a:ext cx="8534018" cy="3863340"/>
          </a:xfrm>
          <a:prstGeom prst="rect"/>
          <a:noFill/>
        </p:spPr>
        <p:txBody>
          <a:bodyPr rtlCol="0" wrap="square">
            <a:spAutoFit/>
          </a:bodyPr>
          <a:p>
            <a:pPr algn="l" indent="0" marL="0">
              <a:buNone/>
            </a:pPr>
            <a:r>
              <a:rPr b="0" dirty="0" sz="2800" i="0" lang="en-US">
                <a:solidFill>
                  <a:srgbClr val="0D0D0D"/>
                </a:solidFill>
                <a:effectLst/>
                <a:latin typeface="Times New Roman" panose="02020603050405020304" pitchFamily="18" charset="0"/>
                <a:cs typeface="Times New Roman" panose="02020603050405020304" pitchFamily="18" charset="0"/>
              </a:rPr>
              <a:t>Our Employee Performance Scorecard in Excel is simple yet powerful, offering customizable, automated scoring with weighted metrics, real-time visual performance insights, and intuitive data entry. It eliminates manual calculations, ensures objective evaluations, and provides a dynamic, user-friendly experience that scales with team needs—making performance management effortless and transparent.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2024-09-26T07:48:08Z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4cbff04485214953ab6559c823043501</vt:lpwstr>
  </property>
</Properties>
</file>