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75" r:id="rId2"/>
    <p:sldId id="258" r:id="rId3"/>
    <p:sldId id="259" r:id="rId4"/>
    <p:sldId id="274" r:id="rId5"/>
    <p:sldId id="260" r:id="rId6"/>
    <p:sldId id="277" r:id="rId7"/>
    <p:sldId id="261" r:id="rId8"/>
    <p:sldId id="278" r:id="rId9"/>
    <p:sldId id="288" r:id="rId10"/>
    <p:sldId id="289" r:id="rId11"/>
    <p:sldId id="290" r:id="rId12"/>
    <p:sldId id="262" r:id="rId13"/>
    <p:sldId id="281" r:id="rId14"/>
    <p:sldId id="279" r:id="rId15"/>
    <p:sldId id="263" r:id="rId16"/>
    <p:sldId id="264" r:id="rId17"/>
    <p:sldId id="287" r:id="rId18"/>
    <p:sldId id="28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69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2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95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2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86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08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67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22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43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1CDDE8B-F849-4401-9B86-C3752F4A094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90504CC-F096-4CBE-8B08-53C4461508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8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2EA4-2F61-1E5F-14B5-844829CDE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200" dirty="0">
                <a:solidFill>
                  <a:srgbClr val="002060"/>
                </a:solidFill>
              </a:rPr>
              <a:t>Brand Detection Model using YOLO</a:t>
            </a:r>
            <a:br>
              <a:rPr lang="en-IN" sz="4200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B8EF9-5032-042A-71C0-47D99BDA6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Deep Learning Web Application with CNN</a:t>
            </a:r>
          </a:p>
          <a:p>
            <a:r>
              <a:rPr lang="en-IN" dirty="0"/>
              <a:t>Technology Stack: TensorFlow, Flask, YOLOV8S, Google Cloud Run</a:t>
            </a:r>
          </a:p>
          <a:p>
            <a:r>
              <a:rPr lang="en-IN" dirty="0"/>
              <a:t>Dataset: Chocolate Brand dataset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571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61B666-19B8-782C-FB46-0FD27595F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361490"/>
            <a:ext cx="7362334" cy="611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2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B2108D-CD26-37EF-6EA5-A1BBB7951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419" y="339850"/>
            <a:ext cx="6704033" cy="619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79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669304"/>
            <a:ext cx="7404653" cy="5426697"/>
          </a:xfrm>
        </p:spPr>
        <p:txBody>
          <a:bodyPr>
            <a:normAutofit fontScale="85000" lnSpcReduction="20000"/>
          </a:bodyPr>
          <a:lstStyle/>
          <a:p>
            <a:pPr marL="34290" indent="0">
              <a:buNone/>
            </a:pPr>
            <a:r>
              <a:rPr lang="en-US" sz="3800" dirty="0">
                <a:solidFill>
                  <a:srgbClr val="002060"/>
                </a:solidFill>
              </a:rPr>
              <a:t>Security &amp; Best Practices</a:t>
            </a:r>
          </a:p>
          <a:p>
            <a:pPr>
              <a:buNone/>
            </a:pPr>
            <a:r>
              <a:rPr lang="en-IN" sz="3300" dirty="0">
                <a:solidFill>
                  <a:srgbClr val="002060"/>
                </a:solidFill>
              </a:rPr>
              <a:t>Security Measures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Input Validation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File type restrictions (.jpg, .</a:t>
            </a:r>
            <a:r>
              <a:rPr lang="en-IN" sz="2600" dirty="0" err="1">
                <a:solidFill>
                  <a:srgbClr val="002060"/>
                </a:solidFill>
              </a:rPr>
              <a:t>png</a:t>
            </a:r>
            <a:r>
              <a:rPr lang="en-IN" sz="2600" dirty="0">
                <a:solidFill>
                  <a:srgbClr val="002060"/>
                </a:solidFill>
              </a:rPr>
              <a:t>, .bmp)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File size limits (16MB max)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Secure filename handling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Container Security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Non-root user in Docker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Minimal base image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No sensitive data in image</a:t>
            </a:r>
          </a:p>
          <a:p>
            <a:pPr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Cloud Security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HTTPS by default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IAM access controls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600" dirty="0">
                <a:solidFill>
                  <a:srgbClr val="002060"/>
                </a:solidFill>
              </a:rPr>
              <a:t>VPC networking options</a:t>
            </a:r>
          </a:p>
          <a:p>
            <a:pPr marL="205740" lvl="1" indent="0">
              <a:buNone/>
            </a:pPr>
            <a:endParaRPr lang="en-US" sz="1900" dirty="0">
              <a:solidFill>
                <a:srgbClr val="002060"/>
              </a:solidFill>
            </a:endParaRPr>
          </a:p>
          <a:p>
            <a:pPr marL="34290" indent="0">
              <a:buNone/>
            </a:pPr>
            <a:endParaRPr lang="en-US" sz="2100" dirty="0">
              <a:solidFill>
                <a:srgbClr val="002060"/>
              </a:solidFill>
            </a:endParaRPr>
          </a:p>
          <a:p>
            <a:pPr lvl="1">
              <a:buFontTx/>
              <a:buChar char="-"/>
            </a:pPr>
            <a:endParaRPr lang="en-IN" sz="1900" dirty="0">
              <a:solidFill>
                <a:srgbClr val="002060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CEFE7-006F-FA6C-D356-56CAD8B7D938}"/>
              </a:ext>
            </a:extLst>
          </p:cNvPr>
          <p:cNvSpPr txBox="1"/>
          <p:nvPr/>
        </p:nvSpPr>
        <p:spPr>
          <a:xfrm>
            <a:off x="954463" y="776868"/>
            <a:ext cx="10546237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>
                <a:solidFill>
                  <a:srgbClr val="002060"/>
                </a:solidFill>
              </a:rPr>
              <a:t>Best Practices Implemented</a:t>
            </a:r>
          </a:p>
          <a:p>
            <a:pPr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Error Handling: Graceful failure modes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Logging: Structured application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Monitoring: Health check endpoints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Cleanup: Automatic file deletion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CORS: Cross-origin request support</a:t>
            </a: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23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40FE4A-6F47-A46B-DBBD-7727B09B333C}"/>
              </a:ext>
            </a:extLst>
          </p:cNvPr>
          <p:cNvSpPr txBox="1"/>
          <p:nvPr/>
        </p:nvSpPr>
        <p:spPr>
          <a:xfrm>
            <a:off x="2410120" y="678731"/>
            <a:ext cx="7277492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2060"/>
                </a:solidFill>
              </a:rPr>
              <a:t>Limitations &amp; Challenges</a:t>
            </a:r>
          </a:p>
          <a:p>
            <a:r>
              <a:rPr lang="en-IN" sz="2800" dirty="0">
                <a:solidFill>
                  <a:srgbClr val="002060"/>
                </a:solidFill>
              </a:rPr>
              <a:t>Technical 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200" dirty="0">
                <a:solidFill>
                  <a:srgbClr val="002060"/>
                </a:solidFill>
              </a:rPr>
              <a:t> Cold Start Latency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Model loading takes 30-60 seconds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Affects user experience on first request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</a:rPr>
              <a:t>Mitigation: Keep minimum instances &gt; 0</a:t>
            </a:r>
            <a:endParaRPr lang="en-US" sz="2400" dirty="0">
              <a:solidFill>
                <a:srgbClr val="002060"/>
              </a:solidFill>
            </a:endParaRPr>
          </a:p>
          <a:p>
            <a:pPr marL="457200" indent="-457200">
              <a:buAutoNum type="arabicPeriod" startAt="2"/>
            </a:pPr>
            <a:r>
              <a:rPr lang="en-IN" sz="2400" dirty="0">
                <a:solidFill>
                  <a:srgbClr val="002060"/>
                </a:solidFill>
              </a:rPr>
              <a:t>Memory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YOLO11s needs 4-6GB 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Higher cloud costs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Limited concurrent processing</a:t>
            </a:r>
          </a:p>
          <a:p>
            <a:pPr marL="457200" indent="-457200">
              <a:buAutoNum type="arabicPeriod" startAt="3"/>
            </a:pPr>
            <a:r>
              <a:rPr lang="en-IN" sz="2200" dirty="0">
                <a:solidFill>
                  <a:srgbClr val="002060"/>
                </a:solidFill>
              </a:rPr>
              <a:t>Processing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Large images (&gt;4K) take longer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Sequential processing 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</a:rPr>
              <a:t>No batch processing support</a:t>
            </a:r>
          </a:p>
          <a:p>
            <a:endParaRPr lang="en-IN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0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1" y="593889"/>
            <a:ext cx="7404653" cy="5580668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pPr marL="34290" indent="0">
              <a:buNone/>
            </a:pPr>
            <a:r>
              <a:rPr lang="en-IN" sz="11200" dirty="0">
                <a:solidFill>
                  <a:srgbClr val="002060"/>
                </a:solidFill>
              </a:rPr>
              <a:t>Scalability Challenges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1. Model Size: Large model files in container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2. State Management: Model loaded per instance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3. Resource Utilization: GPU not utilized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4. Caching: No result caching implemented</a:t>
            </a:r>
            <a:endParaRPr lang="en-IN" sz="8800" dirty="0">
              <a:solidFill>
                <a:srgbClr val="002060"/>
              </a:solidFill>
            </a:endParaRPr>
          </a:p>
          <a:p>
            <a:endParaRPr lang="en-IN" sz="6400" dirty="0">
              <a:solidFill>
                <a:srgbClr val="002060"/>
              </a:solidFill>
            </a:endParaRPr>
          </a:p>
          <a:p>
            <a:pPr marL="34290" indent="0">
              <a:buNone/>
            </a:pPr>
            <a:r>
              <a:rPr lang="en-IN" sz="11200" dirty="0">
                <a:solidFill>
                  <a:srgbClr val="002060"/>
                </a:solidFill>
              </a:rPr>
              <a:t>Areas for Improvement - Performance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1. Model Optimization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2. GPU Acceleration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3. Caching Layer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4. Batch Processing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5. Load Balancing: Multiple regions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6. Auto-scaling: Custom metrics-based scaling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688158"/>
            <a:ext cx="8732950" cy="5407843"/>
          </a:xfrm>
        </p:spPr>
        <p:txBody>
          <a:bodyPr>
            <a:normAutofit fontScale="25000" lnSpcReduction="20000"/>
          </a:bodyPr>
          <a:lstStyle/>
          <a:p>
            <a:endParaRPr dirty="0">
              <a:solidFill>
                <a:srgbClr val="002060"/>
              </a:solidFill>
            </a:endParaRPr>
          </a:p>
          <a:p>
            <a:pPr marL="34290" indent="0">
              <a:buNone/>
            </a:pPr>
            <a:r>
              <a:rPr lang="en-IN" sz="12800" dirty="0">
                <a:solidFill>
                  <a:srgbClr val="002060"/>
                </a:solidFill>
              </a:rPr>
              <a:t>Areas for Improvement - Features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1. Enhanced Analytics – Historical Analysis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2. Multi-Format Support – Video Processing, Webcam, batch Processing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3. Progressive Loading: Show results as they're processed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4. Offline Support: Service workers for caching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5. Database Storage: Persistent result storage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6. User Authentication: Multi-tenant support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7. Rate Limiting: API usage controls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7169-215B-A897-51AD-D278CBFBD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6658-1D8D-C03D-7698-6D1A3DF5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095" y="688158"/>
            <a:ext cx="10096107" cy="5407843"/>
          </a:xfrm>
        </p:spPr>
        <p:txBody>
          <a:bodyPr>
            <a:normAutofit fontScale="25000" lnSpcReduction="20000"/>
          </a:bodyPr>
          <a:lstStyle/>
          <a:p>
            <a:endParaRPr dirty="0">
              <a:solidFill>
                <a:srgbClr val="002060"/>
              </a:solidFill>
            </a:endParaRPr>
          </a:p>
          <a:p>
            <a:pPr marL="34290" indent="0">
              <a:buNone/>
            </a:pPr>
            <a:r>
              <a:rPr lang="en-IN" sz="12800" dirty="0">
                <a:solidFill>
                  <a:srgbClr val="002060"/>
                </a:solidFill>
              </a:rPr>
              <a:t>Conclusion :</a:t>
            </a:r>
          </a:p>
          <a:p>
            <a:pPr marL="34290" indent="0">
              <a:buNone/>
            </a:pPr>
            <a:r>
              <a:rPr lang="en-IN" sz="11200" dirty="0">
                <a:solidFill>
                  <a:srgbClr val="002060"/>
                </a:solidFill>
              </a:rPr>
              <a:t>Project Achievements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1. </a:t>
            </a:r>
            <a:r>
              <a:rPr lang="en-US" sz="8800" dirty="0">
                <a:solidFill>
                  <a:srgbClr val="002060"/>
                </a:solidFill>
              </a:rPr>
              <a:t>Successfully deployed YOLOV8s web application to GCP</a:t>
            </a:r>
          </a:p>
          <a:p>
            <a:pPr marL="34290" indent="0">
              <a:buNone/>
            </a:pPr>
            <a:r>
              <a:rPr lang="en-IN" sz="8800" dirty="0">
                <a:solidFill>
                  <a:srgbClr val="002060"/>
                </a:solidFill>
              </a:rPr>
              <a:t>2. Production-ready infrastructure with auto-scaling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3. User-friendly web interface with real-time processing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4. RESTful API for programmatic access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5. Comprehensive error handling and monitoring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6. User Authentication: Multi-tenant support</a:t>
            </a:r>
          </a:p>
          <a:p>
            <a:pPr marL="34290" indent="0">
              <a:buNone/>
            </a:pPr>
            <a:r>
              <a:rPr lang="en-US" sz="8800" dirty="0">
                <a:solidFill>
                  <a:srgbClr val="002060"/>
                </a:solidFill>
              </a:rPr>
              <a:t>7. Rate Limiting: API usage controls</a:t>
            </a:r>
          </a:p>
        </p:txBody>
      </p:sp>
    </p:spTree>
    <p:extLst>
      <p:ext uri="{BB962C8B-B14F-4D97-AF65-F5344CB8AC3E}">
        <p14:creationId xmlns:p14="http://schemas.microsoft.com/office/powerpoint/2010/main" val="1221776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8384C1-6105-C5B5-D6B1-8783E8D3BE10}"/>
              </a:ext>
            </a:extLst>
          </p:cNvPr>
          <p:cNvSpPr txBox="1"/>
          <p:nvPr/>
        </p:nvSpPr>
        <p:spPr>
          <a:xfrm>
            <a:off x="4319048" y="283342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198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688158"/>
            <a:ext cx="7404653" cy="54078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4600" dirty="0">
                <a:solidFill>
                  <a:srgbClr val="002060"/>
                </a:solidFill>
              </a:rPr>
              <a:t>🎯 </a:t>
            </a:r>
            <a:r>
              <a:rPr sz="4100" dirty="0">
                <a:solidFill>
                  <a:srgbClr val="002060"/>
                </a:solidFill>
              </a:rPr>
              <a:t>Objective</a:t>
            </a:r>
          </a:p>
          <a:p>
            <a:r>
              <a:rPr lang="en-US" sz="2300" dirty="0">
                <a:solidFill>
                  <a:srgbClr val="002060"/>
                </a:solidFill>
              </a:rPr>
              <a:t>Deploy a production-ready web interface for real-time object detection in images</a:t>
            </a:r>
            <a:r>
              <a:rPr sz="2300" dirty="0">
                <a:solidFill>
                  <a:srgbClr val="002060"/>
                </a:solidFill>
              </a:rPr>
              <a:t>.</a:t>
            </a:r>
            <a:endParaRPr lang="en-US" sz="2300" dirty="0">
              <a:solidFill>
                <a:srgbClr val="002060"/>
              </a:solidFill>
            </a:endParaRPr>
          </a:p>
          <a:p>
            <a:endParaRPr dirty="0"/>
          </a:p>
          <a:p>
            <a:pPr marL="0" indent="0">
              <a:buNone/>
            </a:pPr>
            <a:r>
              <a:rPr sz="4100" dirty="0">
                <a:solidFill>
                  <a:srgbClr val="002060"/>
                </a:solidFill>
              </a:rPr>
              <a:t>Key Challenges</a:t>
            </a:r>
          </a:p>
          <a:p>
            <a:r>
              <a:rPr sz="2300" dirty="0">
                <a:solidFill>
                  <a:srgbClr val="002060"/>
                </a:solidFill>
              </a:rPr>
              <a:t>Real-time Processing: </a:t>
            </a:r>
            <a:r>
              <a:rPr lang="en-US" sz="2300" dirty="0">
                <a:solidFill>
                  <a:srgbClr val="002060"/>
                </a:solidFill>
              </a:rPr>
              <a:t>Detecting objects in upload image from web interface.</a:t>
            </a:r>
            <a:endParaRPr sz="2300" dirty="0">
              <a:solidFill>
                <a:srgbClr val="002060"/>
              </a:solidFill>
            </a:endParaRPr>
          </a:p>
          <a:p>
            <a:r>
              <a:rPr sz="2300" dirty="0">
                <a:solidFill>
                  <a:srgbClr val="002060"/>
                </a:solidFill>
              </a:rPr>
              <a:t>Model Accuracy: </a:t>
            </a:r>
            <a:r>
              <a:rPr lang="en-US" sz="2300" dirty="0">
                <a:solidFill>
                  <a:srgbClr val="002060"/>
                </a:solidFill>
              </a:rPr>
              <a:t>Trying to detect various brands of chocolates in different shapes.</a:t>
            </a:r>
            <a:endParaRPr sz="2300" dirty="0">
              <a:solidFill>
                <a:srgbClr val="002060"/>
              </a:solidFill>
            </a:endParaRPr>
          </a:p>
          <a:p>
            <a:r>
              <a:rPr sz="2300" dirty="0">
                <a:solidFill>
                  <a:srgbClr val="002060"/>
                </a:solidFill>
              </a:rPr>
              <a:t>Scalable Deployment: Deploy on cloud infrastructure for global access</a:t>
            </a:r>
            <a:r>
              <a:rPr lang="en-US" sz="2300" dirty="0">
                <a:solidFill>
                  <a:srgbClr val="002060"/>
                </a:solidFill>
              </a:rPr>
              <a:t>.</a:t>
            </a:r>
            <a:endParaRPr sz="2300" dirty="0">
              <a:solidFill>
                <a:srgbClr val="002060"/>
              </a:solidFill>
            </a:endParaRPr>
          </a:p>
          <a:p>
            <a:r>
              <a:rPr sz="2300" dirty="0">
                <a:solidFill>
                  <a:srgbClr val="002060"/>
                </a:solidFill>
              </a:rPr>
              <a:t>User Experience: Create intuitive, responsive web interface</a:t>
            </a:r>
            <a:r>
              <a:rPr lang="en-US" sz="2300" dirty="0">
                <a:solidFill>
                  <a:srgbClr val="002060"/>
                </a:solidFill>
              </a:rPr>
              <a:t>.</a:t>
            </a:r>
            <a:endParaRPr sz="2300" dirty="0">
              <a:solidFill>
                <a:srgbClr val="002060"/>
              </a:solidFill>
            </a:endParaRPr>
          </a:p>
          <a:p>
            <a:endParaRPr dirty="0"/>
          </a:p>
          <a:p>
            <a:pPr marL="0" indent="0">
              <a:buNone/>
            </a:pPr>
            <a:r>
              <a:rPr lang="en-IN" sz="4100" dirty="0">
                <a:solidFill>
                  <a:srgbClr val="002060"/>
                </a:solidFill>
              </a:rPr>
              <a:t>Key Features:</a:t>
            </a:r>
          </a:p>
          <a:p>
            <a:r>
              <a:rPr lang="en-IN" sz="2300" dirty="0">
                <a:solidFill>
                  <a:srgbClr val="002060"/>
                </a:solidFill>
              </a:rPr>
              <a:t>Web-based image upload interface with </a:t>
            </a:r>
            <a:r>
              <a:rPr lang="en-US" sz="2300" dirty="0">
                <a:solidFill>
                  <a:srgbClr val="002060"/>
                </a:solidFill>
              </a:rPr>
              <a:t>Real-time object detection.</a:t>
            </a:r>
            <a:endParaRPr sz="2300" dirty="0">
              <a:solidFill>
                <a:srgbClr val="002060"/>
              </a:solidFill>
            </a:endParaRPr>
          </a:p>
          <a:p>
            <a:r>
              <a:rPr lang="en-IN" sz="2300" dirty="0">
                <a:solidFill>
                  <a:srgbClr val="002060"/>
                </a:solidFill>
              </a:rPr>
              <a:t>Scalable cloud deployment.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688158"/>
            <a:ext cx="7404653" cy="5407843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lang="en-US" sz="12800" dirty="0">
                <a:solidFill>
                  <a:srgbClr val="002060"/>
                </a:solidFill>
              </a:rPr>
              <a:t>Use Case &amp; Business Value</a:t>
            </a:r>
          </a:p>
          <a:p>
            <a:pPr marL="0" indent="0">
              <a:buNone/>
            </a:pPr>
            <a:r>
              <a:rPr sz="9600" dirty="0">
                <a:solidFill>
                  <a:srgbClr val="002060"/>
                </a:solidFill>
              </a:rPr>
              <a:t>1. </a:t>
            </a:r>
            <a:r>
              <a:rPr lang="en-IN" sz="9600" dirty="0">
                <a:solidFill>
                  <a:srgbClr val="002060"/>
                </a:solidFill>
              </a:rPr>
              <a:t>Security &amp; Surveillance</a:t>
            </a:r>
            <a:endParaRPr sz="9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2060"/>
                </a:solidFill>
              </a:rPr>
              <a:t>      </a:t>
            </a:r>
            <a:r>
              <a:rPr sz="64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Automated Monitoring system</a:t>
            </a:r>
            <a:endParaRPr sz="7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</a:rPr>
              <a:t>      </a:t>
            </a:r>
            <a:r>
              <a:rPr sz="72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Intrusion Detection</a:t>
            </a:r>
            <a:endParaRPr sz="7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</a:rPr>
              <a:t>      </a:t>
            </a:r>
            <a:r>
              <a:rPr sz="72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Crowd Analysis</a:t>
            </a:r>
            <a:endParaRPr sz="6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9600" dirty="0">
                <a:solidFill>
                  <a:srgbClr val="002060"/>
                </a:solidFill>
              </a:rPr>
              <a:t>2. Retail &amp; Inventory</a:t>
            </a:r>
          </a:p>
          <a:p>
            <a:pPr marL="0" indent="0">
              <a:buNone/>
            </a:pPr>
            <a:r>
              <a:rPr lang="en-US" sz="6400" dirty="0">
                <a:solidFill>
                  <a:srgbClr val="002060"/>
                </a:solidFill>
              </a:rPr>
              <a:t>       </a:t>
            </a:r>
            <a:r>
              <a:rPr sz="6400" dirty="0">
                <a:solidFill>
                  <a:srgbClr val="002060"/>
                </a:solidFill>
              </a:rPr>
              <a:t>-</a:t>
            </a:r>
            <a:r>
              <a:rPr lang="en-US" sz="6400" dirty="0">
                <a:solidFill>
                  <a:srgbClr val="002060"/>
                </a:solidFill>
              </a:rPr>
              <a:t> </a:t>
            </a:r>
            <a:r>
              <a:rPr lang="en-US" sz="7200" dirty="0">
                <a:solidFill>
                  <a:srgbClr val="002060"/>
                </a:solidFill>
              </a:rPr>
              <a:t>Product Recognition</a:t>
            </a:r>
            <a:endParaRPr sz="7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</a:rPr>
              <a:t>       </a:t>
            </a:r>
            <a:r>
              <a:rPr sz="72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Shelf Monitoring</a:t>
            </a:r>
            <a:endParaRPr sz="7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sz="9600" dirty="0">
                <a:solidFill>
                  <a:srgbClr val="002060"/>
                </a:solidFill>
              </a:rPr>
              <a:t>3. </a:t>
            </a:r>
            <a:r>
              <a:rPr lang="en-IN" sz="9600" dirty="0">
                <a:solidFill>
                  <a:srgbClr val="002060"/>
                </a:solidFill>
              </a:rPr>
              <a:t>Automotive &amp; Transportation</a:t>
            </a:r>
            <a:endParaRPr sz="96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002060"/>
                </a:solidFill>
              </a:rPr>
              <a:t>       </a:t>
            </a:r>
            <a:r>
              <a:rPr sz="64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Traffic Monitoring</a:t>
            </a:r>
            <a:endParaRPr sz="7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</a:rPr>
              <a:t>       </a:t>
            </a:r>
            <a:r>
              <a:rPr sz="7200" dirty="0">
                <a:solidFill>
                  <a:srgbClr val="002060"/>
                </a:solidFill>
              </a:rPr>
              <a:t>- </a:t>
            </a:r>
            <a:r>
              <a:rPr lang="en-US" sz="7200" dirty="0">
                <a:solidFill>
                  <a:srgbClr val="002060"/>
                </a:solidFill>
              </a:rPr>
              <a:t>Autonomous vehicle training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2060"/>
                </a:solidFill>
              </a:rPr>
              <a:t>4. Healthcare &amp; Research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2060"/>
                </a:solidFill>
              </a:rPr>
              <a:t>     - </a:t>
            </a:r>
            <a:r>
              <a:rPr lang="en-US" sz="7200" dirty="0">
                <a:solidFill>
                  <a:srgbClr val="002060"/>
                </a:solidFill>
              </a:rPr>
              <a:t>Medical Image analysis</a:t>
            </a:r>
          </a:p>
          <a:p>
            <a:pPr marL="0" indent="0">
              <a:buNone/>
            </a:pPr>
            <a:r>
              <a:rPr lang="en-US" sz="7200" dirty="0">
                <a:solidFill>
                  <a:srgbClr val="002060"/>
                </a:solidFill>
              </a:rPr>
              <a:t>       - Laboratory Automation and Research data processing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BCE6-1025-B776-A02F-31B2E7EC3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233B-FA92-C82D-D079-2561EB99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565608"/>
            <a:ext cx="7404653" cy="5530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Business Benefits:</a:t>
            </a:r>
          </a:p>
          <a:p>
            <a:r>
              <a:rPr lang="en-US" sz="1800" dirty="0">
                <a:solidFill>
                  <a:srgbClr val="002060"/>
                </a:solidFill>
              </a:rPr>
              <a:t>Cost Reduction: Automated analysis vs manual inspection</a:t>
            </a:r>
          </a:p>
          <a:p>
            <a:r>
              <a:rPr lang="en-IN" sz="1800" dirty="0">
                <a:solidFill>
                  <a:srgbClr val="002060"/>
                </a:solidFill>
              </a:rPr>
              <a:t>Scalability: Cloud based infrastructure</a:t>
            </a:r>
          </a:p>
          <a:p>
            <a:r>
              <a:rPr lang="en-IN" sz="1800" dirty="0">
                <a:solidFill>
                  <a:srgbClr val="002060"/>
                </a:solidFill>
              </a:rPr>
              <a:t>Accuracy: State-of-Art YOLOV8S model</a:t>
            </a:r>
          </a:p>
          <a:p>
            <a:r>
              <a:rPr lang="en-IN" sz="1800" dirty="0">
                <a:solidFill>
                  <a:srgbClr val="002060"/>
                </a:solidFill>
              </a:rPr>
              <a:t>Integration: RESTful API for easy integration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Target Users:</a:t>
            </a:r>
            <a:r>
              <a:rPr lang="en-US" sz="3400" dirty="0">
                <a:solidFill>
                  <a:srgbClr val="002060"/>
                </a:solidFill>
              </a:rPr>
              <a:t> </a:t>
            </a:r>
          </a:p>
          <a:p>
            <a:pPr marL="45720" indent="0">
              <a:buNone/>
            </a:pPr>
            <a:r>
              <a:rPr lang="en-US" sz="1800" dirty="0">
                <a:solidFill>
                  <a:srgbClr val="002060"/>
                </a:solidFill>
              </a:rPr>
              <a:t>Developers, researchers, businesses needing object detection APIs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756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490194"/>
            <a:ext cx="7404653" cy="5605806"/>
          </a:xfrm>
        </p:spPr>
        <p:txBody>
          <a:bodyPr>
            <a:normAutofit fontScale="32500" lnSpcReduction="20000"/>
          </a:bodyPr>
          <a:lstStyle/>
          <a:p>
            <a:endParaRPr dirty="0"/>
          </a:p>
          <a:p>
            <a:pPr marL="34290" indent="0">
              <a:buNone/>
            </a:pPr>
            <a:r>
              <a:rPr lang="en-US" sz="9800" dirty="0">
                <a:solidFill>
                  <a:srgbClr val="002060"/>
                </a:solidFill>
              </a:rPr>
              <a:t>System Architecture:</a:t>
            </a:r>
          </a:p>
          <a:p>
            <a:r>
              <a:rPr lang="en-IN" sz="7400" dirty="0">
                <a:solidFill>
                  <a:srgbClr val="002060"/>
                </a:solidFill>
              </a:rPr>
              <a:t>High-level Architecture</a:t>
            </a:r>
          </a:p>
          <a:p>
            <a:pPr marL="34290" indent="0">
              <a:buNone/>
            </a:pPr>
            <a:r>
              <a:rPr lang="en-IN" sz="5500" dirty="0">
                <a:solidFill>
                  <a:srgbClr val="002060"/>
                </a:solidFill>
              </a:rPr>
              <a:t>- Frontend (HTML/JS)</a:t>
            </a:r>
          </a:p>
          <a:p>
            <a:pPr marL="34290" indent="0">
              <a:buNone/>
            </a:pPr>
            <a:r>
              <a:rPr lang="en-IN" sz="4900" dirty="0">
                <a:solidFill>
                  <a:srgbClr val="002060"/>
                </a:solidFill>
              </a:rPr>
              <a:t>	File Upload, Image Display, Results UI</a:t>
            </a:r>
          </a:p>
          <a:p>
            <a:pPr marL="34290" indent="0">
              <a:buNone/>
            </a:pPr>
            <a:r>
              <a:rPr lang="en-IN" sz="5500" dirty="0">
                <a:solidFill>
                  <a:srgbClr val="002060"/>
                </a:solidFill>
              </a:rPr>
              <a:t>- Backend (Flask)</a:t>
            </a:r>
          </a:p>
          <a:p>
            <a:pPr marL="34290" indent="0">
              <a:buNone/>
            </a:pPr>
            <a:r>
              <a:rPr lang="en-IN" sz="4900" dirty="0">
                <a:solidFill>
                  <a:srgbClr val="002060"/>
                </a:solidFill>
              </a:rPr>
              <a:t>	YOLOV8S, Image Processing, API Endpoints</a:t>
            </a:r>
          </a:p>
          <a:p>
            <a:pPr marL="34290" indent="0">
              <a:buNone/>
            </a:pPr>
            <a:r>
              <a:rPr lang="en-IN" sz="4900" dirty="0">
                <a:solidFill>
                  <a:srgbClr val="002060"/>
                </a:solidFill>
              </a:rPr>
              <a:t>- </a:t>
            </a:r>
            <a:r>
              <a:rPr lang="en-IN" sz="5500" dirty="0">
                <a:solidFill>
                  <a:srgbClr val="002060"/>
                </a:solidFill>
              </a:rPr>
              <a:t>Cloud (GCP)</a:t>
            </a:r>
          </a:p>
          <a:p>
            <a:pPr marL="617220" lvl="3" indent="0">
              <a:buNone/>
            </a:pPr>
            <a:r>
              <a:rPr lang="en-IN" sz="4900" dirty="0">
                <a:solidFill>
                  <a:srgbClr val="002060"/>
                </a:solidFill>
              </a:rPr>
              <a:t>Gloud Run, Auto Scaling, Load Balancer </a:t>
            </a:r>
          </a:p>
          <a:p>
            <a:endParaRPr lang="en-IN" sz="4900" dirty="0">
              <a:solidFill>
                <a:srgbClr val="002060"/>
              </a:solidFill>
            </a:endParaRPr>
          </a:p>
          <a:p>
            <a:r>
              <a:rPr lang="en-US" sz="7400" dirty="0">
                <a:solidFill>
                  <a:srgbClr val="002060"/>
                </a:solidFill>
              </a:rPr>
              <a:t>Technology Components</a:t>
            </a:r>
          </a:p>
          <a:p>
            <a:pPr marL="45720" indent="0">
              <a:buNone/>
            </a:pPr>
            <a:r>
              <a:rPr lang="en-US" sz="5500" dirty="0">
                <a:solidFill>
                  <a:srgbClr val="002060"/>
                </a:solidFill>
              </a:rPr>
              <a:t>- Frontend: HTML5, CSS3, JavaScript (Vanilla)</a:t>
            </a:r>
          </a:p>
          <a:p>
            <a:pPr marL="45720" indent="0">
              <a:buNone/>
            </a:pPr>
            <a:r>
              <a:rPr lang="en-US" sz="5500" dirty="0">
                <a:solidFill>
                  <a:srgbClr val="002060"/>
                </a:solidFill>
              </a:rPr>
              <a:t>- Backend: Python Flask, </a:t>
            </a:r>
            <a:r>
              <a:rPr lang="en-US" sz="5500" dirty="0" err="1">
                <a:solidFill>
                  <a:srgbClr val="002060"/>
                </a:solidFill>
              </a:rPr>
              <a:t>Ultralytics</a:t>
            </a:r>
            <a:r>
              <a:rPr lang="en-US" sz="5500" dirty="0">
                <a:solidFill>
                  <a:srgbClr val="002060"/>
                </a:solidFill>
              </a:rPr>
              <a:t> YOLO</a:t>
            </a:r>
          </a:p>
          <a:p>
            <a:pPr marL="45720" indent="0">
              <a:buNone/>
            </a:pPr>
            <a:r>
              <a:rPr lang="en-US" sz="5500" dirty="0">
                <a:solidFill>
                  <a:srgbClr val="002060"/>
                </a:solidFill>
              </a:rPr>
              <a:t>- Infrastructure: Docker, </a:t>
            </a:r>
            <a:r>
              <a:rPr lang="en-US" sz="5500" dirty="0" err="1">
                <a:solidFill>
                  <a:srgbClr val="002060"/>
                </a:solidFill>
              </a:rPr>
              <a:t>Gunicorn</a:t>
            </a:r>
            <a:r>
              <a:rPr lang="en-US" sz="5500" dirty="0">
                <a:solidFill>
                  <a:srgbClr val="002060"/>
                </a:solidFill>
              </a:rPr>
              <a:t>, Google Cloud Run</a:t>
            </a:r>
          </a:p>
          <a:p>
            <a:pPr marL="45720" indent="0">
              <a:buNone/>
            </a:pPr>
            <a:r>
              <a:rPr lang="en-US" sz="5500" dirty="0">
                <a:solidFill>
                  <a:srgbClr val="002060"/>
                </a:solidFill>
              </a:rPr>
              <a:t>- Model: YOLOV8s (Small) - Balance of speed and accuracy</a:t>
            </a:r>
          </a:p>
          <a:p>
            <a:endParaRPr sz="4000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44C4-43ED-950D-1400-BDBAA3094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840BF-563B-8B94-182B-72D56DCC1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490194"/>
            <a:ext cx="7404653" cy="560580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Logic Flow:</a:t>
            </a:r>
          </a:p>
          <a:p>
            <a:r>
              <a:rPr lang="en-IN" sz="2000" dirty="0">
                <a:solidFill>
                  <a:srgbClr val="002060"/>
                </a:solidFill>
              </a:rPr>
              <a:t>When app is up and running, in frontend web_interface.html will be loaded and in backend model will be loaded and kept ready for reference.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Once image is uploaded, it’ll be saved using </a:t>
            </a:r>
            <a:r>
              <a:rPr lang="en-IN" sz="2000" dirty="0" err="1">
                <a:solidFill>
                  <a:srgbClr val="002060"/>
                </a:solidFill>
              </a:rPr>
              <a:t>secure_filename</a:t>
            </a:r>
            <a:r>
              <a:rPr lang="en-IN" sz="2000" dirty="0">
                <a:solidFill>
                  <a:srgbClr val="002060"/>
                </a:solidFill>
              </a:rPr>
              <a:t> from </a:t>
            </a:r>
            <a:r>
              <a:rPr lang="en-IN" sz="2000" dirty="0" err="1">
                <a:solidFill>
                  <a:srgbClr val="002060"/>
                </a:solidFill>
              </a:rPr>
              <a:t>werkzeug.utils</a:t>
            </a:r>
            <a:endParaRPr lang="en-IN" sz="2000" dirty="0">
              <a:solidFill>
                <a:srgbClr val="002060"/>
              </a:solidFill>
            </a:endParaRPr>
          </a:p>
          <a:p>
            <a:r>
              <a:rPr lang="en-IN" sz="2000" dirty="0">
                <a:solidFill>
                  <a:srgbClr val="002060"/>
                </a:solidFill>
              </a:rPr>
              <a:t>Then image will be sent to model for inference, resulting in Bounding Boxes, Confidence Score for it and Class Labels.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From the list of boxes, Non-Max suppression is used to remove overlapping boxes and Confidence threshold is used to remove low confidence detections.</a:t>
            </a:r>
          </a:p>
          <a:p>
            <a:r>
              <a:rPr lang="en-IN" sz="2000" dirty="0">
                <a:solidFill>
                  <a:srgbClr val="002060"/>
                </a:solidFill>
              </a:rPr>
              <a:t>For the final selected objects, rectangle box is drawn based on C</a:t>
            </a:r>
            <a:r>
              <a:rPr lang="en-IN" dirty="0">
                <a:solidFill>
                  <a:srgbClr val="002060"/>
                </a:solidFill>
              </a:rPr>
              <a:t>oordinates and label will be prepared.</a:t>
            </a:r>
          </a:p>
          <a:p>
            <a:r>
              <a:rPr lang="en-IN" dirty="0">
                <a:solidFill>
                  <a:srgbClr val="002060"/>
                </a:solidFill>
              </a:rPr>
              <a:t>Then annotated image is converted to base64 format and sent to frontend as </a:t>
            </a:r>
            <a:r>
              <a:rPr lang="en-IN" dirty="0" err="1">
                <a:solidFill>
                  <a:srgbClr val="002060"/>
                </a:solidFill>
              </a:rPr>
              <a:t>json</a:t>
            </a:r>
            <a:r>
              <a:rPr lang="en-IN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232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1252" y="537328"/>
            <a:ext cx="7404653" cy="555867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Key Design patterns</a:t>
            </a:r>
          </a:p>
          <a:p>
            <a:r>
              <a:rPr lang="en-US" sz="2400" dirty="0">
                <a:solidFill>
                  <a:srgbClr val="002060"/>
                </a:solidFill>
              </a:rPr>
              <a:t>Module Level Initialization</a:t>
            </a:r>
            <a:endParaRPr sz="2400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Lazy Loading fallback</a:t>
            </a:r>
            <a:endParaRPr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Error handling using try and except</a:t>
            </a:r>
          </a:p>
          <a:p>
            <a:endParaRPr sz="3400" dirty="0">
              <a:solidFill>
                <a:srgbClr val="002060"/>
              </a:solidFill>
            </a:endParaRPr>
          </a:p>
          <a:p>
            <a:pPr marL="45720" indent="0">
              <a:buNone/>
            </a:pPr>
            <a:r>
              <a:rPr lang="en-IN" sz="3200" dirty="0">
                <a:solidFill>
                  <a:srgbClr val="002060"/>
                </a:solidFill>
              </a:rPr>
              <a:t>Deployment Strategy</a:t>
            </a:r>
            <a:endParaRPr sz="32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Production Deployment (GCP Cloud Run)</a:t>
            </a: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</a:rPr>
              <a:t># Container Build </a:t>
            </a: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</a:rPr>
              <a:t>	docker build -t gcr.io/project/yolo-</a:t>
            </a:r>
            <a:r>
              <a:rPr lang="en-IN" dirty="0" err="1">
                <a:solidFill>
                  <a:srgbClr val="002060"/>
                </a:solidFill>
              </a:rPr>
              <a:t>api</a:t>
            </a:r>
            <a:r>
              <a:rPr lang="en-IN" dirty="0">
                <a:solidFill>
                  <a:srgbClr val="002060"/>
                </a:solidFill>
              </a:rPr>
              <a:t> . </a:t>
            </a: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</a:rPr>
              <a:t># Deploy with Resources </a:t>
            </a:r>
          </a:p>
          <a:p>
            <a:pPr marL="4572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dirty="0" err="1">
                <a:solidFill>
                  <a:srgbClr val="002060"/>
                </a:solidFill>
              </a:rPr>
              <a:t>gcloud</a:t>
            </a:r>
            <a:r>
              <a:rPr lang="en-IN" dirty="0">
                <a:solidFill>
                  <a:srgbClr val="002060"/>
                </a:solidFill>
              </a:rPr>
              <a:t> run deploy --memory 6Gi --</a:t>
            </a:r>
            <a:r>
              <a:rPr lang="en-IN" dirty="0" err="1">
                <a:solidFill>
                  <a:srgbClr val="002060"/>
                </a:solidFill>
              </a:rPr>
              <a:t>cpu</a:t>
            </a:r>
            <a:r>
              <a:rPr lang="en-IN" dirty="0">
                <a:solidFill>
                  <a:srgbClr val="002060"/>
                </a:solidFill>
              </a:rPr>
              <a:t> 2</a:t>
            </a:r>
            <a:endParaRPr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420FD-5691-04B1-1748-9D549E54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5F186-FC8E-709C-DBEE-6191F0180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2" y="537328"/>
            <a:ext cx="7404653" cy="55586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>
                <a:solidFill>
                  <a:srgbClr val="002060"/>
                </a:solidFill>
              </a:rPr>
              <a:t>Infrastructure Benefits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Serverless: Scales to zero when unused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Auto-scaling: Handles traffic spikes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Global: Multi-region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Cost-effective: Pay per request</a:t>
            </a:r>
          </a:p>
          <a:p>
            <a:pPr>
              <a:buNone/>
            </a:pPr>
            <a:r>
              <a:rPr lang="en-IN" sz="2800" dirty="0">
                <a:solidFill>
                  <a:srgbClr val="002060"/>
                </a:solidFill>
              </a:rPr>
              <a:t>Resource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Memory: 6GB (YOLOV8s requirements)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CPU: 2 cores (parallel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Timeout: 900 seconds (large image processing)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2060"/>
                </a:solidFill>
              </a:rPr>
              <a:t>Concurrency: 10 instances max</a:t>
            </a:r>
          </a:p>
        </p:txBody>
      </p:sp>
    </p:spTree>
    <p:extLst>
      <p:ext uri="{BB962C8B-B14F-4D97-AF65-F5344CB8AC3E}">
        <p14:creationId xmlns:p14="http://schemas.microsoft.com/office/powerpoint/2010/main" val="72273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016630-0C96-065C-60A8-B9AC48D1C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04" y="566338"/>
            <a:ext cx="9440592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748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273</TotalTime>
  <Words>881</Words>
  <Application>Microsoft Office PowerPoint</Application>
  <PresentationFormat>Widescreen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Corbel</vt:lpstr>
      <vt:lpstr>Basis</vt:lpstr>
      <vt:lpstr>Brand Detection Model using YOLO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gunasundari kumanan</dc:creator>
  <cp:lastModifiedBy>gunasundari kumanan</cp:lastModifiedBy>
  <cp:revision>8</cp:revision>
  <dcterms:created xsi:type="dcterms:W3CDTF">2025-06-11T13:20:07Z</dcterms:created>
  <dcterms:modified xsi:type="dcterms:W3CDTF">2025-06-11T17:53:57Z</dcterms:modified>
</cp:coreProperties>
</file>