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MUGAPRIYA THIRUMALAISELVAN" userId="71c5ea281c2531a6" providerId="LiveId" clId="{F2A1E945-5370-489B-A21C-2F095CCF86C0}"/>
    <pc:docChg chg="addSld delSld modSld">
      <pc:chgData name="SHANMUGAPRIYA THIRUMALAISELVAN" userId="71c5ea281c2531a6" providerId="LiveId" clId="{F2A1E945-5370-489B-A21C-2F095CCF86C0}" dt="2024-04-29T16:36:14.966" v="90" actId="12"/>
      <pc:docMkLst>
        <pc:docMk/>
      </pc:docMkLst>
      <pc:sldChg chg="modSp mod">
        <pc:chgData name="SHANMUGAPRIYA THIRUMALAISELVAN" userId="71c5ea281c2531a6" providerId="LiveId" clId="{F2A1E945-5370-489B-A21C-2F095CCF86C0}" dt="2024-04-29T16:35:08.902" v="85" actId="20577"/>
        <pc:sldMkLst>
          <pc:docMk/>
          <pc:sldMk cId="0" sldId="256"/>
        </pc:sldMkLst>
        <pc:spChg chg="mod">
          <ac:chgData name="SHANMUGAPRIYA THIRUMALAISELVAN" userId="71c5ea281c2531a6" providerId="LiveId" clId="{F2A1E945-5370-489B-A21C-2F095CCF86C0}" dt="2024-04-29T16:35:08.902" v="85" actId="20577"/>
          <ac:spMkLst>
            <pc:docMk/>
            <pc:sldMk cId="0" sldId="256"/>
            <ac:spMk id="8" creationId="{00000000-0000-0000-0000-000000000000}"/>
          </ac:spMkLst>
        </pc:spChg>
      </pc:sldChg>
      <pc:sldChg chg="modSp mod">
        <pc:chgData name="SHANMUGAPRIYA THIRUMALAISELVAN" userId="71c5ea281c2531a6" providerId="LiveId" clId="{F2A1E945-5370-489B-A21C-2F095CCF86C0}" dt="2024-04-29T16:35:50.793" v="88" actId="12"/>
        <pc:sldMkLst>
          <pc:docMk/>
          <pc:sldMk cId="0" sldId="260"/>
        </pc:sldMkLst>
        <pc:spChg chg="mod">
          <ac:chgData name="SHANMUGAPRIYA THIRUMALAISELVAN" userId="71c5ea281c2531a6" providerId="LiveId" clId="{F2A1E945-5370-489B-A21C-2F095CCF86C0}" dt="2024-04-29T16:35:50.793" v="88" actId="12"/>
          <ac:spMkLst>
            <pc:docMk/>
            <pc:sldMk cId="0" sldId="260"/>
            <ac:spMk id="11" creationId="{46246398-F33B-500B-2B5F-150E2BACB614}"/>
          </ac:spMkLst>
        </pc:spChg>
      </pc:sldChg>
      <pc:sldChg chg="modSp mod">
        <pc:chgData name="SHANMUGAPRIYA THIRUMALAISELVAN" userId="71c5ea281c2531a6" providerId="LiveId" clId="{F2A1E945-5370-489B-A21C-2F095CCF86C0}" dt="2024-04-29T16:36:14.966" v="90" actId="12"/>
        <pc:sldMkLst>
          <pc:docMk/>
          <pc:sldMk cId="0" sldId="261"/>
        </pc:sldMkLst>
        <pc:spChg chg="mod">
          <ac:chgData name="SHANMUGAPRIYA THIRUMALAISELVAN" userId="71c5ea281c2531a6" providerId="LiveId" clId="{F2A1E945-5370-489B-A21C-2F095CCF86C0}" dt="2024-04-29T16:36:14.966" v="90" actId="12"/>
          <ac:spMkLst>
            <pc:docMk/>
            <pc:sldMk cId="0" sldId="261"/>
            <ac:spMk id="9" creationId="{8217A1D9-FD64-D6E0-454E-B96441CE99C3}"/>
          </ac:spMkLst>
        </pc:spChg>
      </pc:sldChg>
      <pc:sldChg chg="new del">
        <pc:chgData name="SHANMUGAPRIYA THIRUMALAISELVAN" userId="71c5ea281c2531a6" providerId="LiveId" clId="{F2A1E945-5370-489B-A21C-2F095CCF86C0}" dt="2024-04-29T16:34:27.395" v="84" actId="2696"/>
        <pc:sldMkLst>
          <pc:docMk/>
          <pc:sldMk cId="967485529"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KsZk-DI_zyWbltGHaBusoxLT1ea_hcBt/view?usp=sharing"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0" y="2067305"/>
            <a:ext cx="6710425" cy="509114"/>
          </a:xfrm>
          <a:prstGeom prst="rect">
            <a:avLst/>
          </a:prstGeom>
        </p:spPr>
        <p:txBody>
          <a:bodyPr vert="horz" wrap="square" lIns="0" tIns="16510" rIns="0" bIns="0" rtlCol="0">
            <a:spAutoFit/>
          </a:bodyPr>
          <a:lstStyle/>
          <a:p>
            <a:pPr marL="3213735">
              <a:lnSpc>
                <a:spcPct val="100000"/>
              </a:lnSpc>
              <a:spcBef>
                <a:spcPts val="130"/>
              </a:spcBef>
            </a:pPr>
            <a:r>
              <a:rPr spc="15" dirty="0"/>
              <a:t>S</a:t>
            </a:r>
            <a:r>
              <a:rPr lang="en-IN" spc="15" dirty="0"/>
              <a:t>HANMUGAPRIYA T</a:t>
            </a:r>
            <a:endParaRPr spc="15" dirty="0"/>
          </a:p>
        </p:txBody>
      </p:sp>
      <p:sp>
        <p:nvSpPr>
          <p:cNvPr id="8" name="object 8"/>
          <p:cNvSpPr txBox="1"/>
          <p:nvPr/>
        </p:nvSpPr>
        <p:spPr>
          <a:xfrm>
            <a:off x="2743200" y="2821622"/>
            <a:ext cx="8534400" cy="1910779"/>
          </a:xfrm>
          <a:prstGeom prst="rect">
            <a:avLst/>
          </a:prstGeom>
        </p:spPr>
        <p:txBody>
          <a:bodyPr vert="horz" wrap="square" lIns="0" tIns="12700" rIns="0" bIns="0" rtlCol="0">
            <a:spAutoFit/>
          </a:bodyPr>
          <a:lstStyle/>
          <a:p>
            <a:pPr marL="12700" algn="ctr">
              <a:lnSpc>
                <a:spcPct val="100000"/>
              </a:lnSpc>
              <a:spcBef>
                <a:spcPts val="100"/>
              </a:spcBef>
            </a:pPr>
            <a:r>
              <a:rPr lang="en-IN" sz="2400" b="1" spc="10" dirty="0">
                <a:solidFill>
                  <a:srgbClr val="2D936B"/>
                </a:solidFill>
                <a:latin typeface="Trebuchet MS"/>
                <a:cs typeface="Trebuchet MS"/>
              </a:rPr>
              <a:t>NM</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IN" sz="2400" b="1" spc="-5" dirty="0">
              <a:solidFill>
                <a:srgbClr val="2D936B"/>
              </a:solidFill>
              <a:latin typeface="Trebuchet MS"/>
              <a:cs typeface="Trebuchet MS"/>
            </a:endParaRPr>
          </a:p>
          <a:p>
            <a:pPr marL="12700" algn="ctr">
              <a:lnSpc>
                <a:spcPct val="100000"/>
              </a:lnSpc>
              <a:spcBef>
                <a:spcPts val="100"/>
              </a:spcBef>
            </a:pPr>
            <a:r>
              <a:rPr lang="en-IN" sz="2400" b="1" spc="-5" dirty="0">
                <a:solidFill>
                  <a:srgbClr val="2D936B"/>
                </a:solidFill>
                <a:latin typeface="Trebuchet MS"/>
                <a:cs typeface="Trebuchet MS"/>
              </a:rPr>
              <a:t>College name: Anna University, MIT </a:t>
            </a:r>
          </a:p>
          <a:p>
            <a:pPr marL="12700" algn="ctr">
              <a:lnSpc>
                <a:spcPct val="100000"/>
              </a:lnSpc>
              <a:spcBef>
                <a:spcPts val="100"/>
              </a:spcBef>
            </a:pPr>
            <a:r>
              <a:rPr lang="en-IN" sz="2400" b="1" spc="-5" dirty="0">
                <a:solidFill>
                  <a:srgbClr val="2D936B"/>
                </a:solidFill>
                <a:latin typeface="Trebuchet MS"/>
                <a:cs typeface="Trebuchet MS"/>
              </a:rPr>
              <a:t>Email </a:t>
            </a:r>
            <a:r>
              <a:rPr lang="en-IN" sz="2400" b="1" spc="-5" dirty="0" err="1">
                <a:solidFill>
                  <a:srgbClr val="2D936B"/>
                </a:solidFill>
                <a:latin typeface="Trebuchet MS"/>
                <a:cs typeface="Trebuchet MS"/>
              </a:rPr>
              <a:t>id:shanmugapriyathirumalaiselvan@gmail.com</a:t>
            </a:r>
            <a:endParaRPr lang="en-IN" sz="2400" b="1" spc="-5" dirty="0">
              <a:solidFill>
                <a:srgbClr val="2D936B"/>
              </a:solidFill>
              <a:latin typeface="Trebuchet MS"/>
              <a:cs typeface="Trebuchet MS"/>
            </a:endParaRPr>
          </a:p>
          <a:p>
            <a:pPr marL="12700" algn="ctr">
              <a:lnSpc>
                <a:spcPct val="100000"/>
              </a:lnSpc>
              <a:spcBef>
                <a:spcPts val="100"/>
              </a:spcBef>
            </a:pPr>
            <a:r>
              <a:rPr lang="en-IN" sz="2400" b="1" spc="-5" dirty="0">
                <a:solidFill>
                  <a:srgbClr val="2D936B"/>
                </a:solidFill>
                <a:latin typeface="Trebuchet MS"/>
                <a:cs typeface="Trebuchet MS"/>
              </a:rPr>
              <a:t>NM id:6DBFE81D44AB1C6BF9D476F96360D9FA</a:t>
            </a:r>
          </a:p>
          <a:p>
            <a:pPr marL="12700">
              <a:lnSpc>
                <a:spcPct val="100000"/>
              </a:lnSpc>
              <a:spcBef>
                <a:spcPts val="100"/>
              </a:spcBef>
            </a:pP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1C229278-B852-CD04-A0FD-7010A85250D8}"/>
              </a:ext>
            </a:extLst>
          </p:cNvPr>
          <p:cNvPicPr>
            <a:picLocks noChangeAspect="1"/>
          </p:cNvPicPr>
          <p:nvPr/>
        </p:nvPicPr>
        <p:blipFill>
          <a:blip r:embed="rId3"/>
          <a:stretch>
            <a:fillRect/>
          </a:stretch>
        </p:blipFill>
        <p:spPr>
          <a:xfrm>
            <a:off x="609600" y="1563821"/>
            <a:ext cx="9974067" cy="31605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52874" y="5914726"/>
            <a:ext cx="1533126"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Demo link</a:t>
            </a:r>
            <a:endParaRPr sz="2000" dirty="0">
              <a:latin typeface="Trebuchet MS"/>
              <a:cs typeface="Trebuchet MS"/>
            </a:endParaRPr>
          </a:p>
        </p:txBody>
      </p:sp>
      <p:pic>
        <p:nvPicPr>
          <p:cNvPr id="11" name="Picture 10">
            <a:extLst>
              <a:ext uri="{FF2B5EF4-FFF2-40B4-BE49-F238E27FC236}">
                <a16:creationId xmlns:a16="http://schemas.microsoft.com/office/drawing/2014/main" id="{16059B89-CAF3-37E5-BD85-6F310D42E1F7}"/>
              </a:ext>
            </a:extLst>
          </p:cNvPr>
          <p:cNvPicPr>
            <a:picLocks noChangeAspect="1"/>
          </p:cNvPicPr>
          <p:nvPr/>
        </p:nvPicPr>
        <p:blipFill>
          <a:blip r:embed="rId4"/>
          <a:stretch>
            <a:fillRect/>
          </a:stretch>
        </p:blipFill>
        <p:spPr>
          <a:xfrm>
            <a:off x="444528" y="1600200"/>
            <a:ext cx="10820400" cy="3826577"/>
          </a:xfrm>
          <a:prstGeom prst="rect">
            <a:avLst/>
          </a:prstGeom>
        </p:spPr>
      </p:pic>
    </p:spTree>
    <p:extLst>
      <p:ext uri="{BB962C8B-B14F-4D97-AF65-F5344CB8AC3E}">
        <p14:creationId xmlns:p14="http://schemas.microsoft.com/office/powerpoint/2010/main" val="427610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2</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557005D-20A2-C0AD-185D-8F6B0E4D4DEE}"/>
              </a:ext>
            </a:extLst>
          </p:cNvPr>
          <p:cNvSpPr txBox="1"/>
          <p:nvPr/>
        </p:nvSpPr>
        <p:spPr>
          <a:xfrm>
            <a:off x="766755" y="2324100"/>
            <a:ext cx="7041580" cy="1200329"/>
          </a:xfrm>
          <a:prstGeom prst="rect">
            <a:avLst/>
          </a:prstGeom>
          <a:noFill/>
        </p:spPr>
        <p:txBody>
          <a:bodyPr wrap="square" rtlCol="0">
            <a:spAutoFit/>
          </a:bodyPr>
          <a:lstStyle/>
          <a:p>
            <a:r>
              <a:rPr lang="en-US" sz="3600" b="1" dirty="0"/>
              <a:t>Fashion MNIST Autoencoder: Image Reconstruction and Visualization</a:t>
            </a:r>
            <a:endParaRPr lang="en-IN" sz="3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9F4BF027-26DB-D572-2EB0-449E127260AA}"/>
              </a:ext>
            </a:extLst>
          </p:cNvPr>
          <p:cNvSpPr txBox="1"/>
          <p:nvPr/>
        </p:nvSpPr>
        <p:spPr>
          <a:xfrm>
            <a:off x="2057400" y="1676400"/>
            <a:ext cx="5050956" cy="3539430"/>
          </a:xfrm>
          <a:prstGeom prst="rect">
            <a:avLst/>
          </a:prstGeom>
          <a:noFill/>
        </p:spPr>
        <p:txBody>
          <a:bodyPr wrap="square" rtlCol="0">
            <a:spAutoFit/>
          </a:bodyPr>
          <a:lstStyle/>
          <a:p>
            <a:pPr marL="285750" indent="-285750">
              <a:buFont typeface="Arial" panose="020B0604020202020204" pitchFamily="34" charset="0"/>
              <a:buChar char="•"/>
            </a:pPr>
            <a:r>
              <a:rPr lang="en-IN" sz="2800" dirty="0"/>
              <a:t>PROBLEM STATEMENT</a:t>
            </a:r>
          </a:p>
          <a:p>
            <a:pPr marL="285750" indent="-285750">
              <a:buFont typeface="Arial" panose="020B0604020202020204" pitchFamily="34" charset="0"/>
              <a:buChar char="•"/>
            </a:pPr>
            <a:r>
              <a:rPr lang="en-IN" sz="2800" dirty="0"/>
              <a:t>PROJECT OVERVIEW</a:t>
            </a:r>
          </a:p>
          <a:p>
            <a:pPr marL="285750" indent="-285750">
              <a:buFont typeface="Arial" panose="020B0604020202020204" pitchFamily="34" charset="0"/>
              <a:buChar char="•"/>
            </a:pPr>
            <a:r>
              <a:rPr lang="en-IN" sz="2800" dirty="0"/>
              <a:t>END USERS</a:t>
            </a:r>
          </a:p>
          <a:p>
            <a:pPr marL="285750" indent="-285750">
              <a:buFont typeface="Arial" panose="020B0604020202020204" pitchFamily="34" charset="0"/>
              <a:buChar char="•"/>
            </a:pPr>
            <a:r>
              <a:rPr lang="en-IN" sz="2800" dirty="0"/>
              <a:t>SOLUTION AND VALUE PROPOSITION</a:t>
            </a:r>
          </a:p>
          <a:p>
            <a:pPr marL="285750" indent="-285750">
              <a:buFont typeface="Arial" panose="020B0604020202020204" pitchFamily="34" charset="0"/>
              <a:buChar char="•"/>
            </a:pPr>
            <a:r>
              <a:rPr lang="en-IN" sz="2800" dirty="0"/>
              <a:t>NOVELTY</a:t>
            </a:r>
          </a:p>
          <a:p>
            <a:pPr marL="285750" indent="-285750">
              <a:buFont typeface="Arial" panose="020B0604020202020204" pitchFamily="34" charset="0"/>
              <a:buChar char="•"/>
            </a:pPr>
            <a:r>
              <a:rPr lang="en-IN" sz="2800" dirty="0"/>
              <a:t>MODELLING</a:t>
            </a:r>
          </a:p>
          <a:p>
            <a:pPr marL="285750" indent="-285750">
              <a:buFont typeface="Arial" panose="020B0604020202020204" pitchFamily="34" charset="0"/>
              <a:buChar char="•"/>
            </a:pPr>
            <a:r>
              <a:rPr lang="en-IN" sz="2800"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129712" y="1885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9637558-14AA-A169-6547-60BF9EAFA307}"/>
              </a:ext>
            </a:extLst>
          </p:cNvPr>
          <p:cNvSpPr txBox="1"/>
          <p:nvPr/>
        </p:nvSpPr>
        <p:spPr>
          <a:xfrm>
            <a:off x="834072" y="1582340"/>
            <a:ext cx="7852728"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project seeks to enhance image reconstruction using autoencoder models applied to the Fashion MNIST dataset.</a:t>
            </a:r>
          </a:p>
          <a:p>
            <a:pPr marL="342900" indent="-342900">
              <a:buFont typeface="Arial" panose="020B0604020202020204" pitchFamily="34" charset="0"/>
              <a:buChar char="•"/>
            </a:pPr>
            <a:r>
              <a:rPr lang="en-US" sz="2000" dirty="0"/>
              <a:t>It aims to evaluate the models' accuracy in maintaining image fidelity and essential visual features, investigate their capability in handling the dataset's diversity of textures and patterns, and explore practical applications such as image compression and denoising. </a:t>
            </a:r>
          </a:p>
          <a:p>
            <a:pPr marL="342900" indent="-342900">
              <a:buFont typeface="Arial" panose="020B0604020202020204" pitchFamily="34" charset="0"/>
              <a:buChar char="•"/>
            </a:pPr>
            <a:r>
              <a:rPr lang="en-US" sz="2000" dirty="0"/>
              <a:t>The project aims to contribute insights into deep learning techniques for image processing tasks, with a focus on real-world applicability and performance assessment.</a:t>
            </a:r>
          </a:p>
          <a:p>
            <a:r>
              <a:rPr lang="en-US" sz="2000" dirty="0"/>
              <a:t> </a:t>
            </a:r>
            <a:r>
              <a:rPr lang="en-US" sz="2000" b="1" dirty="0"/>
              <a:t>Challenges:</a:t>
            </a:r>
          </a:p>
          <a:p>
            <a:pPr marL="342900" indent="-342900" algn="l">
              <a:buFont typeface="Wingdings" panose="05000000000000000000" pitchFamily="2" charset="2"/>
              <a:buChar char="v"/>
            </a:pPr>
            <a:r>
              <a:rPr lang="en-US" sz="2000" dirty="0"/>
              <a:t>Image Fidelity</a:t>
            </a:r>
          </a:p>
          <a:p>
            <a:pPr marL="342900" indent="-342900" algn="l">
              <a:buFont typeface="Wingdings" panose="05000000000000000000" pitchFamily="2" charset="2"/>
              <a:buChar char="v"/>
            </a:pPr>
            <a:r>
              <a:rPr lang="en-US" sz="2000" dirty="0"/>
              <a:t>Dataset Complexity</a:t>
            </a:r>
          </a:p>
          <a:p>
            <a:pPr marL="342900" indent="-342900" algn="l">
              <a:buFont typeface="Wingdings" panose="05000000000000000000" pitchFamily="2" charset="2"/>
              <a:buChar char="v"/>
            </a:pPr>
            <a:r>
              <a:rPr lang="en-US" sz="2000" dirty="0"/>
              <a:t>Latent Space Optimization</a:t>
            </a:r>
          </a:p>
          <a:p>
            <a:pPr marL="342900" indent="-342900" algn="l">
              <a:buFont typeface="Wingdings" panose="05000000000000000000" pitchFamily="2" charset="2"/>
              <a:buChar char="v"/>
            </a:pPr>
            <a:r>
              <a:rPr lang="en-US" sz="2000" dirty="0"/>
              <a:t>Practical Applicability</a:t>
            </a:r>
          </a:p>
          <a:p>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46398-F33B-500B-2B5F-150E2BACB614}"/>
              </a:ext>
            </a:extLst>
          </p:cNvPr>
          <p:cNvSpPr txBox="1"/>
          <p:nvPr/>
        </p:nvSpPr>
        <p:spPr>
          <a:xfrm>
            <a:off x="795130" y="2264092"/>
            <a:ext cx="7053470" cy="4093428"/>
          </a:xfrm>
          <a:prstGeom prst="rect">
            <a:avLst/>
          </a:prstGeom>
          <a:noFill/>
        </p:spPr>
        <p:txBody>
          <a:bodyPr wrap="square" rtlCol="0">
            <a:spAutoFit/>
          </a:bodyPr>
          <a:lstStyle/>
          <a:p>
            <a:pPr marL="342900" indent="-342900" algn="l">
              <a:buFont typeface="Arial" panose="020B0604020202020204" pitchFamily="34" charset="0"/>
              <a:buChar char="•"/>
            </a:pPr>
            <a:r>
              <a:rPr lang="en-US" sz="2000" b="0" i="0" dirty="0">
                <a:solidFill>
                  <a:srgbClr val="0D0D0D"/>
                </a:solidFill>
                <a:effectLst/>
                <a:highlight>
                  <a:srgbClr val="FFFFFF"/>
                </a:highlight>
              </a:rPr>
              <a:t>Developing a Deep Learning-based Autoencoder Model for Image Reconstruction.</a:t>
            </a:r>
          </a:p>
          <a:p>
            <a:pPr marL="342900" indent="-342900" algn="l">
              <a:buFont typeface="Arial" panose="020B0604020202020204" pitchFamily="34" charset="0"/>
              <a:buChar char="•"/>
            </a:pPr>
            <a:r>
              <a:rPr lang="en-US" sz="2000" b="0" i="0" dirty="0">
                <a:solidFill>
                  <a:srgbClr val="0D0D0D"/>
                </a:solidFill>
                <a:effectLst/>
                <a:highlight>
                  <a:srgbClr val="FFFFFF"/>
                </a:highlight>
              </a:rPr>
              <a:t>Implementing advanced optimization algorithms to enhance model accuracy and efficiency.</a:t>
            </a:r>
          </a:p>
          <a:p>
            <a:pPr marL="342900" indent="-342900" algn="l">
              <a:buFont typeface="Arial" panose="020B0604020202020204" pitchFamily="34" charset="0"/>
              <a:buChar char="•"/>
            </a:pPr>
            <a:r>
              <a:rPr lang="en-US" sz="2000" b="0" i="0" dirty="0">
                <a:solidFill>
                  <a:srgbClr val="0D0D0D"/>
                </a:solidFill>
                <a:effectLst/>
                <a:highlight>
                  <a:srgbClr val="FFFFFF"/>
                </a:highlight>
              </a:rPr>
              <a:t>Evaluating model performance using the Fashion MNIST dataset and exploring practical applications such as image compression and denoising.</a:t>
            </a:r>
          </a:p>
          <a:p>
            <a:pPr marL="342900" indent="-342900" algn="l">
              <a:buFont typeface="Arial" panose="020B0604020202020204" pitchFamily="34" charset="0"/>
              <a:buChar char="•"/>
            </a:pPr>
            <a:r>
              <a:rPr lang="en-US" sz="2000" b="0" i="0" dirty="0">
                <a:solidFill>
                  <a:srgbClr val="0D0D0D"/>
                </a:solidFill>
                <a:effectLst/>
                <a:highlight>
                  <a:srgbClr val="FFFFFF"/>
                </a:highlight>
              </a:rPr>
              <a:t>Employing visualization techniques to compare original and reconstructed images, providing insights into model effectiveness.</a:t>
            </a:r>
          </a:p>
          <a:p>
            <a:pPr marL="342900" indent="-342900" algn="l">
              <a:buFont typeface="Arial" panose="020B0604020202020204" pitchFamily="34" charset="0"/>
              <a:buChar char="•"/>
            </a:pPr>
            <a:r>
              <a:rPr lang="en-US" sz="2000" b="0" i="0" dirty="0">
                <a:solidFill>
                  <a:srgbClr val="0D0D0D"/>
                </a:solidFill>
                <a:effectLst/>
                <a:highlight>
                  <a:srgbClr val="FFFFFF"/>
                </a:highlight>
              </a:rPr>
              <a:t>Contributing to advancements in image processing and deep learning techniques for practical use cases.</a:t>
            </a:r>
          </a:p>
          <a:p>
            <a:pPr marL="342900" indent="-342900">
              <a:buFont typeface="Arial" panose="020B0604020202020204" pitchFamily="34" charset="0"/>
              <a:buChar char="•"/>
            </a:pP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000" y="17386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217A1D9-FD64-D6E0-454E-B96441CE99C3}"/>
              </a:ext>
            </a:extLst>
          </p:cNvPr>
          <p:cNvSpPr txBox="1"/>
          <p:nvPr/>
        </p:nvSpPr>
        <p:spPr>
          <a:xfrm>
            <a:off x="699452" y="2062499"/>
            <a:ext cx="7010400" cy="3170099"/>
          </a:xfrm>
          <a:prstGeom prst="rect">
            <a:avLst/>
          </a:prstGeom>
          <a:noFill/>
        </p:spPr>
        <p:txBody>
          <a:bodyPr wrap="square" rtlCol="0">
            <a:spAutoFit/>
          </a:bodyPr>
          <a:lstStyle/>
          <a:p>
            <a:pPr marL="342900" indent="-342900" algn="l">
              <a:buFont typeface="Arial" panose="020B0604020202020204" pitchFamily="34" charset="0"/>
              <a:buChar char="•"/>
            </a:pPr>
            <a:r>
              <a:rPr lang="en-US" sz="2000" b="0" i="0" dirty="0">
                <a:effectLst/>
                <a:highlight>
                  <a:srgbClr val="FFFFFF"/>
                </a:highlight>
              </a:rPr>
              <a:t>Potential users of the image reconstruction system: Image processing professionals, software developers, researchers in computer vision, manufacturing and quality control industries, and general users interested in deep learning applications.</a:t>
            </a:r>
          </a:p>
          <a:p>
            <a:pPr marL="342900" indent="-342900" algn="l">
              <a:buFont typeface="Arial" panose="020B0604020202020204" pitchFamily="34" charset="0"/>
              <a:buChar char="•"/>
            </a:pPr>
            <a:endParaRPr lang="en-US" sz="2000" b="0" i="0" dirty="0">
              <a:effectLst/>
              <a:highlight>
                <a:srgbClr val="FFFFFF"/>
              </a:highlight>
            </a:endParaRPr>
          </a:p>
          <a:p>
            <a:pPr marL="342900" indent="-342900" algn="l">
              <a:buFont typeface="Arial" panose="020B0604020202020204" pitchFamily="34" charset="0"/>
              <a:buChar char="•"/>
            </a:pPr>
            <a:r>
              <a:rPr lang="en-US" sz="2000" b="0" i="0" dirty="0">
                <a:effectLst/>
                <a:highlight>
                  <a:srgbClr val="FFFFFF"/>
                </a:highlight>
              </a:rPr>
              <a:t>Applications: Image compression, denoising, anomaly detection, quality control in manufacturing, image editing software, and advancements in deep learning techniques for image processing.</a:t>
            </a:r>
          </a:p>
          <a:p>
            <a:pPr marL="342900" indent="-342900" algn="l">
              <a:buFont typeface="Arial" panose="020B0604020202020204" pitchFamily="34" charset="0"/>
              <a:buChar char="•"/>
            </a:pPr>
            <a:endParaRPr lang="en-US" sz="2000" b="0" i="0" dirty="0">
              <a:effectLst/>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66B1D1C-7BF9-8243-DA1C-CFC2BA4658A5}"/>
              </a:ext>
            </a:extLst>
          </p:cNvPr>
          <p:cNvSpPr txBox="1"/>
          <p:nvPr/>
        </p:nvSpPr>
        <p:spPr>
          <a:xfrm>
            <a:off x="2895600" y="2438400"/>
            <a:ext cx="7010400" cy="3170099"/>
          </a:xfrm>
          <a:prstGeom prst="rect">
            <a:avLst/>
          </a:prstGeom>
          <a:noFill/>
        </p:spPr>
        <p:txBody>
          <a:bodyPr wrap="square" rtlCol="0">
            <a:spAutoFit/>
          </a:bodyPr>
          <a:lstStyle/>
          <a:p>
            <a:pPr algn="l"/>
            <a:r>
              <a:rPr lang="en-US" sz="2000" b="1" i="0" dirty="0">
                <a:solidFill>
                  <a:srgbClr val="0D0D0D"/>
                </a:solidFill>
                <a:effectLst/>
                <a:highlight>
                  <a:srgbClr val="FFFFFF"/>
                </a:highlight>
              </a:rPr>
              <a:t>Solution: </a:t>
            </a:r>
            <a:r>
              <a:rPr lang="en-US" sz="2000" i="0" dirty="0">
                <a:solidFill>
                  <a:srgbClr val="0D0D0D"/>
                </a:solidFill>
                <a:effectLst/>
                <a:highlight>
                  <a:srgbClr val="FFFFFF"/>
                </a:highlight>
              </a:rPr>
              <a:t>Creating an autoencoder model that excels in reconstructing images with high fidelity and preserving essential visual features.</a:t>
            </a:r>
            <a:endParaRPr lang="en-US" sz="2000" b="1" i="0" dirty="0">
              <a:solidFill>
                <a:srgbClr val="0D0D0D"/>
              </a:solidFill>
              <a:effectLst/>
              <a:highlight>
                <a:srgbClr val="FFFFFF"/>
              </a:highlight>
            </a:endParaRPr>
          </a:p>
          <a:p>
            <a:pPr algn="l"/>
            <a:r>
              <a:rPr lang="en-US" sz="2000" b="1" i="0" dirty="0">
                <a:solidFill>
                  <a:srgbClr val="0D0D0D"/>
                </a:solidFill>
                <a:effectLst/>
                <a:highlight>
                  <a:srgbClr val="FFFFFF"/>
                </a:highlight>
              </a:rPr>
              <a:t>Value Proposition:</a:t>
            </a:r>
          </a:p>
          <a:p>
            <a:pPr algn="l">
              <a:buFont typeface="Arial" panose="020B0604020202020204" pitchFamily="34" charset="0"/>
              <a:buChar char="•"/>
            </a:pPr>
            <a:r>
              <a:rPr lang="en-US" sz="2000" i="0" dirty="0">
                <a:solidFill>
                  <a:srgbClr val="0D0D0D"/>
                </a:solidFill>
                <a:effectLst/>
                <a:highlight>
                  <a:srgbClr val="FFFFFF"/>
                </a:highlight>
              </a:rPr>
              <a:t>Enhanced image quality for image processing professionals.</a:t>
            </a:r>
          </a:p>
          <a:p>
            <a:pPr algn="l">
              <a:buFont typeface="Arial" panose="020B0604020202020204" pitchFamily="34" charset="0"/>
              <a:buChar char="•"/>
            </a:pPr>
            <a:r>
              <a:rPr lang="en-US" sz="2000" i="0" dirty="0">
                <a:solidFill>
                  <a:srgbClr val="0D0D0D"/>
                </a:solidFill>
                <a:effectLst/>
                <a:highlight>
                  <a:srgbClr val="FFFFFF"/>
                </a:highlight>
              </a:rPr>
              <a:t>Improved user experience in applications relying on image data.</a:t>
            </a:r>
          </a:p>
          <a:p>
            <a:pPr algn="l">
              <a:buFont typeface="Arial" panose="020B0604020202020204" pitchFamily="34" charset="0"/>
              <a:buChar char="•"/>
            </a:pPr>
            <a:r>
              <a:rPr lang="en-US" sz="2000" i="0" dirty="0">
                <a:solidFill>
                  <a:srgbClr val="0D0D0D"/>
                </a:solidFill>
                <a:effectLst/>
                <a:highlight>
                  <a:srgbClr val="FFFFFF"/>
                </a:highlight>
              </a:rPr>
              <a:t>Practical tools for researchers studying deep learning and image reconstruction.</a:t>
            </a:r>
          </a:p>
          <a:p>
            <a:pPr algn="l">
              <a:buFont typeface="Arial" panose="020B0604020202020204" pitchFamily="34" charset="0"/>
              <a:buChar char="•"/>
            </a:pPr>
            <a:r>
              <a:rPr lang="en-US" sz="2000" i="0" dirty="0">
                <a:solidFill>
                  <a:srgbClr val="0D0D0D"/>
                </a:solidFill>
                <a:effectLst/>
                <a:highlight>
                  <a:srgbClr val="FFFFFF"/>
                </a:highlight>
              </a:rPr>
              <a:t>Contributions to advancements in image processing and deep learning techniques.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47CF5D5-2994-1234-1D79-373B90519130}"/>
              </a:ext>
            </a:extLst>
          </p:cNvPr>
          <p:cNvSpPr txBox="1"/>
          <p:nvPr/>
        </p:nvSpPr>
        <p:spPr>
          <a:xfrm>
            <a:off x="2519404" y="2409937"/>
            <a:ext cx="6400800" cy="2246769"/>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D0D0D"/>
                </a:solidFill>
                <a:effectLst/>
                <a:highlight>
                  <a:srgbClr val="FFFFFF"/>
                </a:highlight>
              </a:rPr>
              <a:t> Integration of OpenCV with the autoencoder model for real-time image reconstruction.</a:t>
            </a:r>
          </a:p>
          <a:p>
            <a:pPr algn="l">
              <a:buFont typeface="Arial" panose="020B0604020202020204" pitchFamily="34" charset="0"/>
              <a:buChar char="•"/>
            </a:pPr>
            <a:r>
              <a:rPr lang="en-US" sz="2000" b="0" i="0" dirty="0">
                <a:solidFill>
                  <a:srgbClr val="0D0D0D"/>
                </a:solidFill>
                <a:effectLst/>
                <a:highlight>
                  <a:srgbClr val="FFFFFF"/>
                </a:highlight>
              </a:rPr>
              <a:t>Implementation of sophisticated optimization algorithms to improve model accuracy and efficiency.</a:t>
            </a:r>
          </a:p>
          <a:p>
            <a:pPr algn="l">
              <a:buFont typeface="Arial" panose="020B0604020202020204" pitchFamily="34" charset="0"/>
              <a:buChar char="•"/>
            </a:pPr>
            <a:r>
              <a:rPr lang="en-US" sz="2000" b="0" i="0" dirty="0">
                <a:solidFill>
                  <a:srgbClr val="0D0D0D"/>
                </a:solidFill>
                <a:effectLst/>
                <a:highlight>
                  <a:srgbClr val="FFFFFF"/>
                </a:highlight>
              </a:rPr>
              <a:t>Creation of a comprehensive pipeline for image reconstruction, encompassing data preprocessing, model training, and real-time inference.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2" name="TextBox 11">
            <a:extLst>
              <a:ext uri="{FF2B5EF4-FFF2-40B4-BE49-F238E27FC236}">
                <a16:creationId xmlns:a16="http://schemas.microsoft.com/office/drawing/2014/main" id="{1185163A-F956-7D97-FDF1-5ED12D24E24E}"/>
              </a:ext>
            </a:extLst>
          </p:cNvPr>
          <p:cNvSpPr txBox="1"/>
          <p:nvPr/>
        </p:nvSpPr>
        <p:spPr>
          <a:xfrm>
            <a:off x="625000" y="1160258"/>
            <a:ext cx="4137025" cy="369332"/>
          </a:xfrm>
          <a:prstGeom prst="rect">
            <a:avLst/>
          </a:prstGeom>
          <a:noFill/>
        </p:spPr>
        <p:txBody>
          <a:bodyPr wrap="square" rtlCol="0">
            <a:spAutoFit/>
          </a:bodyPr>
          <a:lstStyle/>
          <a:p>
            <a:r>
              <a:rPr lang="en-IN" b="1" dirty="0"/>
              <a:t>AUTOENCODER MODEL:</a:t>
            </a:r>
          </a:p>
        </p:txBody>
      </p:sp>
      <p:pic>
        <p:nvPicPr>
          <p:cNvPr id="7" name="Picture 6">
            <a:extLst>
              <a:ext uri="{FF2B5EF4-FFF2-40B4-BE49-F238E27FC236}">
                <a16:creationId xmlns:a16="http://schemas.microsoft.com/office/drawing/2014/main" id="{C86225A0-AA22-6417-0D6F-2A720EFC6B2D}"/>
              </a:ext>
            </a:extLst>
          </p:cNvPr>
          <p:cNvPicPr>
            <a:picLocks noChangeAspect="1"/>
          </p:cNvPicPr>
          <p:nvPr/>
        </p:nvPicPr>
        <p:blipFill>
          <a:blip r:embed="rId3"/>
          <a:stretch>
            <a:fillRect/>
          </a:stretch>
        </p:blipFill>
        <p:spPr>
          <a:xfrm>
            <a:off x="548773" y="2018012"/>
            <a:ext cx="8426503" cy="30005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TotalTime>
  <Words>435</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vt:lpstr>
      <vt:lpstr>Office Theme</vt:lpstr>
      <vt:lpstr>SHANMUGAPRIYA T</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SANGITAA M</dc:title>
  <dc:creator>sangitaa mallemala</dc:creator>
  <cp:lastModifiedBy>SHANMUGAPRIYA THIRUMALAISELVAN</cp:lastModifiedBy>
  <cp:revision>2</cp:revision>
  <dcterms:created xsi:type="dcterms:W3CDTF">2024-04-22T08:28:19Z</dcterms:created>
  <dcterms:modified xsi:type="dcterms:W3CDTF">2024-04-29T16:36:19Z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2024-04-22T00:00:00Z</vt:filetime>
  </property>
</Properties>
</file>