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628900"/>
            <a:ext cx="9077326" cy="2308324"/>
          </a:xfrm>
          <a:prstGeom prst="rect">
            <a:avLst/>
          </a:prstGeom>
          <a:noFill/>
        </p:spPr>
        <p:txBody>
          <a:bodyPr wrap="square" lIns="91440" tIns="45720" rIns="91440" bIns="45720" rtlCol="0" anchor="t">
            <a:spAutoFit/>
          </a:bodyPr>
          <a:lstStyle/>
          <a:p>
            <a:r>
              <a:rPr lang="en-US" sz="2400" b="1" dirty="0"/>
              <a:t>STUDENT NAME</a:t>
            </a:r>
            <a:r>
              <a:rPr lang="en-US" sz="2400" dirty="0"/>
              <a:t>:  SHANMUGAPRIYA J </a:t>
            </a:r>
          </a:p>
          <a:p>
            <a:r>
              <a:rPr lang="en-US" sz="2400" b="1" dirty="0"/>
              <a:t>REGISTER NO AND NMID</a:t>
            </a:r>
            <a:r>
              <a:rPr lang="en-US" sz="2400" dirty="0"/>
              <a:t>:  755DAB3F33F4BFAACEE4E14361036F9D</a:t>
            </a:r>
            <a:endParaRPr lang="en-US" sz="2400" dirty="0">
              <a:cs typeface="Calibri"/>
            </a:endParaRPr>
          </a:p>
          <a:p>
            <a:r>
              <a:rPr lang="en-US" sz="2400" b="1" dirty="0"/>
              <a:t>DEPARTMENT</a:t>
            </a:r>
            <a:r>
              <a:rPr lang="en-US" sz="2400" dirty="0"/>
              <a:t>: B.Sc. INFORMATION TECHNOLOGY</a:t>
            </a:r>
          </a:p>
          <a:p>
            <a:r>
              <a:rPr lang="en-US" sz="2400" b="1" dirty="0"/>
              <a:t>COLLEGE</a:t>
            </a:r>
            <a:r>
              <a:rPr lang="en-US" sz="2400" dirty="0"/>
              <a:t>: SRI KRISHNA ADITHYA COLLEGE OF ARTS AND SCIENCE /                                  	     BHARATHIYAR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764B4BC-5E80-4FBC-C886-BC1BBA8000C4}"/>
              </a:ext>
            </a:extLst>
          </p:cNvPr>
          <p:cNvSpPr txBox="1"/>
          <p:nvPr/>
        </p:nvSpPr>
        <p:spPr>
          <a:xfrm>
            <a:off x="1295400" y="1524000"/>
            <a:ext cx="10591800" cy="3108543"/>
          </a:xfrm>
          <a:prstGeom prst="rect">
            <a:avLst/>
          </a:prstGeom>
          <a:noFill/>
        </p:spPr>
        <p:txBody>
          <a:bodyPr wrap="square">
            <a:spAutoFit/>
          </a:bodyPr>
          <a:lstStyle/>
          <a:p>
            <a:pPr marL="457200" indent="-457200">
              <a:buFont typeface="Wingdings" panose="05000000000000000000" pitchFamily="2" charset="2"/>
              <a:buChar char="q"/>
            </a:pPr>
            <a:r>
              <a:rPr lang="en-US" sz="2800" dirty="0"/>
              <a:t>The portfolio received positive feedback for intuitive navigation and impactful visual storytelling. the project demos highly engaging and informative. </a:t>
            </a:r>
          </a:p>
          <a:p>
            <a:pPr marL="457200" indent="-457200">
              <a:buFont typeface="Wingdings" panose="05000000000000000000" pitchFamily="2" charset="2"/>
              <a:buChar char="q"/>
            </a:pPr>
            <a:r>
              <a:rPr lang="en-US" sz="2800" dirty="0"/>
              <a:t>The provided code creates a fully responsive, multi-section student portfolio website. The final output is a single-page site with a clean, modern design.</a:t>
            </a:r>
          </a:p>
          <a:p>
            <a:pPr marL="457200" indent="-457200">
              <a:buFont typeface="Wingdings" panose="05000000000000000000" pitchFamily="2" charset="2"/>
              <a:buChar char="q"/>
            </a:pPr>
            <a:endParaRPr lang="en-US" sz="2800" dirty="0"/>
          </a:p>
        </p:txBody>
      </p:sp>
      <p:sp>
        <p:nvSpPr>
          <p:cNvPr id="14" name="TextBox 13">
            <a:extLst>
              <a:ext uri="{FF2B5EF4-FFF2-40B4-BE49-F238E27FC236}">
                <a16:creationId xmlns:a16="http://schemas.microsoft.com/office/drawing/2014/main" id="{673005B6-B5D8-AD68-6EDF-C2899C0DC72A}"/>
              </a:ext>
            </a:extLst>
          </p:cNvPr>
          <p:cNvSpPr txBox="1"/>
          <p:nvPr/>
        </p:nvSpPr>
        <p:spPr>
          <a:xfrm>
            <a:off x="1447800" y="4343399"/>
            <a:ext cx="9648443" cy="1815882"/>
          </a:xfrm>
          <a:prstGeom prst="rect">
            <a:avLst/>
          </a:prstGeom>
          <a:noFill/>
        </p:spPr>
        <p:txBody>
          <a:bodyPr wrap="square">
            <a:spAutoFit/>
          </a:bodyPr>
          <a:lstStyle/>
          <a:p>
            <a:pPr marL="457200" indent="-457200">
              <a:buFont typeface="Wingdings" panose="05000000000000000000" pitchFamily="2" charset="2"/>
              <a:buChar char="q"/>
            </a:pPr>
            <a:r>
              <a:rPr lang="en-US" sz="2800" dirty="0"/>
              <a:t>A dark gray navigation bar with the logo "My Portfolio" is fixed at the top of the page. It includes links to different sections: </a:t>
            </a:r>
            <a:r>
              <a:rPr lang="en-US" sz="2800" b="1" dirty="0"/>
              <a:t>Home</a:t>
            </a:r>
            <a:r>
              <a:rPr lang="en-US" sz="2800" dirty="0"/>
              <a:t>, </a:t>
            </a:r>
            <a:r>
              <a:rPr lang="en-US" sz="2800" b="1" dirty="0"/>
              <a:t>About</a:t>
            </a:r>
            <a:r>
              <a:rPr lang="en-US" sz="2800" dirty="0"/>
              <a:t>, </a:t>
            </a:r>
            <a:r>
              <a:rPr lang="en-US" sz="2800" b="1" dirty="0"/>
              <a:t>Projects</a:t>
            </a:r>
            <a:r>
              <a:rPr lang="en-US" sz="2800" dirty="0"/>
              <a:t>, and </a:t>
            </a:r>
            <a:r>
              <a:rPr lang="en-US" sz="2800" b="1" dirty="0"/>
              <a:t>Contact</a:t>
            </a:r>
            <a:r>
              <a:rPr lang="en-US" sz="2800" dirty="0"/>
              <a:t>. On smaller screens, the links collapse into a hamburger menu icon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35F230-0093-1A21-BF9E-1636408B8F0B}"/>
              </a:ext>
            </a:extLst>
          </p:cNvPr>
          <p:cNvPicPr>
            <a:picLocks noChangeAspect="1"/>
          </p:cNvPicPr>
          <p:nvPr/>
        </p:nvPicPr>
        <p:blipFill>
          <a:blip r:embed="rId2"/>
          <a:stretch>
            <a:fillRect/>
          </a:stretch>
        </p:blipFill>
        <p:spPr>
          <a:xfrm>
            <a:off x="697842" y="0"/>
            <a:ext cx="5398158" cy="3429000"/>
          </a:xfrm>
          <a:prstGeom prst="rect">
            <a:avLst/>
          </a:prstGeom>
        </p:spPr>
      </p:pic>
      <p:pic>
        <p:nvPicPr>
          <p:cNvPr id="3" name="Picture 2">
            <a:extLst>
              <a:ext uri="{FF2B5EF4-FFF2-40B4-BE49-F238E27FC236}">
                <a16:creationId xmlns:a16="http://schemas.microsoft.com/office/drawing/2014/main" id="{11357C0D-7EB8-FE7E-0A35-349EC4769328}"/>
              </a:ext>
            </a:extLst>
          </p:cNvPr>
          <p:cNvPicPr>
            <a:picLocks noChangeAspect="1"/>
          </p:cNvPicPr>
          <p:nvPr/>
        </p:nvPicPr>
        <p:blipFill>
          <a:blip r:embed="rId3"/>
          <a:stretch>
            <a:fillRect/>
          </a:stretch>
        </p:blipFill>
        <p:spPr>
          <a:xfrm>
            <a:off x="6400801" y="304800"/>
            <a:ext cx="5398158" cy="2971799"/>
          </a:xfrm>
          <a:prstGeom prst="rect">
            <a:avLst/>
          </a:prstGeom>
        </p:spPr>
      </p:pic>
      <p:pic>
        <p:nvPicPr>
          <p:cNvPr id="4" name="Picture 3">
            <a:extLst>
              <a:ext uri="{FF2B5EF4-FFF2-40B4-BE49-F238E27FC236}">
                <a16:creationId xmlns:a16="http://schemas.microsoft.com/office/drawing/2014/main" id="{B5906D17-E357-24EC-1A98-01FF166E46B3}"/>
              </a:ext>
            </a:extLst>
          </p:cNvPr>
          <p:cNvPicPr>
            <a:picLocks noChangeAspect="1"/>
          </p:cNvPicPr>
          <p:nvPr/>
        </p:nvPicPr>
        <p:blipFill>
          <a:blip r:embed="rId4"/>
          <a:stretch>
            <a:fillRect/>
          </a:stretch>
        </p:blipFill>
        <p:spPr>
          <a:xfrm>
            <a:off x="552452" y="3733800"/>
            <a:ext cx="5398156" cy="2543174"/>
          </a:xfrm>
          <a:prstGeom prst="rect">
            <a:avLst/>
          </a:prstGeom>
        </p:spPr>
      </p:pic>
      <p:pic>
        <p:nvPicPr>
          <p:cNvPr id="5" name="Picture 4">
            <a:extLst>
              <a:ext uri="{FF2B5EF4-FFF2-40B4-BE49-F238E27FC236}">
                <a16:creationId xmlns:a16="http://schemas.microsoft.com/office/drawing/2014/main" id="{21EE4AF7-4EDE-3036-9295-32F4A5008BE1}"/>
              </a:ext>
            </a:extLst>
          </p:cNvPr>
          <p:cNvPicPr>
            <a:picLocks noChangeAspect="1"/>
          </p:cNvPicPr>
          <p:nvPr/>
        </p:nvPicPr>
        <p:blipFill>
          <a:blip r:embed="rId5"/>
          <a:stretch>
            <a:fillRect/>
          </a:stretch>
        </p:blipFill>
        <p:spPr>
          <a:xfrm>
            <a:off x="6400800" y="3706445"/>
            <a:ext cx="5398159" cy="2694355"/>
          </a:xfrm>
          <a:prstGeom prst="rect">
            <a:avLst/>
          </a:prstGeom>
        </p:spPr>
      </p:pic>
    </p:spTree>
    <p:extLst>
      <p:ext uri="{BB962C8B-B14F-4D97-AF65-F5344CB8AC3E}">
        <p14:creationId xmlns:p14="http://schemas.microsoft.com/office/powerpoint/2010/main" val="3840022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9AD85B7F-04EF-1BE5-42E0-30D8675CD772}"/>
              </a:ext>
            </a:extLst>
          </p:cNvPr>
          <p:cNvSpPr txBox="1"/>
          <p:nvPr/>
        </p:nvSpPr>
        <p:spPr>
          <a:xfrm>
            <a:off x="1066800" y="1295401"/>
            <a:ext cx="10210418" cy="4893647"/>
          </a:xfrm>
          <a:prstGeom prst="rect">
            <a:avLst/>
          </a:prstGeom>
          <a:noFill/>
        </p:spPr>
        <p:txBody>
          <a:bodyPr wrap="square">
            <a:spAutoFit/>
          </a:bodyPr>
          <a:lstStyle/>
          <a:p>
            <a:pPr marL="342900" indent="-342900">
              <a:buFont typeface="Wingdings" panose="05000000000000000000" pitchFamily="2" charset="2"/>
              <a:buChar char="q"/>
            </a:pPr>
            <a:r>
              <a:rPr lang="en-US" sz="2400" dirty="0"/>
              <a:t>The digital portfolio, built with </a:t>
            </a:r>
            <a:r>
              <a:rPr lang="en-US" sz="2400" b="1" dirty="0"/>
              <a:t>HTML</a:t>
            </a:r>
            <a:r>
              <a:rPr lang="en-US" sz="2400" dirty="0"/>
              <a:t> for structure and </a:t>
            </a:r>
            <a:r>
              <a:rPr lang="en-US" sz="2400" b="1" dirty="0"/>
              <a:t>CSS</a:t>
            </a:r>
            <a:r>
              <a:rPr lang="en-US" sz="2400" dirty="0"/>
              <a:t> for styling, effectively presents an individual's skills and projects in a professional, organized, and visually appealing manner. By leveraging these fundamental web technologies, the portfolio achieves a clean design and full responsiveness, ensuring it looks great on any device, from desktops to mobile phones.</a:t>
            </a:r>
          </a:p>
          <a:p>
            <a:pPr marL="342900" indent="-342900">
              <a:buFont typeface="Wingdings" panose="05000000000000000000" pitchFamily="2" charset="2"/>
              <a:buChar char="q"/>
            </a:pPr>
            <a:r>
              <a:rPr lang="en-US" sz="2400" dirty="0"/>
              <a:t>The project demonstrates a solid understanding of front-end development principles. </a:t>
            </a:r>
          </a:p>
          <a:p>
            <a:pPr marL="342900" indent="-342900">
              <a:buFont typeface="Wingdings" panose="05000000000000000000" pitchFamily="2" charset="2"/>
              <a:buChar char="q"/>
            </a:pPr>
            <a:r>
              <a:rPr lang="en-US" sz="2400" dirty="0"/>
              <a:t>The portfolio is not just a static display but a dynamic tool for self-promotion, allowing the creator to showcase their work and make a strong impression on potential employers or collaborators. Ultimately, this digital portfolio serves as a powerful and accessible showcase of both technical skills and creative capabilities.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121142" y="760053"/>
            <a:ext cx="3973195" cy="66960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TextBox 24">
            <a:extLst>
              <a:ext uri="{FF2B5EF4-FFF2-40B4-BE49-F238E27FC236}">
                <a16:creationId xmlns:a16="http://schemas.microsoft.com/office/drawing/2014/main" id="{7D9272CC-DD07-E696-5F4F-2DDFE3D43064}"/>
              </a:ext>
            </a:extLst>
          </p:cNvPr>
          <p:cNvSpPr txBox="1"/>
          <p:nvPr/>
        </p:nvSpPr>
        <p:spPr>
          <a:xfrm>
            <a:off x="990600" y="1972584"/>
            <a:ext cx="6595429" cy="2308324"/>
          </a:xfrm>
          <a:prstGeom prst="rect">
            <a:avLst/>
          </a:prstGeom>
          <a:noFill/>
        </p:spPr>
        <p:txBody>
          <a:bodyPr wrap="square">
            <a:spAutoFit/>
          </a:bodyPr>
          <a:lstStyle/>
          <a:p>
            <a:pPr>
              <a:buNone/>
            </a:pPr>
            <a:r>
              <a:rPr lang="en-US" sz="4800" b="1" dirty="0"/>
              <a:t>Innovations to Web Development: Digital Portfolio</a:t>
            </a:r>
          </a:p>
        </p:txBody>
      </p:sp>
      <p:pic>
        <p:nvPicPr>
          <p:cNvPr id="28" name="Picture 27">
            <a:extLst>
              <a:ext uri="{FF2B5EF4-FFF2-40B4-BE49-F238E27FC236}">
                <a16:creationId xmlns:a16="http://schemas.microsoft.com/office/drawing/2014/main" id="{19A032BC-82E4-D0BE-9916-AFE5CF7A14F2}"/>
              </a:ext>
            </a:extLst>
          </p:cNvPr>
          <p:cNvPicPr>
            <a:picLocks noChangeAspect="1"/>
          </p:cNvPicPr>
          <p:nvPr/>
        </p:nvPicPr>
        <p:blipFill>
          <a:blip r:embed="rId4"/>
          <a:stretch>
            <a:fillRect/>
          </a:stretch>
        </p:blipFill>
        <p:spPr>
          <a:xfrm>
            <a:off x="6858011" y="0"/>
            <a:ext cx="533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AB836-37C8-00DE-C5D4-6D25DB6F4631}"/>
              </a:ext>
            </a:extLst>
          </p:cNvPr>
          <p:cNvSpPr txBox="1"/>
          <p:nvPr/>
        </p:nvSpPr>
        <p:spPr>
          <a:xfrm>
            <a:off x="4724400" y="1695450"/>
            <a:ext cx="7162800" cy="3477875"/>
          </a:xfrm>
          <a:prstGeom prst="rect">
            <a:avLst/>
          </a:prstGeom>
          <a:noFill/>
        </p:spPr>
        <p:txBody>
          <a:bodyPr wrap="square">
            <a:spAutoFit/>
          </a:bodyPr>
          <a:lstStyle/>
          <a:p>
            <a:pPr marL="457200" indent="-457200">
              <a:buFont typeface="Wingdings" panose="05000000000000000000" pitchFamily="2" charset="2"/>
              <a:buChar char="q"/>
            </a:pPr>
            <a:r>
              <a:rPr lang="en-US" sz="2400" dirty="0"/>
              <a:t>Many designers struggle to effectively showcase their skills and projects to potential employers. Traditional resumes lack the dynamic, interactive storytelling needed to display technical abilities and design thinking in web development.</a:t>
            </a:r>
          </a:p>
          <a:p>
            <a:pPr marL="457200" indent="-457200">
              <a:buFont typeface="Wingdings" panose="05000000000000000000" pitchFamily="2" charset="2"/>
              <a:buChar char="q"/>
            </a:pPr>
            <a:r>
              <a:rPr lang="en-US" sz="2400" dirty="0"/>
              <a:t> This project aims to address the gap by creating a digital portfolio that not only presents work but also offers an engaging user experience that reflects professional competence</a:t>
            </a:r>
            <a:r>
              <a:rPr lang="en-US" sz="2800" dirty="0"/>
              <a:t>.</a:t>
            </a:r>
          </a:p>
        </p:txBody>
      </p:sp>
      <p:sp>
        <p:nvSpPr>
          <p:cNvPr id="12" name="AutoShape 2">
            <a:extLst>
              <a:ext uri="{FF2B5EF4-FFF2-40B4-BE49-F238E27FC236}">
                <a16:creationId xmlns:a16="http://schemas.microsoft.com/office/drawing/2014/main" id="{9176C46F-BC26-827A-5A6E-8E81F9DEEA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2DE30638-67AD-4D0B-1079-26817F33D2BE}"/>
              </a:ext>
            </a:extLst>
          </p:cNvPr>
          <p:cNvPicPr>
            <a:picLocks noChangeAspect="1"/>
          </p:cNvPicPr>
          <p:nvPr/>
        </p:nvPicPr>
        <p:blipFill>
          <a:blip r:embed="rId3"/>
          <a:stretch>
            <a:fillRect/>
          </a:stretch>
        </p:blipFill>
        <p:spPr>
          <a:xfrm>
            <a:off x="304800" y="1695450"/>
            <a:ext cx="4193744" cy="24576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9" name="Picture 8">
            <a:extLst>
              <a:ext uri="{FF2B5EF4-FFF2-40B4-BE49-F238E27FC236}">
                <a16:creationId xmlns:a16="http://schemas.microsoft.com/office/drawing/2014/main" id="{7F21F293-3B66-5AFB-2FE4-53BABAE47A68}"/>
              </a:ext>
            </a:extLst>
          </p:cNvPr>
          <p:cNvPicPr>
            <a:picLocks noChangeAspect="1"/>
          </p:cNvPicPr>
          <p:nvPr/>
        </p:nvPicPr>
        <p:blipFill>
          <a:blip r:embed="rId3"/>
          <a:stretch>
            <a:fillRect/>
          </a:stretch>
        </p:blipFill>
        <p:spPr>
          <a:xfrm>
            <a:off x="6696075" y="0"/>
            <a:ext cx="5495925" cy="6858000"/>
          </a:xfrm>
          <a:prstGeom prst="rect">
            <a:avLst/>
          </a:prstGeom>
        </p:spPr>
      </p:pic>
      <p:sp>
        <p:nvSpPr>
          <p:cNvPr id="12" name="TextBox 11">
            <a:extLst>
              <a:ext uri="{FF2B5EF4-FFF2-40B4-BE49-F238E27FC236}">
                <a16:creationId xmlns:a16="http://schemas.microsoft.com/office/drawing/2014/main" id="{F60AE233-0F57-20D6-11B7-297DBD1F7230}"/>
              </a:ext>
            </a:extLst>
          </p:cNvPr>
          <p:cNvSpPr txBox="1"/>
          <p:nvPr/>
        </p:nvSpPr>
        <p:spPr>
          <a:xfrm>
            <a:off x="676274" y="2019300"/>
            <a:ext cx="6181725" cy="3785652"/>
          </a:xfrm>
          <a:prstGeom prst="rect">
            <a:avLst/>
          </a:prstGeom>
          <a:noFill/>
        </p:spPr>
        <p:txBody>
          <a:bodyPr wrap="square">
            <a:spAutoFit/>
          </a:bodyPr>
          <a:lstStyle/>
          <a:p>
            <a:pPr marL="342900" indent="-342900">
              <a:buFont typeface="Wingdings" panose="05000000000000000000" pitchFamily="2" charset="2"/>
              <a:buChar char="q"/>
            </a:pPr>
            <a:r>
              <a:rPr lang="en-US" sz="2400" dirty="0"/>
              <a:t>The portfolio project integrates innovative web technologies with intuitive design principles to build a responsive, accessible platform. Features include project showcases, interactive demos, and a clean navigation system that highlight expertise across multiple domains.</a:t>
            </a:r>
          </a:p>
          <a:p>
            <a:pPr marL="342900" indent="-342900">
              <a:buFont typeface="Wingdings" panose="05000000000000000000" pitchFamily="2" charset="2"/>
              <a:buChar char="q"/>
            </a:pPr>
            <a:r>
              <a:rPr lang="en-US" sz="2400" dirty="0"/>
              <a:t>The portfolio is optimized for desktop and mobile devices, providing seamless user experience regardless of screen size.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04AC3F9-96C7-5840-392A-03AC9FACA0D2}"/>
              </a:ext>
            </a:extLst>
          </p:cNvPr>
          <p:cNvSpPr txBox="1"/>
          <p:nvPr/>
        </p:nvSpPr>
        <p:spPr>
          <a:xfrm>
            <a:off x="4648200" y="2019300"/>
            <a:ext cx="6705218" cy="3847207"/>
          </a:xfrm>
          <a:prstGeom prst="rect">
            <a:avLst/>
          </a:prstGeom>
          <a:noFill/>
        </p:spPr>
        <p:txBody>
          <a:bodyPr wrap="square">
            <a:spAutoFit/>
          </a:bodyPr>
          <a:lstStyle/>
          <a:p>
            <a:pPr marL="457200" indent="-457200">
              <a:buFont typeface="Wingdings" panose="05000000000000000000" pitchFamily="2" charset="2"/>
              <a:buChar char="q"/>
            </a:pPr>
            <a:r>
              <a:rPr lang="en-US" sz="2400" dirty="0"/>
              <a:t>The primary users are prospective employers, recruiters, and clients looking to evaluate a designer or developer’s capabilities.</a:t>
            </a:r>
          </a:p>
          <a:p>
            <a:pPr marL="457200" indent="-457200">
              <a:buFont typeface="Wingdings" panose="05000000000000000000" pitchFamily="2" charset="2"/>
              <a:buChar char="q"/>
            </a:pPr>
            <a:r>
              <a:rPr lang="en-US" sz="2400" dirty="0"/>
              <a:t>Secondary users include peers and collaborators interested in networking or sharing knowledge through showcased work.</a:t>
            </a:r>
          </a:p>
          <a:p>
            <a:pPr marL="457200" indent="-457200">
              <a:buFont typeface="Wingdings" panose="05000000000000000000" pitchFamily="2" charset="2"/>
              <a:buChar char="q"/>
            </a:pPr>
            <a:r>
              <a:rPr lang="en-US" sz="2400" dirty="0"/>
              <a:t>Understanding user needs drives the portfolio’s usability, ensuring quick access to relevant information and an intuitive browsing experience</a:t>
            </a:r>
            <a:r>
              <a:rPr lang="en-US" sz="2800" dirty="0"/>
              <a:t>.</a:t>
            </a:r>
          </a:p>
        </p:txBody>
      </p:sp>
      <p:pic>
        <p:nvPicPr>
          <p:cNvPr id="10" name="Picture 9">
            <a:extLst>
              <a:ext uri="{FF2B5EF4-FFF2-40B4-BE49-F238E27FC236}">
                <a16:creationId xmlns:a16="http://schemas.microsoft.com/office/drawing/2014/main" id="{06948CD8-0055-90EE-327A-BF69E7A79635}"/>
              </a:ext>
            </a:extLst>
          </p:cNvPr>
          <p:cNvPicPr>
            <a:picLocks noChangeAspect="1"/>
          </p:cNvPicPr>
          <p:nvPr/>
        </p:nvPicPr>
        <p:blipFill>
          <a:blip r:embed="rId3"/>
          <a:stretch>
            <a:fillRect/>
          </a:stretch>
        </p:blipFill>
        <p:spPr>
          <a:xfrm>
            <a:off x="552450" y="2019301"/>
            <a:ext cx="3657599" cy="34833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304800"/>
            <a:ext cx="10016491"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TextBox 14">
            <a:extLst>
              <a:ext uri="{FF2B5EF4-FFF2-40B4-BE49-F238E27FC236}">
                <a16:creationId xmlns:a16="http://schemas.microsoft.com/office/drawing/2014/main" id="{D6FADB2E-5672-30C6-E5BA-0F8DC0D12DEC}"/>
              </a:ext>
            </a:extLst>
          </p:cNvPr>
          <p:cNvSpPr txBox="1"/>
          <p:nvPr/>
        </p:nvSpPr>
        <p:spPr>
          <a:xfrm>
            <a:off x="563228" y="1104435"/>
            <a:ext cx="6904372" cy="4739759"/>
          </a:xfrm>
          <a:prstGeom prst="rect">
            <a:avLst/>
          </a:prstGeom>
          <a:noFill/>
        </p:spPr>
        <p:txBody>
          <a:bodyPr wrap="square">
            <a:spAutoFit/>
          </a:bodyPr>
          <a:lstStyle/>
          <a:p>
            <a:pPr marL="457200" indent="-457200">
              <a:buFont typeface="Wingdings" panose="05000000000000000000" pitchFamily="2" charset="2"/>
              <a:buChar char="q"/>
            </a:pPr>
            <a:r>
              <a:rPr lang="en-US" sz="2400" b="1" dirty="0"/>
              <a:t> </a:t>
            </a:r>
            <a:r>
              <a:rPr lang="en-US" sz="2000" b="1" dirty="0"/>
              <a:t>HTML </a:t>
            </a:r>
          </a:p>
          <a:p>
            <a:r>
              <a:rPr lang="en-US" sz="2000" dirty="0"/>
              <a:t>                HTML5 &amp; CSS3 for semantic and responsive layouts   </a:t>
            </a:r>
            <a:r>
              <a:rPr lang="en-US" sz="2000" dirty="0">
                <a:solidFill>
                  <a:srgbClr val="1B1C1D"/>
                </a:solidFill>
                <a:latin typeface="Google Sans Flex"/>
              </a:rPr>
              <a:t>the foundation of the web, used to structure content like headings, paragraphs, and images. </a:t>
            </a:r>
          </a:p>
          <a:p>
            <a:pPr marL="342900" indent="-342900">
              <a:buFont typeface="Wingdings" panose="05000000000000000000" pitchFamily="2" charset="2"/>
              <a:buChar char="q"/>
            </a:pPr>
            <a:r>
              <a:rPr lang="en-US" sz="2000" b="1" dirty="0">
                <a:solidFill>
                  <a:srgbClr val="1B1C1D"/>
                </a:solidFill>
                <a:latin typeface="Google Sans Flex"/>
              </a:rPr>
              <a:t>CSS</a:t>
            </a:r>
          </a:p>
          <a:p>
            <a:r>
              <a:rPr lang="en-US" sz="2000" b="1" dirty="0">
                <a:solidFill>
                  <a:srgbClr val="1B1C1D"/>
                </a:solidFill>
                <a:latin typeface="Google Sans Flex"/>
              </a:rPr>
              <a:t>            </a:t>
            </a:r>
            <a:r>
              <a:rPr lang="en-US" sz="2000" dirty="0">
                <a:solidFill>
                  <a:srgbClr val="1B1C1D"/>
                </a:solidFill>
                <a:latin typeface="Google Sans Flex"/>
              </a:rPr>
              <a:t>Cascading Style Sheets is used to style that content, controlling colors, fonts, and spacing.</a:t>
            </a:r>
            <a:endParaRPr lang="en-US" sz="2000" dirty="0"/>
          </a:p>
          <a:p>
            <a:pPr marL="457200" indent="-457200">
              <a:buFont typeface="Wingdings" panose="05000000000000000000" pitchFamily="2" charset="2"/>
              <a:buChar char="q"/>
            </a:pPr>
            <a:r>
              <a:rPr lang="en-US" sz="2000" b="1" dirty="0"/>
              <a:t> JavaScript </a:t>
            </a:r>
          </a:p>
          <a:p>
            <a:r>
              <a:rPr lang="en-US" sz="2000" dirty="0"/>
              <a:t>                JavaScript and React to build interactive UI components </a:t>
            </a:r>
            <a:r>
              <a:rPr lang="en-US" sz="2000" dirty="0">
                <a:solidFill>
                  <a:srgbClr val="1B1C1D"/>
                </a:solidFill>
                <a:latin typeface="Google Sans Flex"/>
              </a:rPr>
              <a:t>a programming language that brings websites to life by adding interactive features</a:t>
            </a:r>
          </a:p>
          <a:p>
            <a:pPr marL="342900" indent="-342900">
              <a:buFont typeface="Wingdings" panose="05000000000000000000" pitchFamily="2" charset="2"/>
              <a:buChar char="q"/>
            </a:pPr>
            <a:r>
              <a:rPr lang="en-US" sz="2000" b="1" dirty="0"/>
              <a:t>GitHub </a:t>
            </a:r>
          </a:p>
          <a:p>
            <a:r>
              <a:rPr lang="en-US" sz="2000" b="1" dirty="0">
                <a:solidFill>
                  <a:srgbClr val="1B1C1D"/>
                </a:solidFill>
                <a:latin typeface="Google Sans Flex"/>
              </a:rPr>
              <a:t>           </a:t>
            </a:r>
            <a:r>
              <a:rPr lang="en-US" sz="2000" dirty="0">
                <a:solidFill>
                  <a:srgbClr val="1B1C1D"/>
                </a:solidFill>
                <a:latin typeface="Google Sans Flex"/>
              </a:rPr>
              <a:t>GitHub is a platform used for version control, which is a system for tracking changes to code</a:t>
            </a:r>
            <a:endParaRPr lang="en-US" sz="2000" dirty="0"/>
          </a:p>
          <a:p>
            <a:pPr>
              <a:buNone/>
            </a:pPr>
            <a:endParaRPr lang="en-US" dirty="0"/>
          </a:p>
        </p:txBody>
      </p:sp>
      <p:pic>
        <p:nvPicPr>
          <p:cNvPr id="18" name="Picture 17">
            <a:extLst>
              <a:ext uri="{FF2B5EF4-FFF2-40B4-BE49-F238E27FC236}">
                <a16:creationId xmlns:a16="http://schemas.microsoft.com/office/drawing/2014/main" id="{DF244BD3-CF3C-3753-4A03-0480CD5385B7}"/>
              </a:ext>
            </a:extLst>
          </p:cNvPr>
          <p:cNvPicPr>
            <a:picLocks noChangeAspect="1"/>
          </p:cNvPicPr>
          <p:nvPr/>
        </p:nvPicPr>
        <p:blipFill>
          <a:blip r:embed="rId3"/>
          <a:stretch>
            <a:fillRect/>
          </a:stretch>
        </p:blipFill>
        <p:spPr>
          <a:xfrm>
            <a:off x="7686907" y="1305157"/>
            <a:ext cx="4247685" cy="45146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8DFC56C-ED2C-58BB-3683-AEEBF48D3E1D}"/>
              </a:ext>
            </a:extLst>
          </p:cNvPr>
          <p:cNvSpPr txBox="1"/>
          <p:nvPr/>
        </p:nvSpPr>
        <p:spPr>
          <a:xfrm>
            <a:off x="4876800" y="1605855"/>
            <a:ext cx="6934200" cy="3970318"/>
          </a:xfrm>
          <a:prstGeom prst="rect">
            <a:avLst/>
          </a:prstGeom>
          <a:noFill/>
        </p:spPr>
        <p:txBody>
          <a:bodyPr wrap="square">
            <a:spAutoFit/>
          </a:bodyPr>
          <a:lstStyle/>
          <a:p>
            <a:pPr marL="285750" indent="-285750">
              <a:buFont typeface="Wingdings" panose="05000000000000000000" pitchFamily="2" charset="2"/>
              <a:buChar char="q"/>
            </a:pPr>
            <a:r>
              <a:rPr lang="en-US" sz="2800" dirty="0"/>
              <a:t>The design uses a minimalist aesthetic with bold typography and ample white space for clarity. A grid-based layout organizes projects into scannable sections.</a:t>
            </a:r>
          </a:p>
          <a:p>
            <a:pPr marL="285750" indent="-285750">
              <a:buFont typeface="Wingdings" panose="05000000000000000000" pitchFamily="2" charset="2"/>
              <a:buChar char="q"/>
            </a:pPr>
            <a:r>
              <a:rPr lang="en-US" sz="2800" dirty="0"/>
              <a:t>Navigation is anchored by a sticky header with smooth scrolling between sections. Color palette is consistent with #609DFF accents for calls to action, improving visual hierarchy and user guidance.</a:t>
            </a:r>
          </a:p>
        </p:txBody>
      </p:sp>
      <p:pic>
        <p:nvPicPr>
          <p:cNvPr id="10" name="Picture 9">
            <a:extLst>
              <a:ext uri="{FF2B5EF4-FFF2-40B4-BE49-F238E27FC236}">
                <a16:creationId xmlns:a16="http://schemas.microsoft.com/office/drawing/2014/main" id="{017AFB83-B9C0-1803-00BC-9C9518842F89}"/>
              </a:ext>
            </a:extLst>
          </p:cNvPr>
          <p:cNvPicPr>
            <a:picLocks noChangeAspect="1"/>
          </p:cNvPicPr>
          <p:nvPr/>
        </p:nvPicPr>
        <p:blipFill>
          <a:blip r:embed="rId3"/>
          <a:stretch>
            <a:fillRect/>
          </a:stretch>
        </p:blipFill>
        <p:spPr>
          <a:xfrm>
            <a:off x="0" y="1243012"/>
            <a:ext cx="4876800" cy="4371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A19FFC42-E72E-E309-E7ED-5ED298CCFB79}"/>
              </a:ext>
            </a:extLst>
          </p:cNvPr>
          <p:cNvSpPr txBox="1"/>
          <p:nvPr/>
        </p:nvSpPr>
        <p:spPr>
          <a:xfrm>
            <a:off x="755332" y="1752600"/>
            <a:ext cx="7398068" cy="3539430"/>
          </a:xfrm>
          <a:prstGeom prst="rect">
            <a:avLst/>
          </a:prstGeom>
          <a:noFill/>
        </p:spPr>
        <p:txBody>
          <a:bodyPr wrap="square">
            <a:spAutoFit/>
          </a:bodyPr>
          <a:lstStyle/>
          <a:p>
            <a:pPr marL="285750" indent="-285750">
              <a:buFont typeface="Wingdings" panose="05000000000000000000" pitchFamily="2" charset="2"/>
              <a:buChar char="q"/>
            </a:pPr>
            <a:r>
              <a:rPr lang="en-US" sz="2800" dirty="0"/>
              <a:t>Interactive project showcases with live demos and code snippets</a:t>
            </a:r>
          </a:p>
          <a:p>
            <a:pPr marL="285750" indent="-285750">
              <a:buFont typeface="Wingdings" panose="05000000000000000000" pitchFamily="2" charset="2"/>
              <a:buChar char="q"/>
            </a:pPr>
            <a:r>
              <a:rPr lang="en-US" sz="2800" dirty="0"/>
              <a:t>Contact form with validation for direct communication</a:t>
            </a:r>
          </a:p>
          <a:p>
            <a:pPr marL="285750" indent="-285750">
              <a:buFont typeface="Wingdings" panose="05000000000000000000" pitchFamily="2" charset="2"/>
              <a:buChar char="q"/>
            </a:pPr>
            <a:r>
              <a:rPr lang="en-US" sz="2800" dirty="0"/>
              <a:t>Filter and category tags for easy project browsing</a:t>
            </a:r>
          </a:p>
          <a:p>
            <a:pPr marL="285750" indent="-285750">
              <a:buFont typeface="Wingdings" panose="05000000000000000000" pitchFamily="2" charset="2"/>
              <a:buChar char="q"/>
            </a:pPr>
            <a:r>
              <a:rPr lang="en-US" sz="2800" dirty="0"/>
              <a:t>Responsive design ensuring usability on all devices</a:t>
            </a:r>
          </a:p>
        </p:txBody>
      </p:sp>
      <p:pic>
        <p:nvPicPr>
          <p:cNvPr id="5" name="Picture 4">
            <a:extLst>
              <a:ext uri="{FF2B5EF4-FFF2-40B4-BE49-F238E27FC236}">
                <a16:creationId xmlns:a16="http://schemas.microsoft.com/office/drawing/2014/main" id="{29F48D49-F331-BCE4-0059-BDC8799A6001}"/>
              </a:ext>
            </a:extLst>
          </p:cNvPr>
          <p:cNvPicPr>
            <a:picLocks noChangeAspect="1"/>
          </p:cNvPicPr>
          <p:nvPr/>
        </p:nvPicPr>
        <p:blipFill>
          <a:blip r:embed="rId2"/>
          <a:stretch>
            <a:fillRect/>
          </a:stretch>
        </p:blipFill>
        <p:spPr>
          <a:xfrm>
            <a:off x="7391400" y="3009900"/>
            <a:ext cx="4542842" cy="3124200"/>
          </a:xfrm>
          <a:prstGeom prst="rect">
            <a:avLst/>
          </a:prstGeom>
        </p:spPr>
      </p:pic>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TotalTime>
  <Words>696</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Google Sans Flex</vt:lpstr>
      <vt:lpstr>Roboto</vt:lpstr>
      <vt:lpstr>Times New Roman</vt:lpstr>
      <vt:lpstr>Trebuchet MS</vt:lpstr>
      <vt:lpstr>Wingdings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Rajavarma J</cp:lastModifiedBy>
  <cp:revision>23</cp:revision>
  <dcterms:created xsi:type="dcterms:W3CDTF">2024-03-29T15:07:22Z</dcterms:created>
  <dcterms:modified xsi:type="dcterms:W3CDTF">2025-09-10T18:21:02Z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