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lvl1pPr>
      <a:defRPr>
        <a:latin typeface="Verdana"/>
        <a:ea typeface="Verdana"/>
        <a:cs typeface="Verdana"/>
        <a:sym typeface="Verdana"/>
      </a:defRPr>
    </a:lvl1pPr>
    <a:lvl2pPr indent="457200">
      <a:defRPr>
        <a:latin typeface="Verdana"/>
        <a:ea typeface="Verdana"/>
        <a:cs typeface="Verdana"/>
        <a:sym typeface="Verdana"/>
      </a:defRPr>
    </a:lvl2pPr>
    <a:lvl3pPr indent="914400">
      <a:defRPr>
        <a:latin typeface="Verdana"/>
        <a:ea typeface="Verdana"/>
        <a:cs typeface="Verdana"/>
        <a:sym typeface="Verdana"/>
      </a:defRPr>
    </a:lvl3pPr>
    <a:lvl4pPr indent="1371600">
      <a:defRPr>
        <a:latin typeface="Verdana"/>
        <a:ea typeface="Verdana"/>
        <a:cs typeface="Verdana"/>
        <a:sym typeface="Verdana"/>
      </a:defRPr>
    </a:lvl4pPr>
    <a:lvl5pPr indent="1828800">
      <a:defRPr>
        <a:latin typeface="Verdana"/>
        <a:ea typeface="Verdana"/>
        <a:cs typeface="Verdana"/>
        <a:sym typeface="Verdana"/>
      </a:defRPr>
    </a:lvl5pPr>
    <a:lvl6pPr>
      <a:defRPr>
        <a:latin typeface="Verdana"/>
        <a:ea typeface="Verdana"/>
        <a:cs typeface="Verdana"/>
        <a:sym typeface="Verdana"/>
      </a:defRPr>
    </a:lvl6pPr>
    <a:lvl7pPr>
      <a:defRPr>
        <a:latin typeface="Verdana"/>
        <a:ea typeface="Verdana"/>
        <a:cs typeface="Verdana"/>
        <a:sym typeface="Verdana"/>
      </a:defRPr>
    </a:lvl7pPr>
    <a:lvl8pPr>
      <a:defRPr>
        <a:latin typeface="Verdana"/>
        <a:ea typeface="Verdana"/>
        <a:cs typeface="Verdana"/>
        <a:sym typeface="Verdana"/>
      </a:defRPr>
    </a:lvl8pPr>
    <a:lvl9pPr>
      <a:defRPr>
        <a:latin typeface="Verdana"/>
        <a:ea typeface="Verdana"/>
        <a:cs typeface="Verdana"/>
        <a:sym typeface="Verdan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ECEC"/>
          </a:solidFill>
        </a:fill>
      </a:tcStyle>
    </a:wholeTbl>
    <a:band2H>
      <a:tcTxStyle b="def" i="def"/>
      <a:tcStyle>
        <a:tcBdr/>
        <a:fill>
          <a:solidFill>
            <a:srgbClr val="E7F6F6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CCCC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CCCC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3CCC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AE6E6"/>
          </a:solidFill>
        </a:fill>
      </a:tcStyle>
    </a:wholeTbl>
    <a:band2H>
      <a:tcTxStyle b="def" i="def"/>
      <a:tcStyle>
        <a:tcBdr/>
        <a:fill>
          <a:solidFill>
            <a:srgbClr val="EDF3F3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B9B9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B9B9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B9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CCCC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CCCC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/>
          <p:cNvGrpSpPr/>
          <p:nvPr/>
        </p:nvGrpSpPr>
        <p:grpSpPr>
          <a:xfrm>
            <a:off x="-4808" y="698942"/>
            <a:ext cx="8691609" cy="4194927"/>
            <a:chOff x="0" y="0"/>
            <a:chExt cx="8691607" cy="4194926"/>
          </a:xfrm>
        </p:grpSpPr>
        <p:sp>
          <p:nvSpPr>
            <p:cNvPr id="10" name="Shape 10"/>
            <p:cNvSpPr/>
            <p:nvPr/>
          </p:nvSpPr>
          <p:spPr>
            <a:xfrm>
              <a:off x="1452607" y="1815657"/>
              <a:ext cx="7239001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1" name="Shape 11"/>
            <p:cNvSpPr/>
            <p:nvPr/>
          </p:nvSpPr>
          <p:spPr>
            <a:xfrm>
              <a:off x="9493" y="807989"/>
              <a:ext cx="1138315" cy="3386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cubicBezTo>
                    <a:pt x="13062" y="1790"/>
                    <a:pt x="21600" y="6059"/>
                    <a:pt x="21600" y="10800"/>
                  </a:cubicBezTo>
                  <a:cubicBezTo>
                    <a:pt x="21600" y="15540"/>
                    <a:pt x="13062" y="19809"/>
                    <a:pt x="1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" y="21600"/>
                  </a:lnTo>
                  <a:lnTo>
                    <a:pt x="1" y="0"/>
                  </a:lnTo>
                  <a:lnTo>
                    <a:pt x="0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99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820783" cy="3250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" y="0"/>
                  </a:moveTo>
                  <a:cubicBezTo>
                    <a:pt x="13582" y="2530"/>
                    <a:pt x="21600" y="6538"/>
                    <a:pt x="21600" y="10800"/>
                  </a:cubicBezTo>
                  <a:cubicBezTo>
                    <a:pt x="21600" y="15061"/>
                    <a:pt x="13582" y="19070"/>
                    <a:pt x="2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" y="21600"/>
                  </a:lnTo>
                  <a:lnTo>
                    <a:pt x="2" y="0"/>
                  </a:lnTo>
                  <a:lnTo>
                    <a:pt x="0" y="0"/>
                  </a:lnTo>
                  <a:cubicBezTo>
                    <a:pt x="0" y="0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0066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4846" y="275760"/>
            <a:ext cx="8691647" cy="3253746"/>
            <a:chOff x="0" y="0"/>
            <a:chExt cx="8691645" cy="3253745"/>
          </a:xfrm>
        </p:grpSpPr>
        <p:sp>
          <p:nvSpPr>
            <p:cNvPr id="2" name="Shape 2"/>
            <p:cNvSpPr/>
            <p:nvPr/>
          </p:nvSpPr>
          <p:spPr>
            <a:xfrm>
              <a:off x="0" y="690534"/>
              <a:ext cx="881146" cy="2563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" y="0"/>
                  </a:moveTo>
                  <a:cubicBezTo>
                    <a:pt x="13534" y="2462"/>
                    <a:pt x="21600" y="6495"/>
                    <a:pt x="21600" y="10800"/>
                  </a:cubicBezTo>
                  <a:cubicBezTo>
                    <a:pt x="21600" y="15105"/>
                    <a:pt x="13534" y="19138"/>
                    <a:pt x="2" y="21600"/>
                  </a:cubicBezTo>
                  <a:cubicBezTo>
                    <a:pt x="2" y="21600"/>
                    <a:pt x="2" y="21600"/>
                    <a:pt x="0" y="21600"/>
                  </a:cubicBezTo>
                  <a:lnTo>
                    <a:pt x="2" y="21600"/>
                  </a:lnTo>
                  <a:lnTo>
                    <a:pt x="2" y="0"/>
                  </a:ln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99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36" y="0"/>
              <a:ext cx="673148" cy="260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" y="0"/>
                  </a:moveTo>
                  <a:cubicBezTo>
                    <a:pt x="13518" y="2440"/>
                    <a:pt x="21600" y="6481"/>
                    <a:pt x="21600" y="10800"/>
                  </a:cubicBezTo>
                  <a:cubicBezTo>
                    <a:pt x="21600" y="15119"/>
                    <a:pt x="13518" y="19160"/>
                    <a:pt x="2" y="21600"/>
                  </a:cubicBezTo>
                  <a:cubicBezTo>
                    <a:pt x="2" y="21600"/>
                    <a:pt x="2" y="21600"/>
                    <a:pt x="0" y="21600"/>
                  </a:cubicBezTo>
                  <a:lnTo>
                    <a:pt x="2" y="21600"/>
                  </a:lnTo>
                  <a:lnTo>
                    <a:pt x="2" y="0"/>
                  </a:lnTo>
                  <a:lnTo>
                    <a:pt x="0" y="0"/>
                  </a:ln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66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1376445" y="1248239"/>
              <a:ext cx="731520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6" name="Shape 6"/>
          <p:cNvSpPr/>
          <p:nvPr>
            <p:ph type="sldNum" sz="quarter" idx="2"/>
          </p:nvPr>
        </p:nvSpPr>
        <p:spPr>
          <a:xfrm>
            <a:off x="6553200" y="6423659"/>
            <a:ext cx="21336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spd="med" advClick="1"/>
  <p:txStyles>
    <p:titleStyle>
      <a:lvl1pPr>
        <a:defRPr sz="3600">
          <a:solidFill>
            <a:srgbClr val="006666"/>
          </a:solidFill>
          <a:latin typeface="Arial"/>
          <a:ea typeface="Arial"/>
          <a:cs typeface="Arial"/>
          <a:sym typeface="Arial"/>
        </a:defRPr>
      </a:lvl1pPr>
      <a:lvl2pPr>
        <a:defRPr sz="3600">
          <a:solidFill>
            <a:srgbClr val="006666"/>
          </a:solidFill>
          <a:latin typeface="Arial"/>
          <a:ea typeface="Arial"/>
          <a:cs typeface="Arial"/>
          <a:sym typeface="Arial"/>
        </a:defRPr>
      </a:lvl2pPr>
      <a:lvl3pPr>
        <a:defRPr sz="3600">
          <a:solidFill>
            <a:srgbClr val="006666"/>
          </a:solidFill>
          <a:latin typeface="Arial"/>
          <a:ea typeface="Arial"/>
          <a:cs typeface="Arial"/>
          <a:sym typeface="Arial"/>
        </a:defRPr>
      </a:lvl3pPr>
      <a:lvl4pPr>
        <a:defRPr sz="3600">
          <a:solidFill>
            <a:srgbClr val="006666"/>
          </a:solidFill>
          <a:latin typeface="Arial"/>
          <a:ea typeface="Arial"/>
          <a:cs typeface="Arial"/>
          <a:sym typeface="Arial"/>
        </a:defRPr>
      </a:lvl4pPr>
      <a:lvl5pPr>
        <a:defRPr sz="3600">
          <a:solidFill>
            <a:srgbClr val="006666"/>
          </a:solidFill>
          <a:latin typeface="Arial"/>
          <a:ea typeface="Arial"/>
          <a:cs typeface="Arial"/>
          <a:sym typeface="Arial"/>
        </a:defRPr>
      </a:lvl5pPr>
      <a:lvl6pPr indent="457200">
        <a:defRPr sz="3600">
          <a:solidFill>
            <a:srgbClr val="006666"/>
          </a:solidFill>
          <a:latin typeface="Arial"/>
          <a:ea typeface="Arial"/>
          <a:cs typeface="Arial"/>
          <a:sym typeface="Arial"/>
        </a:defRPr>
      </a:lvl6pPr>
      <a:lvl7pPr indent="914400">
        <a:defRPr sz="3600">
          <a:solidFill>
            <a:srgbClr val="006666"/>
          </a:solidFill>
          <a:latin typeface="Arial"/>
          <a:ea typeface="Arial"/>
          <a:cs typeface="Arial"/>
          <a:sym typeface="Arial"/>
        </a:defRPr>
      </a:lvl7pPr>
      <a:lvl8pPr indent="1371600">
        <a:defRPr sz="3600">
          <a:solidFill>
            <a:srgbClr val="006666"/>
          </a:solidFill>
          <a:latin typeface="Arial"/>
          <a:ea typeface="Arial"/>
          <a:cs typeface="Arial"/>
          <a:sym typeface="Arial"/>
        </a:defRPr>
      </a:lvl8pPr>
      <a:lvl9pPr indent="1828800">
        <a:defRPr sz="3600">
          <a:solidFill>
            <a:srgbClr val="006666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600"/>
        </a:spcBef>
        <a:buClr>
          <a:srgbClr val="006666"/>
        </a:buClr>
        <a:buSzPct val="70000"/>
        <a:buFont typeface="Wingdings"/>
        <a:buChar char="○"/>
        <a:defRPr sz="2900">
          <a:latin typeface="Verdana"/>
          <a:ea typeface="Verdana"/>
          <a:cs typeface="Verdana"/>
          <a:sym typeface="Verdana"/>
        </a:defRPr>
      </a:lvl1pPr>
      <a:lvl2pPr marL="788669" indent="-331469">
        <a:spcBef>
          <a:spcPts val="600"/>
        </a:spcBef>
        <a:buClr>
          <a:srgbClr val="006666"/>
        </a:buClr>
        <a:buSzPct val="70000"/>
        <a:buFont typeface="Wingdings"/>
        <a:buChar char="●"/>
        <a:defRPr sz="2900">
          <a:latin typeface="Verdana"/>
          <a:ea typeface="Verdana"/>
          <a:cs typeface="Verdana"/>
          <a:sym typeface="Verdana"/>
        </a:defRPr>
      </a:lvl2pPr>
      <a:lvl3pPr marL="1215736" indent="-301336">
        <a:spcBef>
          <a:spcPts val="600"/>
        </a:spcBef>
        <a:buClr>
          <a:srgbClr val="006666"/>
        </a:buClr>
        <a:buSzPct val="65000"/>
        <a:buFont typeface="Wingdings"/>
        <a:buChar char="○"/>
        <a:defRPr sz="2900">
          <a:latin typeface="Verdana"/>
          <a:ea typeface="Verdana"/>
          <a:cs typeface="Verdana"/>
          <a:sym typeface="Verdana"/>
        </a:defRPr>
      </a:lvl3pPr>
      <a:lvl4pPr marL="1720515" indent="-348915">
        <a:spcBef>
          <a:spcPts val="600"/>
        </a:spcBef>
        <a:buClr>
          <a:srgbClr val="006666"/>
        </a:buClr>
        <a:buSzPct val="70000"/>
        <a:buFont typeface="Wingdings"/>
        <a:buChar char="●"/>
        <a:defRPr sz="2900">
          <a:latin typeface="Verdana"/>
          <a:ea typeface="Verdana"/>
          <a:cs typeface="Verdana"/>
          <a:sym typeface="Verdana"/>
        </a:defRPr>
      </a:lvl4pPr>
      <a:lvl5pPr marL="2197100" indent="-368300">
        <a:spcBef>
          <a:spcPts val="600"/>
        </a:spcBef>
        <a:buClr>
          <a:srgbClr val="006666"/>
        </a:buClr>
        <a:buSzPct val="60000"/>
        <a:buFont typeface="Wingdings"/>
        <a:buChar char="○"/>
        <a:defRPr sz="2900">
          <a:latin typeface="Verdana"/>
          <a:ea typeface="Verdana"/>
          <a:cs typeface="Verdana"/>
          <a:sym typeface="Verdana"/>
        </a:defRPr>
      </a:lvl5pPr>
      <a:lvl6pPr marL="2654300" indent="-368300">
        <a:spcBef>
          <a:spcPts val="600"/>
        </a:spcBef>
        <a:buClr>
          <a:srgbClr val="006666"/>
        </a:buClr>
        <a:buSzPct val="60000"/>
        <a:buFont typeface="Wingdings"/>
        <a:buChar char="•"/>
        <a:defRPr sz="2900">
          <a:latin typeface="Verdana"/>
          <a:ea typeface="Verdana"/>
          <a:cs typeface="Verdana"/>
          <a:sym typeface="Verdana"/>
        </a:defRPr>
      </a:lvl6pPr>
      <a:lvl7pPr marL="3111500" indent="-368300">
        <a:spcBef>
          <a:spcPts val="600"/>
        </a:spcBef>
        <a:buClr>
          <a:srgbClr val="006666"/>
        </a:buClr>
        <a:buSzPct val="60000"/>
        <a:buFont typeface="Wingdings"/>
        <a:buChar char="•"/>
        <a:defRPr sz="2900">
          <a:latin typeface="Verdana"/>
          <a:ea typeface="Verdana"/>
          <a:cs typeface="Verdana"/>
          <a:sym typeface="Verdana"/>
        </a:defRPr>
      </a:lvl7pPr>
      <a:lvl8pPr marL="3568700" indent="-368300">
        <a:spcBef>
          <a:spcPts val="600"/>
        </a:spcBef>
        <a:buClr>
          <a:srgbClr val="006666"/>
        </a:buClr>
        <a:buSzPct val="60000"/>
        <a:buFont typeface="Wingdings"/>
        <a:buChar char="•"/>
        <a:defRPr sz="2900">
          <a:latin typeface="Verdana"/>
          <a:ea typeface="Verdana"/>
          <a:cs typeface="Verdana"/>
          <a:sym typeface="Verdana"/>
        </a:defRPr>
      </a:lvl8pPr>
      <a:lvl9pPr marL="4025900" indent="-368300">
        <a:spcBef>
          <a:spcPts val="600"/>
        </a:spcBef>
        <a:buClr>
          <a:srgbClr val="006666"/>
        </a:buClr>
        <a:buSzPct val="60000"/>
        <a:buFont typeface="Wingdings"/>
        <a:buChar char="•"/>
        <a:defRPr sz="2900">
          <a:latin typeface="Verdana"/>
          <a:ea typeface="Verdana"/>
          <a:cs typeface="Verdana"/>
          <a:sym typeface="Verdana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 idx="4294967295"/>
          </p:nvPr>
        </p:nvSpPr>
        <p:spPr>
          <a:xfrm>
            <a:off x="1447800" y="228600"/>
            <a:ext cx="7239000" cy="2214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6666"/>
                </a:solidFill>
              </a:rPr>
              <a:t>Mask Chat</a:t>
            </a:r>
            <a:endParaRPr sz="8000">
              <a:solidFill>
                <a:srgbClr val="006666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6666"/>
                </a:solidFill>
              </a:rPr>
              <a:t>- A web chat application</a:t>
            </a:r>
          </a:p>
        </p:txBody>
      </p:sp>
      <p:sp>
        <p:nvSpPr>
          <p:cNvPr id="19" name="Shape 19"/>
          <p:cNvSpPr/>
          <p:nvPr>
            <p:ph type="body" idx="4294967295"/>
          </p:nvPr>
        </p:nvSpPr>
        <p:spPr>
          <a:xfrm>
            <a:off x="1443037" y="3427412"/>
            <a:ext cx="7239001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r" defTabSz="584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Helvetica Light"/>
                <a:ea typeface="Helvetica Light"/>
                <a:cs typeface="Helvetica Light"/>
                <a:sym typeface="Helvetica Light"/>
              </a:rPr>
              <a:t>Shanmugapriya M,</a:t>
            </a:r>
            <a:endParaRPr sz="21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0" indent="0" algn="r" defTabSz="584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Helvetica Light"/>
                <a:ea typeface="Helvetica Light"/>
                <a:cs typeface="Helvetica Light"/>
                <a:sym typeface="Helvetica Light"/>
              </a:rPr>
              <a:t>Product developer,</a:t>
            </a:r>
            <a:endParaRPr sz="21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0" indent="0" algn="r" defTabSz="584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Helvetica Light"/>
                <a:ea typeface="Helvetica Light"/>
                <a:cs typeface="Helvetica Light"/>
                <a:sym typeface="Helvetica Light"/>
              </a:rPr>
              <a:t>Freshdesk Technology private limited,</a:t>
            </a:r>
            <a:endParaRPr sz="21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0" indent="0" algn="r" defTabSz="584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Helvetica Light"/>
                <a:ea typeface="Helvetica Light"/>
                <a:cs typeface="Helvetica Light"/>
                <a:sym typeface="Helvetica Light"/>
              </a:rPr>
              <a:t>Chennai.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pic>
        <p:nvPicPr>
          <p:cNvPr id="4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0961" y="1857162"/>
            <a:ext cx="6985339" cy="4365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pic>
        <p:nvPicPr>
          <p:cNvPr id="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746" y="1779879"/>
            <a:ext cx="7271555" cy="4544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pic>
        <p:nvPicPr>
          <p:cNvPr id="5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250" y="1765581"/>
            <a:ext cx="7517950" cy="4698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 idx="4294967295"/>
          </p:nvPr>
        </p:nvSpPr>
        <p:spPr>
          <a:xfrm>
            <a:off x="1370012" y="301624"/>
            <a:ext cx="7313613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666"/>
                </a:solidFill>
              </a:rPr>
              <a:t>The Process</a:t>
            </a:r>
          </a:p>
        </p:txBody>
      </p:sp>
      <p:sp>
        <p:nvSpPr>
          <p:cNvPr id="58" name="Shape 58"/>
          <p:cNvSpPr/>
          <p:nvPr>
            <p:ph type="body" idx="4294967295"/>
          </p:nvPr>
        </p:nvSpPr>
        <p:spPr>
          <a:xfrm>
            <a:off x="1370012" y="1827212"/>
            <a:ext cx="7313613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32613" indent="-332613" defTabSz="886968">
              <a:defRPr sz="1800"/>
            </a:pPr>
            <a:r>
              <a:rPr sz="2813"/>
              <a:t>Created prototype for the chat application </a:t>
            </a:r>
            <a:endParaRPr sz="2813"/>
          </a:p>
          <a:p>
            <a:pPr lvl="0" marL="332613" indent="-332613" defTabSz="886968">
              <a:defRPr sz="1800"/>
            </a:pPr>
            <a:endParaRPr sz="2813"/>
          </a:p>
          <a:p>
            <a:pPr lvl="0" marL="332613" indent="-332613" defTabSz="886968">
              <a:defRPr sz="1800"/>
            </a:pPr>
            <a:r>
              <a:rPr sz="2813"/>
              <a:t>Pending work</a:t>
            </a:r>
            <a:endParaRPr sz="2813"/>
          </a:p>
          <a:p>
            <a:pPr lvl="1" marL="776097" indent="-332613" defTabSz="886968">
              <a:buChar char="○"/>
              <a:defRPr sz="1800"/>
            </a:pPr>
            <a:r>
              <a:rPr sz="2813"/>
              <a:t>Validation</a:t>
            </a:r>
            <a:endParaRPr sz="2813"/>
          </a:p>
          <a:p>
            <a:pPr lvl="1" marL="776097" indent="-332613" defTabSz="886968">
              <a:buChar char="○"/>
              <a:defRPr sz="1800"/>
            </a:pPr>
            <a:r>
              <a:rPr sz="2813"/>
              <a:t>UI</a:t>
            </a:r>
            <a:endParaRPr sz="2813"/>
          </a:p>
          <a:p>
            <a:pPr lvl="1" marL="776097" indent="-332613" defTabSz="886968">
              <a:buChar char="○"/>
              <a:defRPr sz="1800"/>
            </a:pPr>
            <a:r>
              <a:rPr sz="2813"/>
              <a:t>Queuing</a:t>
            </a:r>
            <a:endParaRPr sz="2813"/>
          </a:p>
          <a:p>
            <a:pPr lvl="1" marL="776097" indent="-332613" defTabSz="886968">
              <a:buChar char="○"/>
              <a:defRPr sz="1800"/>
            </a:pPr>
            <a:r>
              <a:rPr sz="2813"/>
              <a:t>database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 idx="4294967295"/>
          </p:nvPr>
        </p:nvSpPr>
        <p:spPr>
          <a:xfrm>
            <a:off x="0" y="301624"/>
            <a:ext cx="8683625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r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6666"/>
                </a:solidFill>
              </a:rPr>
              <a:t>Additional enhancements</a:t>
            </a:r>
          </a:p>
        </p:txBody>
      </p:sp>
      <p:sp>
        <p:nvSpPr>
          <p:cNvPr id="61" name="Shape 61"/>
          <p:cNvSpPr/>
          <p:nvPr>
            <p:ph type="body" idx="4294967295"/>
          </p:nvPr>
        </p:nvSpPr>
        <p:spPr>
          <a:xfrm>
            <a:off x="1370012" y="1827212"/>
            <a:ext cx="7313613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900"/>
              <a:t>Future enhancements</a:t>
            </a:r>
            <a:endParaRPr sz="2900"/>
          </a:p>
          <a:p>
            <a:pPr lvl="1" marL="742950" indent="-285750">
              <a:buClr>
                <a:srgbClr val="99CCCC"/>
              </a:buClr>
              <a:defRPr sz="1800"/>
            </a:pPr>
            <a:r>
              <a:rPr sz="2500"/>
              <a:t>Moderator</a:t>
            </a:r>
            <a:endParaRPr sz="2500"/>
          </a:p>
          <a:p>
            <a:pPr lvl="1" marL="742950" indent="-285750">
              <a:buClr>
                <a:srgbClr val="99CCCC"/>
              </a:buClr>
              <a:defRPr sz="1800"/>
            </a:pPr>
            <a:r>
              <a:rPr sz="2500"/>
              <a:t>Chat history</a:t>
            </a:r>
            <a:endParaRPr sz="2500"/>
          </a:p>
          <a:p>
            <a:pPr lvl="1" marL="742950" indent="-285750">
              <a:buClr>
                <a:srgbClr val="99CCCC"/>
              </a:buClr>
              <a:defRPr sz="1800"/>
            </a:pPr>
            <a:r>
              <a:rPr sz="2500"/>
              <a:t>option to delete the comment</a:t>
            </a:r>
            <a:endParaRPr sz="2500"/>
          </a:p>
          <a:p>
            <a:pPr lvl="1" marL="742950" indent="-285750">
              <a:buClr>
                <a:srgbClr val="99CCCC"/>
              </a:buClr>
              <a:defRPr sz="1800"/>
            </a:pPr>
            <a:r>
              <a:rPr sz="2500"/>
              <a:t>option to support many languages</a:t>
            </a:r>
            <a:endParaRPr sz="2500"/>
          </a:p>
          <a:p>
            <a:pPr lvl="1" marL="742950" indent="-285750">
              <a:buClr>
                <a:srgbClr val="99CCCC"/>
              </a:buClr>
              <a:defRPr sz="1800"/>
            </a:pPr>
            <a:r>
              <a:rPr sz="2500"/>
              <a:t>speed up the application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64" name="Shape 64"/>
          <p:cNvSpPr/>
          <p:nvPr/>
        </p:nvSpPr>
        <p:spPr>
          <a:xfrm>
            <a:off x="1893405" y="2926080"/>
            <a:ext cx="6103216" cy="147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0"/>
            </a:lvl1pPr>
          </a:lstStyle>
          <a:p>
            <a:pPr lvl="0">
              <a:defRPr sz="1800"/>
            </a:pPr>
            <a:r>
              <a:rPr sz="9000"/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 idx="4294967295"/>
          </p:nvPr>
        </p:nvSpPr>
        <p:spPr>
          <a:xfrm>
            <a:off x="1370012" y="301624"/>
            <a:ext cx="7313613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r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6666"/>
                </a:solidFill>
              </a:rPr>
              <a:t>Project Overview </a:t>
            </a:r>
          </a:p>
        </p:txBody>
      </p:sp>
      <p:sp>
        <p:nvSpPr>
          <p:cNvPr id="22" name="Shape 22"/>
          <p:cNvSpPr/>
          <p:nvPr>
            <p:ph type="body" idx="4294967295"/>
          </p:nvPr>
        </p:nvSpPr>
        <p:spPr>
          <a:xfrm>
            <a:off x="1370012" y="1827212"/>
            <a:ext cx="7313613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404495" indent="-404495" defTabSz="531622">
              <a:spcBef>
                <a:spcPts val="3800"/>
              </a:spcBef>
              <a:buClrTx/>
              <a:buSzPct val="75000"/>
              <a:buFontTx/>
              <a:buChar char="•"/>
              <a:defRPr sz="1800"/>
            </a:pPr>
            <a:r>
              <a:rPr sz="3276">
                <a:latin typeface="Helvetica Light"/>
                <a:ea typeface="Helvetica Light"/>
                <a:cs typeface="Helvetica Light"/>
                <a:sym typeface="Helvetica Light"/>
              </a:rPr>
              <a:t>To solve women's problem in office/public places.</a:t>
            </a:r>
            <a:endParaRPr sz="3276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404495" indent="-404495" defTabSz="531622">
              <a:spcBef>
                <a:spcPts val="3800"/>
              </a:spcBef>
              <a:buClrTx/>
              <a:buSzPct val="75000"/>
              <a:buFontTx/>
              <a:buChar char="•"/>
              <a:defRPr sz="1800"/>
            </a:pPr>
            <a:r>
              <a:rPr sz="3276">
                <a:latin typeface="Helvetica Light"/>
                <a:ea typeface="Helvetica Light"/>
                <a:cs typeface="Helvetica Light"/>
                <a:sym typeface="Helvetica Light"/>
              </a:rPr>
              <a:t>To bring them a step forward to solve their problems by themselves.</a:t>
            </a:r>
            <a:endParaRPr sz="3276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404495" indent="-404495" defTabSz="531622">
              <a:spcBef>
                <a:spcPts val="3800"/>
              </a:spcBef>
              <a:buClrTx/>
              <a:buSzPct val="75000"/>
              <a:buFontTx/>
              <a:buChar char="•"/>
              <a:defRPr sz="1800"/>
            </a:pPr>
            <a:r>
              <a:rPr sz="3276">
                <a:latin typeface="Helvetica Light"/>
                <a:ea typeface="Helvetica Light"/>
                <a:cs typeface="Helvetica Light"/>
                <a:sym typeface="Helvetica Light"/>
              </a:rPr>
              <a:t>At least to make everyone knows about the problems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 idx="4294967295"/>
          </p:nvPr>
        </p:nvSpPr>
        <p:spPr>
          <a:xfrm>
            <a:off x="1370012" y="301624"/>
            <a:ext cx="7313613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r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6666"/>
                </a:solidFill>
              </a:rPr>
              <a:t>Background</a:t>
            </a:r>
          </a:p>
        </p:txBody>
      </p:sp>
      <p:sp>
        <p:nvSpPr>
          <p:cNvPr id="25" name="Shape 25"/>
          <p:cNvSpPr/>
          <p:nvPr>
            <p:ph type="body" idx="4294967295"/>
          </p:nvPr>
        </p:nvSpPr>
        <p:spPr>
          <a:xfrm>
            <a:off x="1370012" y="1827212"/>
            <a:ext cx="7313613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74320" indent="-274320" defTabSz="731520">
              <a:spcBef>
                <a:spcPts val="500"/>
              </a:spcBef>
              <a:defRPr sz="1800"/>
            </a:pPr>
            <a:r>
              <a:rPr sz="2320"/>
              <a:t>Having 2+ yrs experience in this IT field, have faced lots of problem. </a:t>
            </a:r>
            <a:endParaRPr sz="2320"/>
          </a:p>
          <a:p>
            <a:pPr lvl="2" marL="1005840" indent="-274320" defTabSz="731520">
              <a:spcBef>
                <a:spcPts val="500"/>
              </a:spcBef>
              <a:buSzPct val="70000"/>
              <a:defRPr sz="1800"/>
            </a:pPr>
            <a:r>
              <a:rPr sz="2320"/>
              <a:t>was working in a no-use stabled project</a:t>
            </a:r>
            <a:endParaRPr sz="2320"/>
          </a:p>
          <a:p>
            <a:pPr lvl="2" marL="1005840" indent="-274320" defTabSz="731520">
              <a:spcBef>
                <a:spcPts val="500"/>
              </a:spcBef>
              <a:buSzPct val="70000"/>
              <a:defRPr sz="1800"/>
            </a:pPr>
            <a:r>
              <a:rPr sz="2320"/>
              <a:t>mentor hesitated to help me</a:t>
            </a:r>
            <a:endParaRPr sz="2320"/>
          </a:p>
          <a:p>
            <a:pPr lvl="2" marL="1005840" indent="-274320" defTabSz="731520">
              <a:spcBef>
                <a:spcPts val="500"/>
              </a:spcBef>
              <a:buSzPct val="70000"/>
              <a:defRPr sz="1800"/>
            </a:pPr>
            <a:r>
              <a:rPr sz="2320"/>
              <a:t>working in mini project for team which has no use nor learning process </a:t>
            </a:r>
            <a:endParaRPr sz="2320"/>
          </a:p>
          <a:p>
            <a:pPr lvl="2" marL="1005840" indent="-274320" defTabSz="731520">
              <a:spcBef>
                <a:spcPts val="500"/>
              </a:spcBef>
              <a:buSzPct val="70000"/>
              <a:defRPr sz="1800"/>
            </a:pPr>
            <a:endParaRPr sz="2320"/>
          </a:p>
          <a:p>
            <a:pPr lvl="0" marL="274320" indent="-274320" defTabSz="731520">
              <a:spcBef>
                <a:spcPts val="500"/>
              </a:spcBef>
              <a:defRPr sz="1800"/>
            </a:pPr>
            <a:r>
              <a:rPr sz="2320"/>
              <a:t>But, I have zero guts to either solve those problems or take it to higher authorities due to family and financial reasons.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 idx="4294967295"/>
          </p:nvPr>
        </p:nvSpPr>
        <p:spPr>
          <a:xfrm>
            <a:off x="1370012" y="301624"/>
            <a:ext cx="7313613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666"/>
                </a:solidFill>
              </a:rPr>
              <a:t>Who is your audience?</a:t>
            </a:r>
          </a:p>
        </p:txBody>
      </p:sp>
      <p:sp>
        <p:nvSpPr>
          <p:cNvPr id="28" name="Shape 28"/>
          <p:cNvSpPr/>
          <p:nvPr>
            <p:ph type="body" idx="4294967295"/>
          </p:nvPr>
        </p:nvSpPr>
        <p:spPr>
          <a:xfrm>
            <a:off x="1370012" y="1827212"/>
            <a:ext cx="7313613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900"/>
              <a:t>Working women </a:t>
            </a:r>
            <a:endParaRPr sz="2900"/>
          </a:p>
          <a:p>
            <a:pPr lvl="0">
              <a:defRPr sz="1800"/>
            </a:pPr>
            <a:r>
              <a:rPr sz="2900"/>
              <a:t>Top level management</a:t>
            </a:r>
            <a:endParaRPr sz="2900"/>
          </a:p>
          <a:p>
            <a:pPr lvl="0">
              <a:defRPr sz="1800"/>
            </a:pPr>
            <a:r>
              <a:rPr sz="2900"/>
              <a:t>HR Team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idx="4294967295"/>
          </p:nvPr>
        </p:nvSpPr>
        <p:spPr>
          <a:xfrm>
            <a:off x="0" y="301624"/>
            <a:ext cx="8683625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r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6666"/>
                </a:solidFill>
              </a:rPr>
              <a:t>Product Features</a:t>
            </a:r>
          </a:p>
        </p:txBody>
      </p:sp>
      <p:sp>
        <p:nvSpPr>
          <p:cNvPr id="31" name="Shape 31"/>
          <p:cNvSpPr/>
          <p:nvPr>
            <p:ph type="body" idx="4294967295"/>
          </p:nvPr>
        </p:nvSpPr>
        <p:spPr>
          <a:xfrm>
            <a:off x="1370012" y="1827212"/>
            <a:ext cx="7080152" cy="5182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03397" indent="-303397" defTabSz="722376">
              <a:spcBef>
                <a:spcPts val="500"/>
              </a:spcBef>
              <a:defRPr sz="1800"/>
            </a:pPr>
            <a:r>
              <a:rPr sz="2212"/>
              <a:t>Login</a:t>
            </a:r>
            <a:endParaRPr sz="2212"/>
          </a:p>
          <a:p>
            <a:pPr lvl="1" marL="664585" indent="-303397" defTabSz="722376">
              <a:spcBef>
                <a:spcPts val="500"/>
              </a:spcBef>
              <a:buChar char="○"/>
              <a:defRPr sz="1800"/>
            </a:pPr>
            <a:r>
              <a:rPr sz="2212"/>
              <a:t>HR, CEO and all higher management have separate login with username and password</a:t>
            </a:r>
            <a:endParaRPr sz="2212"/>
          </a:p>
          <a:p>
            <a:pPr lvl="1" marL="632079" indent="-270890" defTabSz="722376">
              <a:spcBef>
                <a:spcPts val="500"/>
              </a:spcBef>
              <a:buChar char="○"/>
              <a:defRPr sz="1800"/>
            </a:pPr>
            <a:endParaRPr sz="2212"/>
          </a:p>
          <a:p>
            <a:pPr lvl="0" marL="303397" indent="-303397" defTabSz="722376">
              <a:spcBef>
                <a:spcPts val="500"/>
              </a:spcBef>
              <a:defRPr sz="1800"/>
            </a:pPr>
            <a:r>
              <a:rPr sz="2212"/>
              <a:t>Anonymous login</a:t>
            </a:r>
            <a:endParaRPr sz="2212"/>
          </a:p>
          <a:p>
            <a:pPr lvl="1" marL="664585" indent="-303397" defTabSz="722376">
              <a:spcBef>
                <a:spcPts val="500"/>
              </a:spcBef>
              <a:buChar char="○"/>
              <a:defRPr sz="1800"/>
            </a:pPr>
            <a:r>
              <a:rPr sz="2212"/>
              <a:t>Women employee can login directly without giving any identity. A random string is generated for each user</a:t>
            </a:r>
            <a:endParaRPr sz="2212"/>
          </a:p>
          <a:p>
            <a:pPr lvl="0" marL="270891" indent="-270891" defTabSz="722376">
              <a:spcBef>
                <a:spcPts val="500"/>
              </a:spcBef>
              <a:defRPr sz="1800"/>
            </a:pPr>
            <a:endParaRPr sz="2212"/>
          </a:p>
          <a:p>
            <a:pPr lvl="0" marL="303397" indent="-303397" defTabSz="722376">
              <a:spcBef>
                <a:spcPts val="500"/>
              </a:spcBef>
              <a:defRPr sz="1800"/>
            </a:pPr>
            <a:r>
              <a:rPr sz="2212"/>
              <a:t>Chat window</a:t>
            </a:r>
            <a:endParaRPr sz="2212"/>
          </a:p>
          <a:p>
            <a:pPr lvl="1" marL="664585" indent="-303397" defTabSz="722376">
              <a:spcBef>
                <a:spcPts val="500"/>
              </a:spcBef>
              <a:buChar char="○"/>
              <a:defRPr sz="1800"/>
            </a:pPr>
            <a:r>
              <a:rPr sz="2212"/>
              <a:t>A window where problem are discussed without worrying about the identity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34" name="Shape 34"/>
          <p:cNvSpPr/>
          <p:nvPr/>
        </p:nvSpPr>
        <p:spPr>
          <a:xfrm>
            <a:off x="1283805" y="855980"/>
            <a:ext cx="266978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Technology Used</a:t>
            </a:r>
          </a:p>
        </p:txBody>
      </p:sp>
      <p:sp>
        <p:nvSpPr>
          <p:cNvPr id="35" name="Shape 35"/>
          <p:cNvSpPr/>
          <p:nvPr/>
        </p:nvSpPr>
        <p:spPr>
          <a:xfrm>
            <a:off x="1385405" y="1732280"/>
            <a:ext cx="3378038" cy="487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marL="240631" indent="-240631">
              <a:buSzPct val="100000"/>
              <a:buChar char="•"/>
            </a:pPr>
            <a:r>
              <a:rPr sz="2400"/>
              <a:t>Jquery</a:t>
            </a:r>
            <a:endParaRPr sz="2400"/>
          </a:p>
          <a:p>
            <a:pPr lvl="0" marL="240631" indent="-240631">
              <a:buSzPct val="100000"/>
              <a:buChar char="•"/>
            </a:pPr>
            <a:endParaRPr sz="2400"/>
          </a:p>
          <a:p>
            <a:pPr lvl="0" marL="240631" indent="-240631">
              <a:buSzPct val="100000"/>
              <a:buChar char="•"/>
            </a:pPr>
            <a:r>
              <a:rPr sz="2400"/>
              <a:t>Node.js</a:t>
            </a:r>
            <a:endParaRPr sz="2400"/>
          </a:p>
          <a:p>
            <a:pPr lvl="0" marL="240631" indent="-240631">
              <a:buSzPct val="100000"/>
              <a:buChar char="•"/>
            </a:pPr>
            <a:endParaRPr sz="2400"/>
          </a:p>
          <a:p>
            <a:pPr lvl="0" marL="240631" indent="-240631">
              <a:buSzPct val="100000"/>
              <a:buChar char="•"/>
            </a:pPr>
            <a:r>
              <a:rPr sz="2400"/>
              <a:t>socket.io</a:t>
            </a:r>
            <a:endParaRPr sz="2400"/>
          </a:p>
          <a:p>
            <a:pPr lvl="0" marL="240631" indent="-240631">
              <a:buSzPct val="100000"/>
              <a:buChar char="•"/>
            </a:pPr>
            <a:endParaRPr sz="2400"/>
          </a:p>
          <a:p>
            <a:pPr lvl="0" marL="240631" indent="-240631">
              <a:buSzPct val="100000"/>
              <a:buChar char="•"/>
            </a:pPr>
            <a:r>
              <a:rPr sz="2400"/>
              <a:t>express framework</a:t>
            </a:r>
            <a:endParaRPr sz="2400"/>
          </a:p>
          <a:p>
            <a:pPr lvl="0"/>
            <a:endParaRPr sz="2400"/>
          </a:p>
          <a:p>
            <a:pPr lvl="0" marL="240631" indent="-240631">
              <a:buSzPct val="100000"/>
              <a:buChar char="•"/>
            </a:pPr>
            <a:r>
              <a:rPr sz="2400"/>
              <a:t>Html</a:t>
            </a:r>
            <a:endParaRPr sz="2400"/>
          </a:p>
          <a:p>
            <a:pPr lvl="0" marL="240631" indent="-240631">
              <a:buSzPct val="100000"/>
              <a:buChar char="•"/>
            </a:pPr>
            <a:endParaRPr sz="2400"/>
          </a:p>
          <a:p>
            <a:pPr lvl="0" marL="240631" indent="-240631">
              <a:buSzPct val="100000"/>
              <a:buChar char="•"/>
            </a:pPr>
            <a:r>
              <a:rPr sz="2400"/>
              <a:t>CSS</a:t>
            </a:r>
            <a:endParaRPr sz="2400"/>
          </a:p>
          <a:p>
            <a:pPr lvl="0" marL="240631" indent="-240631">
              <a:buSzPct val="100000"/>
              <a:buChar char="•"/>
            </a:pPr>
            <a:endParaRPr sz="240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 idx="4294967295"/>
          </p:nvPr>
        </p:nvSpPr>
        <p:spPr>
          <a:xfrm>
            <a:off x="1370012" y="301624"/>
            <a:ext cx="7313613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666"/>
                </a:solidFill>
              </a:rPr>
              <a:t>Product Demo</a:t>
            </a:r>
          </a:p>
        </p:txBody>
      </p:sp>
      <p:pic>
        <p:nvPicPr>
          <p:cNvPr id="3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741" y="1746752"/>
            <a:ext cx="7934156" cy="4958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pic>
        <p:nvPicPr>
          <p:cNvPr id="4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7630" y="1859457"/>
            <a:ext cx="6880071" cy="4300043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1448905" y="678179"/>
            <a:ext cx="524699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Login Page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45" name="Shape 45"/>
          <p:cNvSpPr/>
          <p:nvPr/>
        </p:nvSpPr>
        <p:spPr>
          <a:xfrm>
            <a:off x="1474305" y="792480"/>
            <a:ext cx="2480107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900"/>
            </a:lvl1pPr>
          </a:lstStyle>
          <a:p>
            <a:pPr lvl="0">
              <a:defRPr sz="1800"/>
            </a:pPr>
            <a:r>
              <a:rPr sz="2900"/>
              <a:t>Chat window</a:t>
            </a:r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653" y="1876221"/>
            <a:ext cx="6954848" cy="4346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CCCC"/>
      </a:accent1>
      <a:accent2>
        <a:srgbClr val="99CCCC"/>
      </a:accent2>
      <a:accent3>
        <a:srgbClr val="8F8F8F"/>
      </a:accent3>
      <a:accent4>
        <a:srgbClr val="707070"/>
      </a:accent4>
      <a:accent5>
        <a:srgbClr val="ADE0E0"/>
      </a:accent5>
      <a:accent6>
        <a:srgbClr val="8BB9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CCCC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3CCCC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CCCC"/>
      </a:accent1>
      <a:accent2>
        <a:srgbClr val="99CCCC"/>
      </a:accent2>
      <a:accent3>
        <a:srgbClr val="8F8F8F"/>
      </a:accent3>
      <a:accent4>
        <a:srgbClr val="707070"/>
      </a:accent4>
      <a:accent5>
        <a:srgbClr val="ADE0E0"/>
      </a:accent5>
      <a:accent6>
        <a:srgbClr val="8BB9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3CCCC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3CCCC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