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[Employee_Dataset.xlsx]Sheet3!PivotTable1</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725478177503261"/>
          <c:y val="0.11208867472372366"/>
          <c:w val="0.8059785909114302"/>
          <c:h val="0.62214430642978136"/>
        </c:manualLayout>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multiLvlStrRef>
              <c:f>Sheet3!$A$4:$A$16</c:f>
              <c:multiLvlStrCache>
                <c:ptCount val="3"/>
                <c:lvl>
                  <c:pt idx="0">
                    <c:v>PR01956</c:v>
                  </c:pt>
                  <c:pt idx="1">
                    <c:v>PR00882</c:v>
                  </c:pt>
                  <c:pt idx="2">
                    <c:v>SQ02223</c:v>
                  </c:pt>
                </c:lvl>
                <c:lvl>
                  <c:pt idx="0">
                    <c:v>Accounting</c:v>
                  </c:pt>
                  <c:pt idx="1">
                    <c:v>Accounting</c:v>
                  </c:pt>
                  <c:pt idx="2">
                    <c:v>Accounting</c:v>
                  </c:pt>
                </c:lvl>
                <c:lvl>
                  <c:pt idx="0">
                    <c:v>Male</c:v>
                  </c:pt>
                  <c:pt idx="1">
                    <c:v>Male</c:v>
                  </c:pt>
                  <c:pt idx="2">
                    <c:v>Female</c:v>
                  </c:pt>
                </c:lvl>
                <c:lvl>
                  <c:pt idx="0">
                    <c:v> Jamesy O'Ferris</c:v>
                  </c:pt>
                  <c:pt idx="1">
                    <c:v> Jill Shipsey</c:v>
                  </c:pt>
                  <c:pt idx="2">
                    <c:v> Pippy Shepperd</c:v>
                  </c:pt>
                </c:lvl>
              </c:multiLvlStrCache>
            </c:multiLvlStrRef>
          </c:cat>
          <c:val>
            <c:numRef>
              <c:f>Sheet3!$B$4:$B$16</c:f>
              <c:numCache>
                <c:formatCode>General</c:formatCode>
                <c:ptCount val="3"/>
                <c:pt idx="0">
                  <c:v>36547.58</c:v>
                </c:pt>
                <c:pt idx="1">
                  <c:v>52963.65</c:v>
                </c:pt>
                <c:pt idx="2">
                  <c:v>44845.33</c:v>
                </c:pt>
              </c:numCache>
            </c:numRef>
          </c:val>
          <c:extLst>
            <c:ext xmlns:c16="http://schemas.microsoft.com/office/drawing/2014/chart" uri="{C3380CC4-5D6E-409C-BE32-E72D297353CC}">
              <c16:uniqueId val="{00000000-2D98-423B-BCB6-5938269791B8}"/>
            </c:ext>
          </c:extLst>
        </c:ser>
        <c:dLbls>
          <c:showLegendKey val="0"/>
          <c:showVal val="0"/>
          <c:showCatName val="0"/>
          <c:showSerName val="0"/>
          <c:showPercent val="0"/>
          <c:showBubbleSize val="0"/>
        </c:dLbls>
        <c:gapWidth val="219"/>
        <c:overlap val="-27"/>
        <c:axId val="1895816720"/>
        <c:axId val="1895810480"/>
      </c:barChart>
      <c:catAx>
        <c:axId val="189581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810480"/>
        <c:crosses val="autoZero"/>
        <c:auto val="1"/>
        <c:lblAlgn val="ctr"/>
        <c:lblOffset val="100"/>
        <c:noMultiLvlLbl val="0"/>
      </c:catAx>
      <c:valAx>
        <c:axId val="1895810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81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62200" y="3258465"/>
            <a:ext cx="8610600" cy="2677656"/>
          </a:xfrm>
          <a:prstGeom prst="rect">
            <a:avLst/>
          </a:prstGeom>
          <a:noFill/>
        </p:spPr>
        <p:txBody>
          <a:bodyPr wrap="square" rtlCol="0">
            <a:spAutoFit/>
          </a:bodyPr>
          <a:lstStyle/>
          <a:p>
            <a:r>
              <a:rPr lang="en-US" sz="2400" b="1" dirty="0"/>
              <a:t>STUDENT NAME: </a:t>
            </a:r>
            <a:r>
              <a:rPr lang="en-US" sz="2400" dirty="0"/>
              <a:t>SHANMUGA PRIYA S</a:t>
            </a:r>
          </a:p>
          <a:p>
            <a:r>
              <a:rPr lang="en-US" sz="2400" b="1" dirty="0"/>
              <a:t>REGISTER NO: </a:t>
            </a:r>
            <a:r>
              <a:rPr lang="en-US" sz="2400" dirty="0"/>
              <a:t>312216199 </a:t>
            </a:r>
          </a:p>
          <a:p>
            <a:r>
              <a:rPr lang="en-US" sz="2400" dirty="0"/>
              <a:t>(</a:t>
            </a:r>
            <a:r>
              <a:rPr lang="en-US" sz="2400" b="1" dirty="0"/>
              <a:t>NM ID: </a:t>
            </a:r>
            <a:r>
              <a:rPr lang="en-US" sz="2400" dirty="0"/>
              <a:t>5B003B372F222CF8FF5443A17C6C1C78)</a:t>
            </a:r>
          </a:p>
          <a:p>
            <a:r>
              <a:rPr lang="en-US" sz="2400" b="1" dirty="0"/>
              <a:t>DEPARTMENT:</a:t>
            </a:r>
            <a:r>
              <a:rPr lang="en-US" sz="2400" dirty="0"/>
              <a:t> B.COM BANK MANAGEMENT </a:t>
            </a:r>
          </a:p>
          <a:p>
            <a:r>
              <a:rPr lang="en-US" sz="2400" b="1" dirty="0"/>
              <a:t>COLLEGE:</a:t>
            </a:r>
            <a:r>
              <a:rPr lang="en-US" sz="2400" dirty="0"/>
              <a:t>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448A5CC-E6CD-3AEE-9CF7-54DC32260554}"/>
              </a:ext>
            </a:extLst>
          </p:cNvPr>
          <p:cNvSpPr txBox="1"/>
          <p:nvPr/>
        </p:nvSpPr>
        <p:spPr>
          <a:xfrm>
            <a:off x="650759" y="1343025"/>
            <a:ext cx="8480425" cy="5847755"/>
          </a:xfrm>
          <a:prstGeom prst="rect">
            <a:avLst/>
          </a:prstGeom>
          <a:noFill/>
        </p:spPr>
        <p:txBody>
          <a:bodyPr wrap="square" rtlCol="0">
            <a:spAutoFit/>
          </a:bodyPr>
          <a:lstStyle/>
          <a:p>
            <a:r>
              <a:rPr lang="en-US" sz="2000" b="1" u="sng" dirty="0"/>
              <a:t>DATA COLLECTION</a:t>
            </a:r>
          </a:p>
          <a:p>
            <a:r>
              <a:rPr lang="en-US" sz="2000" dirty="0"/>
              <a:t>Employee Data</a:t>
            </a:r>
          </a:p>
          <a:p>
            <a:r>
              <a:rPr lang="en-US" sz="2000" b="1" u="sng" dirty="0"/>
              <a:t>FEATURE COLLECTION</a:t>
            </a:r>
          </a:p>
          <a:p>
            <a:r>
              <a:rPr lang="en-US" sz="2000" dirty="0"/>
              <a:t>Name</a:t>
            </a:r>
          </a:p>
          <a:p>
            <a:r>
              <a:rPr lang="en-US" sz="2000" dirty="0"/>
              <a:t>Employee ID</a:t>
            </a:r>
          </a:p>
          <a:p>
            <a:r>
              <a:rPr lang="en-US" sz="2000" dirty="0"/>
              <a:t>Department</a:t>
            </a:r>
          </a:p>
          <a:p>
            <a:r>
              <a:rPr lang="en-US" sz="2000" dirty="0"/>
              <a:t>Gender </a:t>
            </a:r>
          </a:p>
          <a:p>
            <a:r>
              <a:rPr lang="en-US" sz="2000" dirty="0"/>
              <a:t>Salary</a:t>
            </a:r>
          </a:p>
          <a:p>
            <a:r>
              <a:rPr lang="en-US" sz="2000" b="1" u="sng" dirty="0"/>
              <a:t>SALARY LEVEL</a:t>
            </a:r>
          </a:p>
          <a:p>
            <a:r>
              <a:rPr lang="en-US" sz="2000" dirty="0"/>
              <a:t>High</a:t>
            </a:r>
          </a:p>
          <a:p>
            <a:r>
              <a:rPr lang="en-US" sz="2000" dirty="0"/>
              <a:t>Medium</a:t>
            </a:r>
          </a:p>
          <a:p>
            <a:r>
              <a:rPr lang="en-US" sz="2000" dirty="0"/>
              <a:t>Low</a:t>
            </a:r>
          </a:p>
          <a:p>
            <a:r>
              <a:rPr lang="en-US" sz="2000" b="1" u="sng" dirty="0"/>
              <a:t>SUMMARY</a:t>
            </a:r>
          </a:p>
          <a:p>
            <a:r>
              <a:rPr lang="en-US" sz="2000" dirty="0"/>
              <a:t> </a:t>
            </a:r>
            <a:r>
              <a:rPr lang="en-US" sz="2000" dirty="0" err="1"/>
              <a:t>Jamesy</a:t>
            </a:r>
            <a:r>
              <a:rPr lang="en-US" sz="2000" dirty="0"/>
              <a:t> </a:t>
            </a:r>
            <a:r>
              <a:rPr lang="en-US" sz="2000" dirty="0" err="1"/>
              <a:t>O'Ferris</a:t>
            </a:r>
            <a:r>
              <a:rPr lang="en-US" sz="2000" dirty="0"/>
              <a:t> – Low Salary</a:t>
            </a:r>
          </a:p>
          <a:p>
            <a:r>
              <a:rPr lang="en-US" sz="2000" dirty="0"/>
              <a:t> Jill </a:t>
            </a:r>
            <a:r>
              <a:rPr lang="en-US" sz="2000" dirty="0" err="1"/>
              <a:t>Shipsey</a:t>
            </a:r>
            <a:r>
              <a:rPr lang="en-US" sz="2000" dirty="0"/>
              <a:t> – High Salary</a:t>
            </a:r>
          </a:p>
          <a:p>
            <a:r>
              <a:rPr lang="en-US" sz="2000" dirty="0"/>
              <a:t> Pippy Shepperd – Medium Salary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C6E426D-CF0B-EAB0-E6DE-24ED44D85C17}"/>
              </a:ext>
            </a:extLst>
          </p:cNvPr>
          <p:cNvGraphicFramePr>
            <a:graphicFrameLocks/>
          </p:cNvGraphicFramePr>
          <p:nvPr>
            <p:extLst>
              <p:ext uri="{D42A27DB-BD31-4B8C-83A1-F6EECF244321}">
                <p14:modId xmlns:p14="http://schemas.microsoft.com/office/powerpoint/2010/main" val="648595782"/>
              </p:ext>
            </p:extLst>
          </p:nvPr>
        </p:nvGraphicFramePr>
        <p:xfrm>
          <a:off x="1524000" y="1643974"/>
          <a:ext cx="6362700" cy="41758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663328B-82FC-35A2-2C4A-71A9B31A904D}"/>
              </a:ext>
            </a:extLst>
          </p:cNvPr>
          <p:cNvSpPr txBox="1"/>
          <p:nvPr/>
        </p:nvSpPr>
        <p:spPr>
          <a:xfrm>
            <a:off x="763438" y="1371600"/>
            <a:ext cx="8153400" cy="5170646"/>
          </a:xfrm>
          <a:prstGeom prst="rect">
            <a:avLst/>
          </a:prstGeom>
          <a:noFill/>
        </p:spPr>
        <p:txBody>
          <a:bodyPr wrap="square" rtlCol="0">
            <a:spAutoFit/>
          </a:bodyPr>
          <a:lstStyle/>
          <a:p>
            <a:r>
              <a:rPr lang="en-US" sz="2400" dirty="0"/>
              <a:t>Based on the analysis of compensation within the accounts department, the results indicate a varied distribution of salaries among employees. Jill </a:t>
            </a:r>
            <a:r>
              <a:rPr lang="en-US" sz="2400" dirty="0" err="1"/>
              <a:t>Shipsey</a:t>
            </a:r>
            <a:r>
              <a:rPr lang="en-US" sz="2400" dirty="0"/>
              <a:t> stands out with a high salary, suggesting that her compensation is aligned with exceptional performance or critical contributions to the department. In contrast, Pippy Shepperd receives a medium salary, which may reflect a balanced performance or a position with moderate impact. </a:t>
            </a:r>
            <a:r>
              <a:rPr lang="en-US" sz="2400" dirty="0" err="1"/>
              <a:t>Jamesy</a:t>
            </a:r>
            <a:r>
              <a:rPr lang="en-US" sz="2400" dirty="0"/>
              <a:t> </a:t>
            </a:r>
            <a:r>
              <a:rPr lang="en-US" sz="2400" dirty="0" err="1"/>
              <a:t>O'Ferris</a:t>
            </a:r>
            <a:r>
              <a:rPr lang="en-US" sz="2400" dirty="0"/>
              <a:t>, on the other hand, has a low salary, potentially indicating either a lower performance level or a less critical role within the department.</a:t>
            </a:r>
          </a:p>
          <a:p>
            <a:r>
              <a:rPr lang="en-US" sz="2400" dirty="0"/>
              <a:t>These findings highlight the need to evaluate whether the compensation structure effectively correlates with employee performance and responsibilities.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F7C2BAC-B21D-DA11-F0F0-4D32A7AE8F07}"/>
              </a:ext>
            </a:extLst>
          </p:cNvPr>
          <p:cNvSpPr txBox="1"/>
          <p:nvPr/>
        </p:nvSpPr>
        <p:spPr>
          <a:xfrm>
            <a:off x="834071" y="1828800"/>
            <a:ext cx="5862003" cy="2677656"/>
          </a:xfrm>
          <a:prstGeom prst="rect">
            <a:avLst/>
          </a:prstGeom>
          <a:noFill/>
        </p:spPr>
        <p:txBody>
          <a:bodyPr wrap="square" rtlCol="0">
            <a:spAutoFit/>
          </a:bodyPr>
          <a:lstStyle/>
          <a:p>
            <a:r>
              <a:rPr lang="en-US" sz="2800" dirty="0"/>
              <a:t>This analysis was conducted to determine the number of employees in the accounts department who receive high compensation. The goal is to assess the performance of these specific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r>
              <a:rPr lang="en-US" sz="2400" dirty="0"/>
              <a:t>This project focuses on the accounts department, aiming to analyze the number of employees who receive high compensation. By identifying these high-paid individuals, we seek to evaluate their performance and contribution to the organization. This analysis will help in assessing whether high compensation aligns with exceptional performance and will guide future compensation and performance evaluation strategies.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dmin PNG Transparent Images Free Download | Vector Files | Pngtree">
            <a:extLst>
              <a:ext uri="{FF2B5EF4-FFF2-40B4-BE49-F238E27FC236}">
                <a16:creationId xmlns:a16="http://schemas.microsoft.com/office/drawing/2014/main" id="{FC12DA97-0F3C-76E8-BFB9-AE2F11EE97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452" y="1861993"/>
            <a:ext cx="1946073" cy="19460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E843CE-D285-3CA6-25C2-88283D4FBB3F}"/>
              </a:ext>
            </a:extLst>
          </p:cNvPr>
          <p:cNvSpPr txBox="1"/>
          <p:nvPr/>
        </p:nvSpPr>
        <p:spPr>
          <a:xfrm>
            <a:off x="723900" y="4114800"/>
            <a:ext cx="1946073" cy="369332"/>
          </a:xfrm>
          <a:prstGeom prst="rect">
            <a:avLst/>
          </a:prstGeom>
          <a:noFill/>
        </p:spPr>
        <p:txBody>
          <a:bodyPr wrap="square" rtlCol="0">
            <a:spAutoFit/>
          </a:bodyPr>
          <a:lstStyle/>
          <a:p>
            <a:r>
              <a:rPr lang="en-US" dirty="0"/>
              <a:t>ADMINISTRATION</a:t>
            </a:r>
          </a:p>
        </p:txBody>
      </p:sp>
      <p:pic>
        <p:nvPicPr>
          <p:cNvPr id="1028" name="Picture 4" descr="Employee Logo PNG, Vector, PSD, and Clipart With Transparent Background for  Free Download | Pngtree">
            <a:extLst>
              <a:ext uri="{FF2B5EF4-FFF2-40B4-BE49-F238E27FC236}">
                <a16:creationId xmlns:a16="http://schemas.microsoft.com/office/drawing/2014/main" id="{931A1CFD-C0B9-C5FB-5DF7-B23C78B328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9926" y="1857375"/>
            <a:ext cx="1946073" cy="19460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4759704-F82D-A565-127B-D71F8E79679B}"/>
              </a:ext>
            </a:extLst>
          </p:cNvPr>
          <p:cNvSpPr txBox="1"/>
          <p:nvPr/>
        </p:nvSpPr>
        <p:spPr>
          <a:xfrm>
            <a:off x="4149926" y="4117109"/>
            <a:ext cx="1946073" cy="369332"/>
          </a:xfrm>
          <a:prstGeom prst="rect">
            <a:avLst/>
          </a:prstGeom>
          <a:noFill/>
        </p:spPr>
        <p:txBody>
          <a:bodyPr wrap="square" rtlCol="0">
            <a:spAutoFit/>
          </a:bodyPr>
          <a:lstStyle/>
          <a:p>
            <a:pPr algn="ctr"/>
            <a:r>
              <a:rPr lang="en-US" dirty="0"/>
              <a:t>EMPLOYEE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E0C74BDF-C73D-6347-D7DD-55E2EC701B83}"/>
              </a:ext>
            </a:extLst>
          </p:cNvPr>
          <p:cNvSpPr txBox="1"/>
          <p:nvPr/>
        </p:nvSpPr>
        <p:spPr>
          <a:xfrm>
            <a:off x="3352800" y="2019300"/>
            <a:ext cx="5867400" cy="2677656"/>
          </a:xfrm>
          <a:prstGeom prst="rect">
            <a:avLst/>
          </a:prstGeom>
          <a:noFill/>
        </p:spPr>
        <p:txBody>
          <a:bodyPr wrap="square" rtlCol="0">
            <a:spAutoFit/>
          </a:bodyPr>
          <a:lstStyle/>
          <a:p>
            <a:r>
              <a:rPr lang="en-US" sz="2800" dirty="0"/>
              <a:t>FILTER – Remove other department employees</a:t>
            </a:r>
          </a:p>
          <a:p>
            <a:r>
              <a:rPr lang="en-US" sz="2800" dirty="0"/>
              <a:t>FORMULA – To know who is getting paid highly</a:t>
            </a:r>
          </a:p>
          <a:p>
            <a:r>
              <a:rPr lang="en-US" sz="2800" dirty="0"/>
              <a:t>PIVOT – Summary</a:t>
            </a:r>
          </a:p>
          <a:p>
            <a:r>
              <a:rPr lang="en-US" sz="28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EFEC87A-FA22-8DE1-CA4D-BF5F5F5A42AE}"/>
              </a:ext>
            </a:extLst>
          </p:cNvPr>
          <p:cNvSpPr txBox="1"/>
          <p:nvPr/>
        </p:nvSpPr>
        <p:spPr>
          <a:xfrm>
            <a:off x="736859" y="1371600"/>
            <a:ext cx="8077200" cy="3816429"/>
          </a:xfrm>
          <a:prstGeom prst="rect">
            <a:avLst/>
          </a:prstGeom>
          <a:noFill/>
        </p:spPr>
        <p:txBody>
          <a:bodyPr wrap="square" rtlCol="0">
            <a:spAutoFit/>
          </a:bodyPr>
          <a:lstStyle/>
          <a:p>
            <a:r>
              <a:rPr lang="en-US" sz="2800" dirty="0"/>
              <a:t>Employee – </a:t>
            </a:r>
            <a:r>
              <a:rPr lang="en-US" sz="2800" dirty="0" err="1"/>
              <a:t>Employee_Dataset</a:t>
            </a:r>
            <a:endParaRPr lang="en-US" sz="2800" dirty="0"/>
          </a:p>
          <a:p>
            <a:r>
              <a:rPr lang="en-US" sz="2800" dirty="0"/>
              <a:t>Total Features – 26</a:t>
            </a:r>
          </a:p>
          <a:p>
            <a:r>
              <a:rPr lang="en-US" sz="2800" dirty="0"/>
              <a:t>No of features used – 5</a:t>
            </a:r>
          </a:p>
          <a:p>
            <a:r>
              <a:rPr lang="en-US" sz="2800" dirty="0"/>
              <a:t>Department </a:t>
            </a:r>
          </a:p>
          <a:p>
            <a:r>
              <a:rPr lang="en-US" sz="2800" dirty="0"/>
              <a:t>Employee ID - num</a:t>
            </a:r>
          </a:p>
          <a:p>
            <a:r>
              <a:rPr lang="en-US" sz="2800" dirty="0"/>
              <a:t>Gender – male/female</a:t>
            </a:r>
          </a:p>
          <a:p>
            <a:r>
              <a:rPr lang="en-US" sz="2800" dirty="0"/>
              <a:t>Name - text</a:t>
            </a:r>
          </a:p>
          <a:p>
            <a:r>
              <a:rPr lang="en-US" sz="2800" dirty="0"/>
              <a:t>Salary - num</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E1B9D0A-DE32-A9F1-9DCF-AD347FA15203}"/>
              </a:ext>
            </a:extLst>
          </p:cNvPr>
          <p:cNvSpPr txBox="1"/>
          <p:nvPr/>
        </p:nvSpPr>
        <p:spPr>
          <a:xfrm>
            <a:off x="914400" y="1828800"/>
            <a:ext cx="7924800" cy="1384995"/>
          </a:xfrm>
          <a:prstGeom prst="rect">
            <a:avLst/>
          </a:prstGeom>
          <a:noFill/>
        </p:spPr>
        <p:txBody>
          <a:bodyPr wrap="square" rtlCol="0">
            <a:spAutoFit/>
          </a:bodyPr>
          <a:lstStyle/>
          <a:p>
            <a:r>
              <a:rPr lang="en-US" sz="2800" dirty="0"/>
              <a:t>SALARY LEVEL - =IFS(Z8&gt;=50,000,”HIGH’’,Z8&gt;=45,000,’’MEDIUM’’,Z8&gt;=40,000,’’LOW’’)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439</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vanividyalaya xiie</cp:lastModifiedBy>
  <cp:revision>13</cp:revision>
  <dcterms:created xsi:type="dcterms:W3CDTF">2024-03-29T15:07:22Z</dcterms:created>
  <dcterms:modified xsi:type="dcterms:W3CDTF">2024-08-28T17:58:51Z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