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3" r:id="rId1"/>
    <p:sldMasterId id="2147483674"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Cambria" panose="02040503050406030204" pitchFamily="18" charset="0"/>
      <p:regular r:id="rId37"/>
      <p:bold r:id="rId38"/>
      <p:italic r:id="rId39"/>
      <p:boldItalic r:id="rId40"/>
    </p:embeddedFont>
    <p:embeddedFont>
      <p:font typeface="Cambria Math" panose="02040503050406030204" pitchFamily="18" charset="0"/>
      <p:regular r:id="rId41"/>
    </p:embeddedFont>
    <p:embeddedFont>
      <p:font typeface="Lato Hairline" panose="020B0604020202020204" charset="0"/>
      <p:regular r:id="rId42"/>
      <p:bold r:id="rId43"/>
      <p:italic r:id="rId44"/>
      <p:boldItalic r:id="rId45"/>
    </p:embeddedFont>
    <p:embeddedFont>
      <p:font typeface="Lato Light" panose="020B0604020202020204" charset="0"/>
      <p:regular r:id="rId46"/>
      <p:bold r:id="rId47"/>
      <p:italic r:id="rId48"/>
      <p:boldItalic r:id="rId49"/>
    </p:embeddedFont>
    <p:embeddedFont>
      <p:font typeface="Montserrat"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3B2F51-E2CD-47AE-A91C-A569BCBF704B}">
  <a:tblStyle styleId="{FF3B2F51-E2CD-47AE-A91C-A569BCBF704B}"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9.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52"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19.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5a0fc2b12_0_16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55a0fc2b12_0_1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5a0fc2b12_1_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5a0fc2b12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0fa79dcf9_0_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0fa79dcf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5a0fc2b12_1_3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5a0fc2b12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5a0fc2b12_1_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5a0fc2b12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5a0fc2b12_1_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5a0fc2b12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5a0fc2b1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5a0fc2b1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5a0fc2b1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5a0fc2b1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5a0fc2b1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5a0fc2b1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5a0fc2b1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55a0fc2b1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5a0fc2b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55a0fc2b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50fa79dcf9_0_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50fa79dcf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0fa79dcf9_0_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0fa79dcf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5a0fc2b12_1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5a0fc2b12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5a0fc2b12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5a0fc2b12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 name="Google Shape;11;p2"/>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12" name="Google Shape;12;p2"/>
          <p:cNvSpPr txBox="1">
            <a:spLocks noGrp="1"/>
          </p:cNvSpPr>
          <p:nvPr>
            <p:ph type="body" idx="1"/>
          </p:nvPr>
        </p:nvSpPr>
        <p:spPr>
          <a:xfrm>
            <a:off x="457200" y="2211825"/>
            <a:ext cx="2675100" cy="2637900"/>
          </a:xfrm>
          <a:prstGeom prst="rect">
            <a:avLst/>
          </a:prstGeom>
          <a:noFill/>
          <a:ln>
            <a:noFill/>
          </a:ln>
        </p:spPr>
        <p:txBody>
          <a:bodyPr spcFirstLastPara="1" wrap="square" lIns="91425" tIns="91425" rIns="91425" bIns="91425" anchor="t" anchorCtr="0"/>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13" name="Google Shape;13;p2"/>
          <p:cNvSpPr txBox="1">
            <a:spLocks noGrp="1"/>
          </p:cNvSpPr>
          <p:nvPr>
            <p:ph type="body" idx="2"/>
          </p:nvPr>
        </p:nvSpPr>
        <p:spPr>
          <a:xfrm>
            <a:off x="3293406" y="2211825"/>
            <a:ext cx="2675100" cy="2637900"/>
          </a:xfrm>
          <a:prstGeom prst="rect">
            <a:avLst/>
          </a:prstGeom>
          <a:noFill/>
          <a:ln>
            <a:noFill/>
          </a:ln>
        </p:spPr>
        <p:txBody>
          <a:bodyPr spcFirstLastPara="1" wrap="square" lIns="91425" tIns="91425" rIns="91425" bIns="91425" anchor="t" anchorCtr="0"/>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14" name="Google Shape;14;p2"/>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rectangle">
  <p:cSld name="BLANK_1">
    <p:bg>
      <p:bgPr>
        <a:blipFill>
          <a:blip r:embed="rId2">
            <a:alphaModFix/>
          </a:blip>
          <a:stretch>
            <a:fillRect/>
          </a:stretch>
        </a:blipFill>
        <a:effectLst/>
      </p:bgPr>
    </p:bg>
    <p:spTree>
      <p:nvGrpSpPr>
        <p:cNvPr id="1" name="Shape 50"/>
        <p:cNvGrpSpPr/>
        <p:nvPr/>
      </p:nvGrpSpPr>
      <p:grpSpPr>
        <a:xfrm>
          <a:off x="0" y="0"/>
          <a:ext cx="0" cy="0"/>
          <a:chOff x="0" y="0"/>
          <a:chExt cx="0" cy="0"/>
        </a:xfrm>
      </p:grpSpPr>
      <p:pic>
        <p:nvPicPr>
          <p:cNvPr id="51" name="Google Shape;51;p11" descr="paint_transparent3.png"/>
          <p:cNvPicPr preferRelativeResize="0"/>
          <p:nvPr/>
        </p:nvPicPr>
        <p:blipFill rotWithShape="1">
          <a:blip r:embed="rId3">
            <a:alphaModFix/>
          </a:blip>
          <a:srcRect/>
          <a:stretch/>
        </p:blipFill>
        <p:spPr>
          <a:xfrm>
            <a:off x="0" y="0"/>
            <a:ext cx="9144000" cy="5143503"/>
          </a:xfrm>
          <a:prstGeom prst="rect">
            <a:avLst/>
          </a:prstGeom>
          <a:noFill/>
          <a:ln>
            <a:noFill/>
          </a:ln>
        </p:spPr>
      </p:pic>
      <p:sp>
        <p:nvSpPr>
          <p:cNvPr id="52" name="Google Shape;52;p11"/>
          <p:cNvSpPr txBox="1">
            <a:spLocks noGrp="1"/>
          </p:cNvSpPr>
          <p:nvPr>
            <p:ph type="sldNum" idx="12"/>
          </p:nvPr>
        </p:nvSpPr>
        <p:spPr>
          <a:xfrm>
            <a:off x="4297650" y="4447973"/>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half">
  <p:cSld name="BLANK_1_1">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pic>
        <p:nvPicPr>
          <p:cNvPr id="55" name="Google Shape;55;p12" descr="paint_transparent1.png"/>
          <p:cNvPicPr preferRelativeResize="0"/>
          <p:nvPr/>
        </p:nvPicPr>
        <p:blipFill rotWithShape="1">
          <a:blip r:embed="rId3">
            <a:alphaModFix/>
          </a:blip>
          <a:srcRect l="27161"/>
          <a:stretch/>
        </p:blipFill>
        <p:spPr>
          <a:xfrm>
            <a:off x="0" y="0"/>
            <a:ext cx="6660552"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TITLE_1_1">
    <p:bg>
      <p:bgPr>
        <a:blipFill>
          <a:blip r:embed="rId2">
            <a:alphaModFix/>
          </a:blip>
          <a:stretch>
            <a:fillRect/>
          </a:stretch>
        </a:blipFill>
        <a:effectLst/>
      </p:bgPr>
    </p:bg>
    <p:spTree>
      <p:nvGrpSpPr>
        <p:cNvPr id="1" name="Shape 60"/>
        <p:cNvGrpSpPr/>
        <p:nvPr/>
      </p:nvGrpSpPr>
      <p:grpSpPr>
        <a:xfrm>
          <a:off x="0" y="0"/>
          <a:ext cx="0" cy="0"/>
          <a:chOff x="0" y="0"/>
          <a:chExt cx="0" cy="0"/>
        </a:xfrm>
      </p:grpSpPr>
      <p:pic>
        <p:nvPicPr>
          <p:cNvPr id="61" name="Google Shape;61;p14"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62" name="Google Shape;62;p14"/>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4"/>
          <p:cNvSpPr txBox="1">
            <a:spLocks noGrp="1"/>
          </p:cNvSpPr>
          <p:nvPr>
            <p:ph type="ctrTitle"/>
          </p:nvPr>
        </p:nvSpPr>
        <p:spPr>
          <a:xfrm>
            <a:off x="685800" y="2878750"/>
            <a:ext cx="3914700" cy="11598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64" name="Google Shape;64;p14"/>
          <p:cNvSpPr txBox="1">
            <a:spLocks noGrp="1"/>
          </p:cNvSpPr>
          <p:nvPr>
            <p:ph type="subTitle" idx="1"/>
          </p:nvPr>
        </p:nvSpPr>
        <p:spPr>
          <a:xfrm>
            <a:off x="685800" y="4135454"/>
            <a:ext cx="3914700" cy="784800"/>
          </a:xfrm>
          <a:prstGeom prst="rect">
            <a:avLst/>
          </a:prstGeom>
          <a:noFill/>
          <a:ln>
            <a:noFill/>
          </a:ln>
        </p:spPr>
        <p:txBody>
          <a:bodyPr spcFirstLastPara="1" wrap="square" lIns="91425" tIns="91425" rIns="91425" bIns="91425" anchor="t" anchorCtr="0"/>
          <a:lstStyle>
            <a:lvl1pPr lvl="0" algn="l">
              <a:lnSpc>
                <a:spcPct val="115000"/>
              </a:lnSpc>
              <a:spcBef>
                <a:spcPts val="0"/>
              </a:spcBef>
              <a:spcAft>
                <a:spcPts val="0"/>
              </a:spcAft>
              <a:buClr>
                <a:schemeClr val="dk2"/>
              </a:buClr>
              <a:buSzPts val="1400"/>
              <a:buNone/>
              <a:defRPr sz="1400">
                <a:solidFill>
                  <a:schemeClr val="dk2"/>
                </a:solidFill>
              </a:defRPr>
            </a:lvl1pPr>
            <a:lvl2pPr lvl="1" algn="l">
              <a:lnSpc>
                <a:spcPct val="115000"/>
              </a:lnSpc>
              <a:spcBef>
                <a:spcPts val="1600"/>
              </a:spcBef>
              <a:spcAft>
                <a:spcPts val="0"/>
              </a:spcAft>
              <a:buClr>
                <a:schemeClr val="dk2"/>
              </a:buClr>
              <a:buSzPts val="1400"/>
              <a:buNone/>
              <a:defRPr sz="1400">
                <a:solidFill>
                  <a:schemeClr val="dk2"/>
                </a:solidFill>
              </a:defRPr>
            </a:lvl2pPr>
            <a:lvl3pPr lvl="2" algn="l">
              <a:lnSpc>
                <a:spcPct val="115000"/>
              </a:lnSpc>
              <a:spcBef>
                <a:spcPts val="1600"/>
              </a:spcBef>
              <a:spcAft>
                <a:spcPts val="0"/>
              </a:spcAft>
              <a:buClr>
                <a:schemeClr val="dk2"/>
              </a:buClr>
              <a:buSzPts val="1400"/>
              <a:buNone/>
              <a:defRPr sz="1400">
                <a:solidFill>
                  <a:schemeClr val="dk2"/>
                </a:solidFill>
              </a:defRPr>
            </a:lvl3pPr>
            <a:lvl4pPr lvl="3" algn="l">
              <a:lnSpc>
                <a:spcPct val="115000"/>
              </a:lnSpc>
              <a:spcBef>
                <a:spcPts val="1600"/>
              </a:spcBef>
              <a:spcAft>
                <a:spcPts val="0"/>
              </a:spcAft>
              <a:buClr>
                <a:schemeClr val="dk2"/>
              </a:buClr>
              <a:buSzPts val="1400"/>
              <a:buNone/>
              <a:defRPr sz="1400">
                <a:solidFill>
                  <a:schemeClr val="dk2"/>
                </a:solidFill>
              </a:defRPr>
            </a:lvl4pPr>
            <a:lvl5pPr lvl="4" algn="l">
              <a:lnSpc>
                <a:spcPct val="115000"/>
              </a:lnSpc>
              <a:spcBef>
                <a:spcPts val="1600"/>
              </a:spcBef>
              <a:spcAft>
                <a:spcPts val="0"/>
              </a:spcAft>
              <a:buClr>
                <a:schemeClr val="dk2"/>
              </a:buClr>
              <a:buSzPts val="1400"/>
              <a:buNone/>
              <a:defRPr sz="1400">
                <a:solidFill>
                  <a:schemeClr val="dk2"/>
                </a:solidFill>
              </a:defRPr>
            </a:lvl5pPr>
            <a:lvl6pPr lvl="5" algn="l">
              <a:lnSpc>
                <a:spcPct val="115000"/>
              </a:lnSpc>
              <a:spcBef>
                <a:spcPts val="1600"/>
              </a:spcBef>
              <a:spcAft>
                <a:spcPts val="0"/>
              </a:spcAft>
              <a:buClr>
                <a:schemeClr val="dk2"/>
              </a:buClr>
              <a:buSzPts val="1400"/>
              <a:buNone/>
              <a:defRPr sz="1400">
                <a:solidFill>
                  <a:schemeClr val="dk2"/>
                </a:solidFill>
              </a:defRPr>
            </a:lvl6pPr>
            <a:lvl7pPr lvl="6" algn="l">
              <a:lnSpc>
                <a:spcPct val="115000"/>
              </a:lnSpc>
              <a:spcBef>
                <a:spcPts val="1600"/>
              </a:spcBef>
              <a:spcAft>
                <a:spcPts val="0"/>
              </a:spcAft>
              <a:buClr>
                <a:schemeClr val="dk2"/>
              </a:buClr>
              <a:buSzPts val="1400"/>
              <a:buNone/>
              <a:defRPr sz="1400">
                <a:solidFill>
                  <a:schemeClr val="dk2"/>
                </a:solidFill>
              </a:defRPr>
            </a:lvl7pPr>
            <a:lvl8pPr lvl="7" algn="l">
              <a:lnSpc>
                <a:spcPct val="115000"/>
              </a:lnSpc>
              <a:spcBef>
                <a:spcPts val="1600"/>
              </a:spcBef>
              <a:spcAft>
                <a:spcPts val="0"/>
              </a:spcAft>
              <a:buClr>
                <a:schemeClr val="dk2"/>
              </a:buClr>
              <a:buSzPts val="1400"/>
              <a:buNone/>
              <a:defRPr sz="1400">
                <a:solidFill>
                  <a:schemeClr val="dk2"/>
                </a:solidFill>
              </a:defRPr>
            </a:lvl8pPr>
            <a:lvl9pPr lvl="8" algn="l">
              <a:lnSpc>
                <a:spcPct val="115000"/>
              </a:lnSpc>
              <a:spcBef>
                <a:spcPts val="1600"/>
              </a:spcBef>
              <a:spcAft>
                <a:spcPts val="160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7" name="Google Shape;67;p1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8" name="Google Shape;6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1" name="Google Shape;71;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4" name="Google Shape;74;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5" name="Google Shape;7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8" name="Google Shape;78;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9" name="Google Shape;79;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0" name="Google Shape;8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3" name="Google Shape;8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6" name="Google Shape;86;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7" name="Google Shape;87;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8"/>
        <p:cNvGrpSpPr/>
        <p:nvPr/>
      </p:nvGrpSpPr>
      <p:grpSpPr>
        <a:xfrm>
          <a:off x="0" y="0"/>
          <a:ext cx="0" cy="0"/>
          <a:chOff x="0" y="0"/>
          <a:chExt cx="0" cy="0"/>
        </a:xfrm>
      </p:grpSpPr>
      <p:sp>
        <p:nvSpPr>
          <p:cNvPr id="89" name="Google Shape;89;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0" name="Google Shape;90;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pic>
        <p:nvPicPr>
          <p:cNvPr id="16" name="Google Shape;16;p3"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7" name="Google Shape;17;p3"/>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1pPr>
            <a:lvl2pPr lvl="1"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2pPr>
            <a:lvl3pPr lvl="2"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3pPr>
            <a:lvl4pPr lvl="3"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4pPr>
            <a:lvl5pPr lvl="4"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5pPr>
            <a:lvl6pPr lvl="5"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6pPr>
            <a:lvl7pPr lvl="6"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7pPr>
            <a:lvl8pPr lvl="7"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8pPr>
            <a:lvl9pPr lvl="8"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18" name="Google Shape;18;p3"/>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19" name="Google Shape;19;p3"/>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4" name="Google Shape;94;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5" name="Google Shape;95;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6" name="Google Shape;9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800"/>
              <a:buNone/>
              <a:defRPr/>
            </a:lvl1pPr>
          </a:lstStyle>
          <a:p>
            <a:endParaRPr/>
          </a:p>
        </p:txBody>
      </p:sp>
      <p:sp>
        <p:nvSpPr>
          <p:cNvPr id="99" name="Google Shape;9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2" name="Google Shape;102;p2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03" name="Google Shape;10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p:cSld name="TITLE_1">
    <p:bg>
      <p:bgPr>
        <a:blipFill>
          <a:blip r:embed="rId2">
            <a:alphaModFix/>
          </a:blip>
          <a:stretch>
            <a:fillRect/>
          </a:stretch>
        </a:blipFill>
        <a:effectLst/>
      </p:bgPr>
    </p:bg>
    <p:spTree>
      <p:nvGrpSpPr>
        <p:cNvPr id="1" name="Shape 106"/>
        <p:cNvGrpSpPr/>
        <p:nvPr/>
      </p:nvGrpSpPr>
      <p:grpSpPr>
        <a:xfrm>
          <a:off x="0" y="0"/>
          <a:ext cx="0" cy="0"/>
          <a:chOff x="0" y="0"/>
          <a:chExt cx="0" cy="0"/>
        </a:xfrm>
      </p:grpSpPr>
      <p:pic>
        <p:nvPicPr>
          <p:cNvPr id="107" name="Google Shape;107;p26" descr="paint_transparent1.png"/>
          <p:cNvPicPr preferRelativeResize="0"/>
          <p:nvPr/>
        </p:nvPicPr>
        <p:blipFill rotWithShape="1">
          <a:blip r:embed="rId3">
            <a:alphaModFix/>
          </a:blip>
          <a:srcRect l="55210"/>
          <a:stretch/>
        </p:blipFill>
        <p:spPr>
          <a:xfrm>
            <a:off x="1" y="0"/>
            <a:ext cx="4095677" cy="5143500"/>
          </a:xfrm>
          <a:prstGeom prst="rect">
            <a:avLst/>
          </a:prstGeom>
          <a:noFill/>
          <a:ln>
            <a:noFill/>
          </a:ln>
        </p:spPr>
      </p:pic>
      <p:sp>
        <p:nvSpPr>
          <p:cNvPr id="108" name="Google Shape;108;p26"/>
          <p:cNvSpPr txBox="1">
            <a:spLocks noGrp="1"/>
          </p:cNvSpPr>
          <p:nvPr>
            <p:ph type="ctrTitle"/>
          </p:nvPr>
        </p:nvSpPr>
        <p:spPr>
          <a:xfrm>
            <a:off x="3208125" y="3287225"/>
            <a:ext cx="5250300" cy="1159800"/>
          </a:xfrm>
          <a:prstGeom prst="rect">
            <a:avLst/>
          </a:prstGeom>
          <a:noFill/>
          <a:ln>
            <a:noFill/>
          </a:ln>
        </p:spPr>
        <p:txBody>
          <a:bodyPr spcFirstLastPara="1" wrap="square" lIns="91425" tIns="91425" rIns="91425" bIns="91425" anchor="b" anchorCtr="0"/>
          <a:lstStyle>
            <a:lvl1pPr lvl="0"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half">
  <p:cSld name="BLANK_1_1">
    <p:bg>
      <p:bgPr>
        <a:blipFill>
          <a:blip r:embed="rId2">
            <a:alphaModFix/>
          </a:blip>
          <a:stretch>
            <a:fillRect/>
          </a:stretch>
        </a:blipFill>
        <a:effectLst/>
      </p:bgPr>
    </p:bg>
    <p:spTree>
      <p:nvGrpSpPr>
        <p:cNvPr id="1" name="Shape 109"/>
        <p:cNvGrpSpPr/>
        <p:nvPr/>
      </p:nvGrpSpPr>
      <p:grpSpPr>
        <a:xfrm>
          <a:off x="0" y="0"/>
          <a:ext cx="0" cy="0"/>
          <a:chOff x="0" y="0"/>
          <a:chExt cx="0" cy="0"/>
        </a:xfrm>
      </p:grpSpPr>
      <p:sp>
        <p:nvSpPr>
          <p:cNvPr id="110" name="Google Shape;110;p27"/>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11" name="Google Shape;111;p27" descr="paint_transparent1.png"/>
          <p:cNvPicPr preferRelativeResize="0"/>
          <p:nvPr/>
        </p:nvPicPr>
        <p:blipFill rotWithShape="1">
          <a:blip r:embed="rId3">
            <a:alphaModFix/>
          </a:blip>
          <a:srcRect l="27161"/>
          <a:stretch/>
        </p:blipFill>
        <p:spPr>
          <a:xfrm>
            <a:off x="0" y="0"/>
            <a:ext cx="6660552"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20"/>
        <p:cNvGrpSpPr/>
        <p:nvPr/>
      </p:nvGrpSpPr>
      <p:grpSpPr>
        <a:xfrm>
          <a:off x="0" y="0"/>
          <a:ext cx="0" cy="0"/>
          <a:chOff x="0" y="0"/>
          <a:chExt cx="0" cy="0"/>
        </a:xfrm>
      </p:grpSpPr>
      <p:pic>
        <p:nvPicPr>
          <p:cNvPr id="21" name="Google Shape;21;p4"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2" name="Google Shape;22;p4"/>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23" name="Google Shape;23;p4"/>
          <p:cNvSpPr txBox="1">
            <a:spLocks noGrp="1"/>
          </p:cNvSpPr>
          <p:nvPr>
            <p:ph type="body" idx="1"/>
          </p:nvPr>
        </p:nvSpPr>
        <p:spPr>
          <a:xfrm>
            <a:off x="489775" y="2312475"/>
            <a:ext cx="1831500" cy="2613300"/>
          </a:xfrm>
          <a:prstGeom prst="rect">
            <a:avLst/>
          </a:prstGeom>
          <a:noFill/>
          <a:ln>
            <a:noFill/>
          </a:ln>
        </p:spPr>
        <p:txBody>
          <a:bodyPr spcFirstLastPara="1" wrap="square" lIns="91425" tIns="91425" rIns="91425" bIns="91425" anchor="t" anchorCtr="0"/>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24" name="Google Shape;24;p4"/>
          <p:cNvSpPr txBox="1">
            <a:spLocks noGrp="1"/>
          </p:cNvSpPr>
          <p:nvPr>
            <p:ph type="body" idx="2"/>
          </p:nvPr>
        </p:nvSpPr>
        <p:spPr>
          <a:xfrm>
            <a:off x="2415136" y="2312475"/>
            <a:ext cx="1831500" cy="2613300"/>
          </a:xfrm>
          <a:prstGeom prst="rect">
            <a:avLst/>
          </a:prstGeom>
          <a:noFill/>
          <a:ln>
            <a:noFill/>
          </a:ln>
        </p:spPr>
        <p:txBody>
          <a:bodyPr spcFirstLastPara="1" wrap="square" lIns="91425" tIns="91425" rIns="91425" bIns="91425" anchor="t" anchorCtr="0"/>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25" name="Google Shape;25;p4"/>
          <p:cNvSpPr txBox="1">
            <a:spLocks noGrp="1"/>
          </p:cNvSpPr>
          <p:nvPr>
            <p:ph type="body" idx="3"/>
          </p:nvPr>
        </p:nvSpPr>
        <p:spPr>
          <a:xfrm>
            <a:off x="4340497" y="2312475"/>
            <a:ext cx="1831500" cy="2613300"/>
          </a:xfrm>
          <a:prstGeom prst="rect">
            <a:avLst/>
          </a:prstGeom>
          <a:noFill/>
          <a:ln>
            <a:noFill/>
          </a:ln>
        </p:spPr>
        <p:txBody>
          <a:bodyPr spcFirstLastPara="1" wrap="square" lIns="91425" tIns="91425" rIns="91425" bIns="91425" anchor="t" anchorCtr="0"/>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26" name="Google Shape;26;p4"/>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27"/>
        <p:cNvGrpSpPr/>
        <p:nvPr/>
      </p:nvGrpSpPr>
      <p:grpSpPr>
        <a:xfrm>
          <a:off x="0" y="0"/>
          <a:ext cx="0" cy="0"/>
          <a:chOff x="0" y="0"/>
          <a:chExt cx="0" cy="0"/>
        </a:xfrm>
      </p:grpSpPr>
      <p:pic>
        <p:nvPicPr>
          <p:cNvPr id="28" name="Google Shape;28;p5"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9" name="Google Shape;29;p5"/>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lstStyle>
            <a:lvl1pPr marL="457200" lvl="0" indent="-228600" algn="l">
              <a:lnSpc>
                <a:spcPct val="100000"/>
              </a:lnSpc>
              <a:spcBef>
                <a:spcPts val="360"/>
              </a:spcBef>
              <a:spcAft>
                <a:spcPts val="0"/>
              </a:spcAft>
              <a:buSzPts val="1400"/>
              <a:buNone/>
              <a:defRPr sz="1400"/>
            </a:lvl1pPr>
          </a:lstStyle>
          <a:p>
            <a:endParaRPr/>
          </a:p>
        </p:txBody>
      </p:sp>
      <p:sp>
        <p:nvSpPr>
          <p:cNvPr id="30" name="Google Shape;30;p5"/>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ircle" type="blank">
  <p:cSld name="BLANK">
    <p:bg>
      <p:bgPr>
        <a:blipFill>
          <a:blip r:embed="rId2">
            <a:alphaModFix/>
          </a:blip>
          <a:stretch>
            <a:fillRect/>
          </a:stretch>
        </a:blipFill>
        <a:effectLst/>
      </p:bgPr>
    </p:bg>
    <p:spTree>
      <p:nvGrpSpPr>
        <p:cNvPr id="1" name="Shape 31"/>
        <p:cNvGrpSpPr/>
        <p:nvPr/>
      </p:nvGrpSpPr>
      <p:grpSpPr>
        <a:xfrm>
          <a:off x="0" y="0"/>
          <a:ext cx="0" cy="0"/>
          <a:chOff x="0" y="0"/>
          <a:chExt cx="0" cy="0"/>
        </a:xfrm>
      </p:grpSpPr>
      <p:pic>
        <p:nvPicPr>
          <p:cNvPr id="32" name="Google Shape;32;p6" descr="paint_transparent4.png"/>
          <p:cNvPicPr preferRelativeResize="0"/>
          <p:nvPr/>
        </p:nvPicPr>
        <p:blipFill rotWithShape="1">
          <a:blip r:embed="rId3">
            <a:alphaModFix/>
          </a:blip>
          <a:srcRect/>
          <a:stretch/>
        </p:blipFill>
        <p:spPr>
          <a:xfrm>
            <a:off x="0" y="0"/>
            <a:ext cx="9144000" cy="5143513"/>
          </a:xfrm>
          <a:prstGeom prst="rect">
            <a:avLst/>
          </a:prstGeom>
          <a:noFill/>
          <a:ln>
            <a:noFill/>
          </a:ln>
        </p:spPr>
      </p:pic>
      <p:sp>
        <p:nvSpPr>
          <p:cNvPr id="33" name="Google Shape;33;p6"/>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34"/>
        <p:cNvGrpSpPr/>
        <p:nvPr/>
      </p:nvGrpSpPr>
      <p:grpSpPr>
        <a:xfrm>
          <a:off x="0" y="0"/>
          <a:ext cx="0" cy="0"/>
          <a:chOff x="0" y="0"/>
          <a:chExt cx="0" cy="0"/>
        </a:xfrm>
      </p:grpSpPr>
      <p:pic>
        <p:nvPicPr>
          <p:cNvPr id="35" name="Google Shape;35;p7" descr="paint_transparent1.png"/>
          <p:cNvPicPr preferRelativeResize="0"/>
          <p:nvPr/>
        </p:nvPicPr>
        <p:blipFill rotWithShape="1">
          <a:blip r:embed="rId3">
            <a:alphaModFix/>
          </a:blip>
          <a:srcRect l="55210"/>
          <a:stretch/>
        </p:blipFill>
        <p:spPr>
          <a:xfrm>
            <a:off x="1" y="0"/>
            <a:ext cx="4095677" cy="5143500"/>
          </a:xfrm>
          <a:prstGeom prst="rect">
            <a:avLst/>
          </a:prstGeom>
          <a:noFill/>
          <a:ln>
            <a:noFill/>
          </a:ln>
        </p:spPr>
      </p:pic>
      <p:sp>
        <p:nvSpPr>
          <p:cNvPr id="36" name="Google Shape;36;p7"/>
          <p:cNvSpPr txBox="1">
            <a:spLocks noGrp="1"/>
          </p:cNvSpPr>
          <p:nvPr>
            <p:ph type="ctrTitle"/>
          </p:nvPr>
        </p:nvSpPr>
        <p:spPr>
          <a:xfrm>
            <a:off x="3208125" y="3287225"/>
            <a:ext cx="5250300" cy="1159800"/>
          </a:xfrm>
          <a:prstGeom prst="rect">
            <a:avLst/>
          </a:prstGeom>
          <a:noFill/>
          <a:ln>
            <a:noFill/>
          </a:ln>
        </p:spPr>
        <p:txBody>
          <a:bodyPr spcFirstLastPara="1" wrap="square" lIns="91425" tIns="91425" rIns="91425" bIns="91425" anchor="b" anchorCtr="0"/>
          <a:lstStyle>
            <a:lvl1pPr lvl="0"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37"/>
        <p:cNvGrpSpPr/>
        <p:nvPr/>
      </p:nvGrpSpPr>
      <p:grpSpPr>
        <a:xfrm>
          <a:off x="0" y="0"/>
          <a:ext cx="0" cy="0"/>
          <a:chOff x="0" y="0"/>
          <a:chExt cx="0" cy="0"/>
        </a:xfrm>
      </p:grpSpPr>
      <p:pic>
        <p:nvPicPr>
          <p:cNvPr id="38" name="Google Shape;38;p8"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39" name="Google Shape;39;p8"/>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8"/>
          <p:cNvSpPr txBox="1">
            <a:spLocks noGrp="1"/>
          </p:cNvSpPr>
          <p:nvPr>
            <p:ph type="ctrTitle"/>
          </p:nvPr>
        </p:nvSpPr>
        <p:spPr>
          <a:xfrm>
            <a:off x="685800" y="2878750"/>
            <a:ext cx="3914700" cy="11598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1" name="Google Shape;41;p8"/>
          <p:cNvSpPr txBox="1">
            <a:spLocks noGrp="1"/>
          </p:cNvSpPr>
          <p:nvPr>
            <p:ph type="subTitle" idx="1"/>
          </p:nvPr>
        </p:nvSpPr>
        <p:spPr>
          <a:xfrm>
            <a:off x="685800" y="4135454"/>
            <a:ext cx="3914700" cy="7848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1400"/>
              <a:buNone/>
              <a:defRPr sz="1400">
                <a:solidFill>
                  <a:schemeClr val="dk2"/>
                </a:solidFill>
              </a:defRPr>
            </a:lvl1pPr>
            <a:lvl2pPr lvl="1" algn="l">
              <a:lnSpc>
                <a:spcPct val="100000"/>
              </a:lnSpc>
              <a:spcBef>
                <a:spcPts val="0"/>
              </a:spcBef>
              <a:spcAft>
                <a:spcPts val="0"/>
              </a:spcAft>
              <a:buClr>
                <a:schemeClr val="dk2"/>
              </a:buClr>
              <a:buSzPts val="1400"/>
              <a:buNone/>
              <a:defRPr sz="1400">
                <a:solidFill>
                  <a:schemeClr val="dk2"/>
                </a:solidFill>
              </a:defRPr>
            </a:lvl2pPr>
            <a:lvl3pPr lvl="2" algn="l">
              <a:lnSpc>
                <a:spcPct val="100000"/>
              </a:lnSpc>
              <a:spcBef>
                <a:spcPts val="0"/>
              </a:spcBef>
              <a:spcAft>
                <a:spcPts val="0"/>
              </a:spcAft>
              <a:buClr>
                <a:schemeClr val="dk2"/>
              </a:buClr>
              <a:buSzPts val="1400"/>
              <a:buNone/>
              <a:defRPr sz="1400">
                <a:solidFill>
                  <a:schemeClr val="dk2"/>
                </a:solidFill>
              </a:defRPr>
            </a:lvl3pPr>
            <a:lvl4pPr lvl="3" algn="l">
              <a:lnSpc>
                <a:spcPct val="100000"/>
              </a:lnSpc>
              <a:spcBef>
                <a:spcPts val="0"/>
              </a:spcBef>
              <a:spcAft>
                <a:spcPts val="0"/>
              </a:spcAft>
              <a:buClr>
                <a:schemeClr val="dk2"/>
              </a:buClr>
              <a:buSzPts val="1400"/>
              <a:buNone/>
              <a:defRPr sz="1400">
                <a:solidFill>
                  <a:schemeClr val="dk2"/>
                </a:solidFill>
              </a:defRPr>
            </a:lvl4pPr>
            <a:lvl5pPr lvl="4" algn="l">
              <a:lnSpc>
                <a:spcPct val="100000"/>
              </a:lnSpc>
              <a:spcBef>
                <a:spcPts val="0"/>
              </a:spcBef>
              <a:spcAft>
                <a:spcPts val="0"/>
              </a:spcAft>
              <a:buClr>
                <a:schemeClr val="dk2"/>
              </a:buClr>
              <a:buSzPts val="1400"/>
              <a:buNone/>
              <a:defRPr sz="1400">
                <a:solidFill>
                  <a:schemeClr val="dk2"/>
                </a:solidFill>
              </a:defRPr>
            </a:lvl5pPr>
            <a:lvl6pPr lvl="5" algn="l">
              <a:lnSpc>
                <a:spcPct val="100000"/>
              </a:lnSpc>
              <a:spcBef>
                <a:spcPts val="0"/>
              </a:spcBef>
              <a:spcAft>
                <a:spcPts val="0"/>
              </a:spcAft>
              <a:buClr>
                <a:schemeClr val="dk2"/>
              </a:buClr>
              <a:buSzPts val="1400"/>
              <a:buNone/>
              <a:defRPr sz="1400">
                <a:solidFill>
                  <a:schemeClr val="dk2"/>
                </a:solidFill>
              </a:defRPr>
            </a:lvl6pPr>
            <a:lvl7pPr lvl="6" algn="l">
              <a:lnSpc>
                <a:spcPct val="100000"/>
              </a:lnSpc>
              <a:spcBef>
                <a:spcPts val="0"/>
              </a:spcBef>
              <a:spcAft>
                <a:spcPts val="0"/>
              </a:spcAft>
              <a:buClr>
                <a:schemeClr val="dk2"/>
              </a:buClr>
              <a:buSzPts val="1400"/>
              <a:buNone/>
              <a:defRPr sz="1400">
                <a:solidFill>
                  <a:schemeClr val="dk2"/>
                </a:solidFill>
              </a:defRPr>
            </a:lvl7pPr>
            <a:lvl8pPr lvl="7" algn="l">
              <a:lnSpc>
                <a:spcPct val="100000"/>
              </a:lnSpc>
              <a:spcBef>
                <a:spcPts val="0"/>
              </a:spcBef>
              <a:spcAft>
                <a:spcPts val="0"/>
              </a:spcAft>
              <a:buClr>
                <a:schemeClr val="dk2"/>
              </a:buClr>
              <a:buSzPts val="1400"/>
              <a:buNone/>
              <a:defRPr sz="1400">
                <a:solidFill>
                  <a:schemeClr val="dk2"/>
                </a:solidFill>
              </a:defRPr>
            </a:lvl8pPr>
            <a:lvl9pPr lvl="8" algn="l">
              <a:lnSpc>
                <a:spcPct val="100000"/>
              </a:lnSpc>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42"/>
        <p:cNvGrpSpPr/>
        <p:nvPr/>
      </p:nvGrpSpPr>
      <p:grpSpPr>
        <a:xfrm>
          <a:off x="0" y="0"/>
          <a:ext cx="0" cy="0"/>
          <a:chOff x="0" y="0"/>
          <a:chExt cx="0" cy="0"/>
        </a:xfrm>
      </p:grpSpPr>
      <p:pic>
        <p:nvPicPr>
          <p:cNvPr id="43" name="Google Shape;43;p9" descr="paint_transparent4.png"/>
          <p:cNvPicPr preferRelativeResize="0"/>
          <p:nvPr/>
        </p:nvPicPr>
        <p:blipFill rotWithShape="1">
          <a:blip r:embed="rId3">
            <a:alphaModFix/>
          </a:blip>
          <a:srcRect/>
          <a:stretch/>
        </p:blipFill>
        <p:spPr>
          <a:xfrm>
            <a:off x="0" y="-12"/>
            <a:ext cx="9144000" cy="5143513"/>
          </a:xfrm>
          <a:prstGeom prst="rect">
            <a:avLst/>
          </a:prstGeom>
          <a:noFill/>
          <a:ln>
            <a:noFill/>
          </a:ln>
        </p:spPr>
      </p:pic>
      <p:sp>
        <p:nvSpPr>
          <p:cNvPr id="44" name="Google Shape;44;p9"/>
          <p:cNvSpPr txBox="1">
            <a:spLocks noGrp="1"/>
          </p:cNvSpPr>
          <p:nvPr>
            <p:ph type="body" idx="1"/>
          </p:nvPr>
        </p:nvSpPr>
        <p:spPr>
          <a:xfrm>
            <a:off x="2483350" y="836125"/>
            <a:ext cx="4177200" cy="3471300"/>
          </a:xfrm>
          <a:prstGeom prst="rect">
            <a:avLst/>
          </a:prstGeom>
          <a:noFill/>
          <a:ln>
            <a:noFill/>
          </a:ln>
        </p:spPr>
        <p:txBody>
          <a:bodyPr spcFirstLastPara="1" wrap="square" lIns="91425" tIns="91425" rIns="91425" bIns="91425" anchor="ctr" anchorCtr="0"/>
          <a:lstStyle>
            <a:lvl1pPr marL="457200" lvl="0" indent="-381000" algn="ctr">
              <a:lnSpc>
                <a:spcPct val="100000"/>
              </a:lnSpc>
              <a:spcBef>
                <a:spcPts val="600"/>
              </a:spcBef>
              <a:spcAft>
                <a:spcPts val="0"/>
              </a:spcAft>
              <a:buClr>
                <a:srgbClr val="FFFFFF"/>
              </a:buClr>
              <a:buSzPts val="2400"/>
              <a:buChar char="×"/>
              <a:defRPr sz="2400" i="1">
                <a:solidFill>
                  <a:srgbClr val="FFFFFF"/>
                </a:solidFill>
              </a:defRPr>
            </a:lvl1pPr>
            <a:lvl2pPr marL="914400" lvl="1" indent="-381000" algn="ctr">
              <a:lnSpc>
                <a:spcPct val="100000"/>
              </a:lnSpc>
              <a:spcBef>
                <a:spcPts val="0"/>
              </a:spcBef>
              <a:spcAft>
                <a:spcPts val="0"/>
              </a:spcAft>
              <a:buClr>
                <a:srgbClr val="FFFFFF"/>
              </a:buClr>
              <a:buSzPts val="2400"/>
              <a:buChar char="×"/>
              <a:defRPr sz="2400" i="1">
                <a:solidFill>
                  <a:srgbClr val="FFFFFF"/>
                </a:solidFill>
              </a:defRPr>
            </a:lvl2pPr>
            <a:lvl3pPr marL="1371600" lvl="2" indent="-381000" algn="ctr">
              <a:lnSpc>
                <a:spcPct val="100000"/>
              </a:lnSpc>
              <a:spcBef>
                <a:spcPts val="0"/>
              </a:spcBef>
              <a:spcAft>
                <a:spcPts val="0"/>
              </a:spcAft>
              <a:buClr>
                <a:srgbClr val="FFFFFF"/>
              </a:buClr>
              <a:buSzPts val="2400"/>
              <a:buChar char="×"/>
              <a:defRPr sz="2400" i="1">
                <a:solidFill>
                  <a:srgbClr val="FFFFFF"/>
                </a:solidFill>
              </a:defRPr>
            </a:lvl3pPr>
            <a:lvl4pPr marL="1828800" lvl="3" indent="-381000" algn="ctr">
              <a:lnSpc>
                <a:spcPct val="100000"/>
              </a:lnSpc>
              <a:spcBef>
                <a:spcPts val="0"/>
              </a:spcBef>
              <a:spcAft>
                <a:spcPts val="0"/>
              </a:spcAft>
              <a:buClr>
                <a:srgbClr val="FFFFFF"/>
              </a:buClr>
              <a:buSzPts val="2400"/>
              <a:buChar char="×"/>
              <a:defRPr sz="2400" i="1">
                <a:solidFill>
                  <a:srgbClr val="FFFFFF"/>
                </a:solidFill>
              </a:defRPr>
            </a:lvl4pPr>
            <a:lvl5pPr marL="2286000" lvl="4" indent="-381000" algn="ctr">
              <a:lnSpc>
                <a:spcPct val="100000"/>
              </a:lnSpc>
              <a:spcBef>
                <a:spcPts val="0"/>
              </a:spcBef>
              <a:spcAft>
                <a:spcPts val="0"/>
              </a:spcAft>
              <a:buClr>
                <a:srgbClr val="FFFFFF"/>
              </a:buClr>
              <a:buSzPts val="2400"/>
              <a:buChar char="○"/>
              <a:defRPr sz="2400" i="1">
                <a:solidFill>
                  <a:srgbClr val="FFFFFF"/>
                </a:solidFill>
              </a:defRPr>
            </a:lvl5pPr>
            <a:lvl6pPr marL="2743200" lvl="5" indent="-381000" algn="ctr">
              <a:lnSpc>
                <a:spcPct val="100000"/>
              </a:lnSpc>
              <a:spcBef>
                <a:spcPts val="0"/>
              </a:spcBef>
              <a:spcAft>
                <a:spcPts val="0"/>
              </a:spcAft>
              <a:buClr>
                <a:srgbClr val="FFFFFF"/>
              </a:buClr>
              <a:buSzPts val="2400"/>
              <a:buChar char="■"/>
              <a:defRPr sz="2400" i="1">
                <a:solidFill>
                  <a:srgbClr val="FFFFFF"/>
                </a:solidFill>
              </a:defRPr>
            </a:lvl6pPr>
            <a:lvl7pPr marL="3200400" lvl="6" indent="-381000" algn="ctr">
              <a:lnSpc>
                <a:spcPct val="100000"/>
              </a:lnSpc>
              <a:spcBef>
                <a:spcPts val="0"/>
              </a:spcBef>
              <a:spcAft>
                <a:spcPts val="0"/>
              </a:spcAft>
              <a:buClr>
                <a:srgbClr val="FFFFFF"/>
              </a:buClr>
              <a:buSzPts val="2400"/>
              <a:buChar char="●"/>
              <a:defRPr sz="2400" i="1">
                <a:solidFill>
                  <a:srgbClr val="FFFFFF"/>
                </a:solidFill>
              </a:defRPr>
            </a:lvl7pPr>
            <a:lvl8pPr marL="3657600" lvl="7" indent="-381000" algn="ctr">
              <a:lnSpc>
                <a:spcPct val="100000"/>
              </a:lnSpc>
              <a:spcBef>
                <a:spcPts val="0"/>
              </a:spcBef>
              <a:spcAft>
                <a:spcPts val="0"/>
              </a:spcAft>
              <a:buClr>
                <a:srgbClr val="FFFFFF"/>
              </a:buClr>
              <a:buSzPts val="2400"/>
              <a:buChar char="○"/>
              <a:defRPr sz="2400" i="1">
                <a:solidFill>
                  <a:srgbClr val="FFFFFF"/>
                </a:solidFill>
              </a:defRPr>
            </a:lvl8pPr>
            <a:lvl9pPr marL="4114800" lvl="8" indent="-381000" algn="ctr">
              <a:lnSpc>
                <a:spcPct val="100000"/>
              </a:lnSpc>
              <a:spcBef>
                <a:spcPts val="0"/>
              </a:spcBef>
              <a:spcAft>
                <a:spcPts val="0"/>
              </a:spcAft>
              <a:buClr>
                <a:srgbClr val="FFFFFF"/>
              </a:buClr>
              <a:buSzPts val="2400"/>
              <a:buChar char="■"/>
              <a:defRPr sz="2400" i="1">
                <a:solidFill>
                  <a:srgbClr val="FFFFFF"/>
                </a:solidFill>
              </a:defRPr>
            </a:lvl9pPr>
          </a:lstStyle>
          <a:p>
            <a:endParaRPr/>
          </a:p>
        </p:txBody>
      </p:sp>
      <p:sp>
        <p:nvSpPr>
          <p:cNvPr id="45" name="Google Shape;45;p9"/>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46"/>
        <p:cNvGrpSpPr/>
        <p:nvPr/>
      </p:nvGrpSpPr>
      <p:grpSpPr>
        <a:xfrm>
          <a:off x="0" y="0"/>
          <a:ext cx="0" cy="0"/>
          <a:chOff x="0" y="0"/>
          <a:chExt cx="0" cy="0"/>
        </a:xfrm>
      </p:grpSpPr>
      <p:pic>
        <p:nvPicPr>
          <p:cNvPr id="47" name="Google Shape;47;p10"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48" name="Google Shape;48;p10"/>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49" name="Google Shape;49;p10"/>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1pPr>
            <a:lvl2pPr marR="0" lvl="1"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2pPr>
            <a:lvl3pPr marR="0" lvl="2"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3pPr>
            <a:lvl4pPr marR="0" lvl="3"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4pPr>
            <a:lvl5pPr marR="0" lvl="4"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5pPr>
            <a:lvl6pPr marR="0" lvl="5"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6pPr>
            <a:lvl7pPr marR="0" lvl="6"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7pPr>
            <a:lvl8pPr marR="0" lvl="7"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8pPr>
            <a:lvl9pPr marR="0" lvl="8"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1pPr>
            <a:lvl2pPr marL="914400" marR="0" lvl="1"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2pPr>
            <a:lvl3pPr marL="1371600" marR="0" lvl="2"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3pPr>
            <a:lvl4pPr marL="1828800" marR="0" lvl="3"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4pPr>
            <a:lvl5pPr marL="2286000" marR="0" lvl="4"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5pPr>
            <a:lvl6pPr marL="2743200" marR="0" lvl="5"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6pPr>
            <a:lvl7pPr marL="3200400" marR="0" lvl="6"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7pPr>
            <a:lvl8pPr marL="3657600" marR="0" lvl="7"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8pPr>
            <a:lvl9pPr marL="4114800" marR="0" lvl="8"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8" name="Google Shape;58;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9" name="Google Shape;5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www.cs.cornell.edu/people/pabo/movie-review-data/"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s://www.imdb.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cs.cornell.edu/people/pabo/movie-review-data/"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hyperlink" Target="https://www.rottentomatoes.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c/sentiment-analysis-on-movie-reviews/data"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hyperlink" Target="https://www.rottentomatoes.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8"/>
          <p:cNvSpPr txBox="1">
            <a:spLocks noGrp="1"/>
          </p:cNvSpPr>
          <p:nvPr>
            <p:ph type="body" idx="1"/>
          </p:nvPr>
        </p:nvSpPr>
        <p:spPr>
          <a:xfrm>
            <a:off x="631175" y="2645600"/>
            <a:ext cx="5337300" cy="226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400" b="1">
                <a:solidFill>
                  <a:schemeClr val="dk1"/>
                </a:solidFill>
                <a:latin typeface="Montserrat"/>
                <a:ea typeface="Montserrat"/>
                <a:cs typeface="Montserrat"/>
                <a:sym typeface="Montserrat"/>
              </a:rPr>
              <a:t>PROJECT TEAM</a:t>
            </a:r>
            <a:endParaRPr sz="2400" b="1">
              <a:solidFill>
                <a:schemeClr val="dk1"/>
              </a:solidFill>
              <a:latin typeface="Montserrat"/>
              <a:ea typeface="Montserrat"/>
              <a:cs typeface="Montserrat"/>
              <a:sym typeface="Montserrat"/>
            </a:endParaRPr>
          </a:p>
          <a:p>
            <a:pPr marL="457200" lvl="0" indent="-342900" algn="l" rtl="0">
              <a:lnSpc>
                <a:spcPct val="100000"/>
              </a:lnSpc>
              <a:spcBef>
                <a:spcPts val="16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Reshma Begam S	1517140</a:t>
            </a:r>
            <a:endParaRPr sz="1800">
              <a:solidFill>
                <a:schemeClr val="dk1"/>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Shanmugapriya L	1517145</a:t>
            </a:r>
            <a:endParaRPr sz="1800">
              <a:solidFill>
                <a:schemeClr val="dk1"/>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Sridevi K			1517149</a:t>
            </a:r>
            <a:endParaRPr sz="1800">
              <a:solidFill>
                <a:schemeClr val="dk1"/>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Swathi M S		1517152</a:t>
            </a:r>
            <a:endParaRPr sz="1800">
              <a:solidFill>
                <a:schemeClr val="dk1"/>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Swetha K A		1517306</a:t>
            </a:r>
            <a:endParaRPr sz="2400" b="1">
              <a:solidFill>
                <a:schemeClr val="dk1"/>
              </a:solidFill>
              <a:latin typeface="Montserrat"/>
              <a:ea typeface="Montserrat"/>
              <a:cs typeface="Montserrat"/>
              <a:sym typeface="Montserrat"/>
            </a:endParaRPr>
          </a:p>
        </p:txBody>
      </p:sp>
      <p:sp>
        <p:nvSpPr>
          <p:cNvPr id="117" name="Google Shape;117;p28"/>
          <p:cNvSpPr txBox="1"/>
          <p:nvPr/>
        </p:nvSpPr>
        <p:spPr>
          <a:xfrm>
            <a:off x="631175" y="1571300"/>
            <a:ext cx="6360300" cy="107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Montserrat"/>
                <a:ea typeface="Montserrat"/>
                <a:cs typeface="Montserrat"/>
                <a:sym typeface="Montserrat"/>
              </a:rPr>
              <a:t>PROJECT GUIDE</a:t>
            </a:r>
            <a:endParaRPr sz="2400" b="1"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600"/>
              <a:buFont typeface="Arial"/>
              <a:buNone/>
            </a:pPr>
            <a:endParaRPr sz="600" b="1"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1100"/>
              <a:buFont typeface="Arial"/>
              <a:buNone/>
            </a:pPr>
            <a:r>
              <a:rPr lang="en" sz="2000" b="0" i="0" u="none" strike="noStrike" cap="none">
                <a:solidFill>
                  <a:schemeClr val="dk1"/>
                </a:solidFill>
                <a:latin typeface="Times New Roman"/>
                <a:ea typeface="Times New Roman"/>
                <a:cs typeface="Times New Roman"/>
                <a:sym typeface="Times New Roman"/>
              </a:rPr>
              <a:t>Dr. A. Meenakowshalya, M.E.</a:t>
            </a:r>
            <a:r>
              <a:rPr lang="en" sz="2000">
                <a:solidFill>
                  <a:schemeClr val="dk1"/>
                </a:solidFill>
                <a:latin typeface="Times New Roman"/>
                <a:ea typeface="Times New Roman"/>
                <a:cs typeface="Times New Roman"/>
                <a:sym typeface="Times New Roman"/>
              </a:rPr>
              <a:t>,Ph.D.,</a:t>
            </a:r>
            <a:r>
              <a:rPr lang="en" sz="2000" b="0" i="0" u="none" strike="noStrike" cap="none">
                <a:solidFill>
                  <a:schemeClr val="dk1"/>
                </a:solidFill>
                <a:latin typeface="Times New Roman"/>
                <a:ea typeface="Times New Roman"/>
                <a:cs typeface="Times New Roman"/>
                <a:sym typeface="Times New Roman"/>
              </a:rPr>
              <a:t> (Assistant Professor)</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Montserrat"/>
              <a:ea typeface="Montserrat"/>
              <a:cs typeface="Montserrat"/>
              <a:sym typeface="Montserrat"/>
            </a:endParaRPr>
          </a:p>
        </p:txBody>
      </p:sp>
      <p:sp>
        <p:nvSpPr>
          <p:cNvPr id="118" name="Google Shape;118;p28"/>
          <p:cNvSpPr txBox="1"/>
          <p:nvPr/>
        </p:nvSpPr>
        <p:spPr>
          <a:xfrm>
            <a:off x="391100" y="248875"/>
            <a:ext cx="8343300" cy="1161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3000" b="1" i="0" u="none" strike="noStrike" cap="none">
                <a:solidFill>
                  <a:schemeClr val="dk1"/>
                </a:solidFill>
                <a:latin typeface="Cambria"/>
                <a:ea typeface="Cambria"/>
                <a:cs typeface="Cambria"/>
                <a:sym typeface="Cambria"/>
              </a:rPr>
              <a:t>EXTENSIVE SENTIMENT ANALYSIS USING INFORMATION GAIN</a:t>
            </a:r>
            <a:endParaRPr sz="3000" b="1" i="0" u="none" strike="noStrike" cap="none">
              <a:solidFill>
                <a:schemeClr val="dk1"/>
              </a:solidFill>
              <a:latin typeface="Cambria"/>
              <a:ea typeface="Cambria"/>
              <a:cs typeface="Cambria"/>
              <a:sym typeface="Cambria"/>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7"/>
          <p:cNvSpPr txBox="1">
            <a:spLocks noGrp="1"/>
          </p:cNvSpPr>
          <p:nvPr>
            <p:ph type="ctrTitle"/>
          </p:nvPr>
        </p:nvSpPr>
        <p:spPr>
          <a:xfrm>
            <a:off x="313900" y="0"/>
            <a:ext cx="5253300" cy="94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latin typeface="Cambria"/>
                <a:ea typeface="Cambria"/>
                <a:cs typeface="Cambria"/>
                <a:sym typeface="Cambria"/>
              </a:rPr>
              <a:t>ALGORITHM</a:t>
            </a:r>
            <a:endParaRPr sz="3200" b="1">
              <a:latin typeface="Cambria"/>
              <a:ea typeface="Cambria"/>
              <a:cs typeface="Cambria"/>
              <a:sym typeface="Cambria"/>
            </a:endParaRPr>
          </a:p>
          <a:p>
            <a:pPr marL="0" lvl="0" indent="0" algn="l" rtl="0">
              <a:spcBef>
                <a:spcPts val="0"/>
              </a:spcBef>
              <a:spcAft>
                <a:spcPts val="0"/>
              </a:spcAft>
              <a:buNone/>
            </a:pPr>
            <a:r>
              <a:rPr lang="en" sz="3200" b="1">
                <a:latin typeface="Cambria"/>
                <a:ea typeface="Cambria"/>
                <a:cs typeface="Cambria"/>
                <a:sym typeface="Cambria"/>
              </a:rPr>
              <a:t>IG-DF FEATURE SELECTION</a:t>
            </a:r>
            <a:endParaRPr sz="3200" b="1">
              <a:latin typeface="Cambria"/>
              <a:ea typeface="Cambria"/>
              <a:cs typeface="Cambria"/>
              <a:sym typeface="Cambria"/>
            </a:endParaRPr>
          </a:p>
        </p:txBody>
      </p:sp>
      <p:pic>
        <p:nvPicPr>
          <p:cNvPr id="185" name="Google Shape;185;p37"/>
          <p:cNvPicPr preferRelativeResize="0"/>
          <p:nvPr/>
        </p:nvPicPr>
        <p:blipFill>
          <a:blip r:embed="rId3">
            <a:alphaModFix/>
          </a:blip>
          <a:stretch>
            <a:fillRect/>
          </a:stretch>
        </p:blipFill>
        <p:spPr>
          <a:xfrm>
            <a:off x="313900" y="1075475"/>
            <a:ext cx="5864850" cy="3998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8"/>
          <p:cNvSpPr txBox="1">
            <a:spLocks noGrp="1"/>
          </p:cNvSpPr>
          <p:nvPr>
            <p:ph type="ctrTitle"/>
          </p:nvPr>
        </p:nvSpPr>
        <p:spPr>
          <a:xfrm>
            <a:off x="251175" y="251475"/>
            <a:ext cx="6382200" cy="14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b="1">
                <a:solidFill>
                  <a:srgbClr val="000000"/>
                </a:solidFill>
                <a:latin typeface="Cambria"/>
                <a:ea typeface="Cambria"/>
                <a:cs typeface="Cambria"/>
                <a:sym typeface="Cambria"/>
              </a:rPr>
              <a:t>Phase 1 - Feature selection in</a:t>
            </a:r>
            <a:endParaRPr sz="2800" b="1">
              <a:solidFill>
                <a:srgbClr val="000000"/>
              </a:solidFill>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 sz="2600" b="1">
                <a:solidFill>
                  <a:srgbClr val="000000"/>
                </a:solidFill>
                <a:latin typeface="Cambria"/>
                <a:ea typeface="Cambria"/>
                <a:cs typeface="Cambria"/>
                <a:sym typeface="Cambria"/>
              </a:rPr>
              <a:t>Sentence and feature </a:t>
            </a:r>
            <a:r>
              <a:rPr lang="en" sz="2600" b="1">
                <a:latin typeface="Cambria"/>
                <a:ea typeface="Cambria"/>
                <a:cs typeface="Cambria"/>
                <a:sym typeface="Cambria"/>
              </a:rPr>
              <a:t>level</a:t>
            </a:r>
            <a:r>
              <a:rPr lang="en" sz="2600" b="1">
                <a:solidFill>
                  <a:srgbClr val="000000"/>
                </a:solidFill>
                <a:latin typeface="Cambria"/>
                <a:ea typeface="Cambria"/>
                <a:cs typeface="Cambria"/>
                <a:sym typeface="Cambria"/>
              </a:rPr>
              <a:t> Sentiment analysis</a:t>
            </a:r>
            <a:endParaRPr sz="2600" b="1">
              <a:solidFill>
                <a:srgbClr val="000000"/>
              </a:solidFill>
              <a:latin typeface="Cambria"/>
              <a:ea typeface="Cambria"/>
              <a:cs typeface="Cambria"/>
              <a:sym typeface="Cambria"/>
            </a:endParaRPr>
          </a:p>
          <a:p>
            <a:pPr marL="0" lvl="0" indent="0" algn="l" rtl="0">
              <a:spcBef>
                <a:spcPts val="0"/>
              </a:spcBef>
              <a:spcAft>
                <a:spcPts val="0"/>
              </a:spcAft>
              <a:buNone/>
            </a:pPr>
            <a:endParaRPr/>
          </a:p>
        </p:txBody>
      </p:sp>
      <p:sp>
        <p:nvSpPr>
          <p:cNvPr id="191" name="Google Shape;191;p38"/>
          <p:cNvSpPr txBox="1">
            <a:spLocks noGrp="1"/>
          </p:cNvSpPr>
          <p:nvPr>
            <p:ph type="subTitle" idx="1"/>
          </p:nvPr>
        </p:nvSpPr>
        <p:spPr>
          <a:xfrm>
            <a:off x="329575" y="1819625"/>
            <a:ext cx="6962700" cy="2959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This project combines the Information  gain and TF-IDF  feature selection.</a:t>
            </a:r>
            <a:endParaRPr sz="200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It selects a feature that has IG score equal to 0.5. </a:t>
            </a:r>
            <a:endParaRPr sz="200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It means those features highly related to one class only. </a:t>
            </a:r>
            <a:endParaRPr sz="200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These schemes  succeed  in  reducing  about  90%  of unnecessary  features.</a:t>
            </a:r>
            <a:endParaRPr sz="2000">
              <a:solidFill>
                <a:srgbClr val="000000"/>
              </a:solidFill>
              <a:latin typeface="Calibri"/>
              <a:ea typeface="Calibri"/>
              <a:cs typeface="Calibri"/>
              <a:sym typeface="Calibri"/>
            </a:endParaRPr>
          </a:p>
          <a:p>
            <a:pPr marL="0" lvl="0" indent="0" algn="l" rtl="0">
              <a:spcBef>
                <a:spcPts val="1600"/>
              </a:spcBef>
              <a:spcAft>
                <a:spcPts val="0"/>
              </a:spcAft>
              <a:buNone/>
            </a:pPr>
            <a:endParaRPr sz="20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9"/>
          <p:cNvSpPr txBox="1">
            <a:spLocks noGrp="1"/>
          </p:cNvSpPr>
          <p:nvPr>
            <p:ph type="subTitle" idx="1"/>
          </p:nvPr>
        </p:nvSpPr>
        <p:spPr>
          <a:xfrm>
            <a:off x="360950" y="92000"/>
            <a:ext cx="6382200" cy="674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3200" b="1">
                <a:solidFill>
                  <a:schemeClr val="dk1"/>
                </a:solidFill>
                <a:latin typeface="Cambria"/>
                <a:ea typeface="Cambria"/>
                <a:cs typeface="Cambria"/>
                <a:sym typeface="Cambria"/>
              </a:rPr>
              <a:t>IG-TF-IDF FEATURE SELECTION</a:t>
            </a:r>
            <a:endParaRPr sz="3200" b="1">
              <a:solidFill>
                <a:schemeClr val="dk1"/>
              </a:solidFill>
              <a:latin typeface="Cambria"/>
              <a:ea typeface="Cambria"/>
              <a:cs typeface="Cambria"/>
              <a:sym typeface="Cambria"/>
            </a:endParaRPr>
          </a:p>
        </p:txBody>
      </p:sp>
      <p:pic>
        <p:nvPicPr>
          <p:cNvPr id="197" name="Google Shape;197;p39"/>
          <p:cNvPicPr preferRelativeResize="0"/>
          <p:nvPr/>
        </p:nvPicPr>
        <p:blipFill rotWithShape="1">
          <a:blip r:embed="rId3">
            <a:alphaModFix/>
          </a:blip>
          <a:srcRect r="-3359"/>
          <a:stretch/>
        </p:blipFill>
        <p:spPr>
          <a:xfrm>
            <a:off x="360950" y="766400"/>
            <a:ext cx="5002350" cy="4377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0"/>
          <p:cNvSpPr txBox="1">
            <a:spLocks noGrp="1"/>
          </p:cNvSpPr>
          <p:nvPr>
            <p:ph type="ctrTitle"/>
          </p:nvPr>
        </p:nvSpPr>
        <p:spPr>
          <a:xfrm>
            <a:off x="251175" y="251475"/>
            <a:ext cx="6382200" cy="87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700" b="1">
              <a:solidFill>
                <a:srgbClr val="000000"/>
              </a:solidFill>
              <a:latin typeface="Cambria"/>
              <a:ea typeface="Cambria"/>
              <a:cs typeface="Cambria"/>
              <a:sym typeface="Cambria"/>
            </a:endParaRPr>
          </a:p>
          <a:p>
            <a:pPr marL="0" lvl="0" indent="0" algn="l" rtl="0">
              <a:spcBef>
                <a:spcPts val="0"/>
              </a:spcBef>
              <a:spcAft>
                <a:spcPts val="0"/>
              </a:spcAft>
              <a:buNone/>
            </a:pPr>
            <a:r>
              <a:rPr lang="en" sz="2800" b="1">
                <a:solidFill>
                  <a:srgbClr val="000000"/>
                </a:solidFill>
                <a:latin typeface="Cambria"/>
                <a:ea typeface="Cambria"/>
                <a:cs typeface="Cambria"/>
                <a:sym typeface="Cambria"/>
              </a:rPr>
              <a:t>PHASE 2 - CLASSIFICATION</a:t>
            </a:r>
            <a:endParaRPr sz="2800" b="1">
              <a:solidFill>
                <a:srgbClr val="000000"/>
              </a:solidFill>
              <a:latin typeface="Cambria"/>
              <a:ea typeface="Cambria"/>
              <a:cs typeface="Cambria"/>
              <a:sym typeface="Cambria"/>
            </a:endParaRPr>
          </a:p>
          <a:p>
            <a:pPr marL="0" lvl="0" indent="0" algn="l" rtl="0">
              <a:spcBef>
                <a:spcPts val="0"/>
              </a:spcBef>
              <a:spcAft>
                <a:spcPts val="0"/>
              </a:spcAft>
              <a:buNone/>
            </a:pPr>
            <a:endParaRPr/>
          </a:p>
        </p:txBody>
      </p:sp>
      <p:sp>
        <p:nvSpPr>
          <p:cNvPr id="203" name="Google Shape;203;p40"/>
          <p:cNvSpPr txBox="1">
            <a:spLocks noGrp="1"/>
          </p:cNvSpPr>
          <p:nvPr>
            <p:ph type="subTitle" idx="1"/>
          </p:nvPr>
        </p:nvSpPr>
        <p:spPr>
          <a:xfrm>
            <a:off x="329575" y="1221050"/>
            <a:ext cx="6554700" cy="3699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Entropy and information gain are commonly used in decision tree. </a:t>
            </a:r>
            <a:endParaRPr sz="200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The selected feature with the highest information gain determines  the class of the review. </a:t>
            </a:r>
            <a:endParaRPr sz="200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Based on this intuition, we categorize our vocabulary into the positive  feature and negative feature. </a:t>
            </a:r>
            <a:endParaRPr sz="200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A review will be classified into positive  review if most of the features are positive and vice versa.</a:t>
            </a:r>
            <a:endParaRPr sz="2000">
              <a:solidFill>
                <a:srgbClr val="000000"/>
              </a:solidFill>
              <a:latin typeface="Calibri"/>
              <a:ea typeface="Calibri"/>
              <a:cs typeface="Calibri"/>
              <a:sym typeface="Calibri"/>
            </a:endParaRPr>
          </a:p>
          <a:p>
            <a:pPr marL="0" lvl="0" indent="0" algn="l" rtl="0">
              <a:spcBef>
                <a:spcPts val="1600"/>
              </a:spcBef>
              <a:spcAft>
                <a:spcPts val="0"/>
              </a:spcAft>
              <a:buNone/>
            </a:pPr>
            <a:endParaRPr sz="200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1"/>
          <p:cNvSpPr txBox="1">
            <a:spLocks noGrp="1"/>
          </p:cNvSpPr>
          <p:nvPr>
            <p:ph type="ctrTitle"/>
          </p:nvPr>
        </p:nvSpPr>
        <p:spPr>
          <a:xfrm>
            <a:off x="407975" y="92000"/>
            <a:ext cx="6115800" cy="11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latin typeface="Cambria"/>
                <a:ea typeface="Cambria"/>
                <a:cs typeface="Cambria"/>
                <a:sym typeface="Cambria"/>
              </a:rPr>
              <a:t>INFORMATION GAIN CLASSIFIER</a:t>
            </a:r>
            <a:endParaRPr sz="3200" b="1">
              <a:latin typeface="Cambria"/>
              <a:ea typeface="Cambria"/>
              <a:cs typeface="Cambria"/>
              <a:sym typeface="Cambria"/>
            </a:endParaRPr>
          </a:p>
        </p:txBody>
      </p:sp>
      <p:pic>
        <p:nvPicPr>
          <p:cNvPr id="209" name="Google Shape;209;p41"/>
          <p:cNvPicPr preferRelativeResize="0"/>
          <p:nvPr/>
        </p:nvPicPr>
        <p:blipFill>
          <a:blip r:embed="rId3">
            <a:alphaModFix/>
          </a:blip>
          <a:stretch>
            <a:fillRect/>
          </a:stretch>
        </p:blipFill>
        <p:spPr>
          <a:xfrm>
            <a:off x="329575" y="1205300"/>
            <a:ext cx="5566900" cy="3724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2"/>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15</a:t>
            </a:fld>
            <a:endParaRPr/>
          </a:p>
        </p:txBody>
      </p:sp>
      <p:sp>
        <p:nvSpPr>
          <p:cNvPr id="215" name="Google Shape;215;p42"/>
          <p:cNvSpPr txBox="1"/>
          <p:nvPr/>
        </p:nvSpPr>
        <p:spPr>
          <a:xfrm>
            <a:off x="371975" y="218050"/>
            <a:ext cx="2552700" cy="615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chemeClr val="dk1"/>
                </a:solidFill>
                <a:latin typeface="Cambria"/>
                <a:ea typeface="Cambria"/>
                <a:cs typeface="Cambria"/>
                <a:sym typeface="Cambria"/>
              </a:rPr>
              <a:t>DATASETS</a:t>
            </a:r>
            <a:endParaRPr sz="3200" b="1" i="0" u="none" strike="noStrike" cap="none">
              <a:solidFill>
                <a:schemeClr val="dk1"/>
              </a:solidFill>
              <a:latin typeface="Cambria"/>
              <a:ea typeface="Cambria"/>
              <a:cs typeface="Cambria"/>
              <a:sym typeface="Cambria"/>
            </a:endParaRPr>
          </a:p>
        </p:txBody>
      </p:sp>
      <p:sp>
        <p:nvSpPr>
          <p:cNvPr id="216" name="Google Shape;216;p42"/>
          <p:cNvSpPr txBox="1"/>
          <p:nvPr/>
        </p:nvSpPr>
        <p:spPr>
          <a:xfrm>
            <a:off x="371975" y="748175"/>
            <a:ext cx="5951400" cy="51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Cambria"/>
                <a:ea typeface="Cambria"/>
                <a:cs typeface="Cambria"/>
                <a:sym typeface="Cambria"/>
              </a:rPr>
              <a:t>Document level sentiment analysis</a:t>
            </a:r>
            <a:endParaRPr sz="2400" b="1" i="0" u="none" strike="noStrike" cap="none">
              <a:solidFill>
                <a:srgbClr val="000000"/>
              </a:solidFill>
              <a:latin typeface="Cambria"/>
              <a:ea typeface="Cambria"/>
              <a:cs typeface="Cambria"/>
              <a:sym typeface="Cambria"/>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Calibri"/>
                <a:ea typeface="Calibri"/>
                <a:cs typeface="Calibri"/>
                <a:sym typeface="Calibri"/>
              </a:rPr>
              <a:t>	</a:t>
            </a:r>
            <a:endParaRPr sz="2000" b="0" i="0" u="none" strike="noStrike" cap="none">
              <a:solidFill>
                <a:srgbClr val="000000"/>
              </a:solidFill>
              <a:latin typeface="Calibri"/>
              <a:ea typeface="Calibri"/>
              <a:cs typeface="Calibri"/>
              <a:sym typeface="Calibri"/>
            </a:endParaRPr>
          </a:p>
        </p:txBody>
      </p:sp>
      <p:graphicFrame>
        <p:nvGraphicFramePr>
          <p:cNvPr id="217" name="Google Shape;217;p42"/>
          <p:cNvGraphicFramePr/>
          <p:nvPr/>
        </p:nvGraphicFramePr>
        <p:xfrm>
          <a:off x="484925" y="1671525"/>
          <a:ext cx="7195150" cy="3059800"/>
        </p:xfrm>
        <a:graphic>
          <a:graphicData uri="http://schemas.openxmlformats.org/drawingml/2006/table">
            <a:tbl>
              <a:tblPr>
                <a:noFill/>
                <a:tableStyleId>{FF3B2F51-E2CD-47AE-A91C-A569BCBF704B}</a:tableStyleId>
              </a:tblPr>
              <a:tblGrid>
                <a:gridCol w="1734500">
                  <a:extLst>
                    <a:ext uri="{9D8B030D-6E8A-4147-A177-3AD203B41FA5}">
                      <a16:colId xmlns:a16="http://schemas.microsoft.com/office/drawing/2014/main" val="20000"/>
                    </a:ext>
                  </a:extLst>
                </a:gridCol>
                <a:gridCol w="5460650">
                  <a:extLst>
                    <a:ext uri="{9D8B030D-6E8A-4147-A177-3AD203B41FA5}">
                      <a16:colId xmlns:a16="http://schemas.microsoft.com/office/drawing/2014/main" val="20001"/>
                    </a:ext>
                  </a:extLst>
                </a:gridCol>
              </a:tblGrid>
              <a:tr h="661250">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Dataset - URL</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sng" strike="noStrike" cap="none">
                          <a:solidFill>
                            <a:schemeClr val="hlink"/>
                          </a:solidFill>
                          <a:latin typeface="Calibri"/>
                          <a:ea typeface="Calibri"/>
                          <a:cs typeface="Calibri"/>
                          <a:sym typeface="Calibri"/>
                          <a:hlinkClick r:id="rId3"/>
                        </a:rPr>
                        <a:t>http://www.cs.cornell.edu/people/pabo/movie-review-data/</a:t>
                      </a:r>
                      <a:endParaRPr sz="1800" u="none" strike="noStrike" cap="none">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661250">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Review - URL</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sng" strike="noStrike" cap="none">
                          <a:solidFill>
                            <a:schemeClr val="hlink"/>
                          </a:solidFill>
                          <a:latin typeface="Calibri"/>
                          <a:ea typeface="Calibri"/>
                          <a:cs typeface="Calibri"/>
                          <a:sym typeface="Calibri"/>
                          <a:hlinkClick r:id="rId4"/>
                        </a:rPr>
                        <a:t>https://www.imdb.com/</a:t>
                      </a:r>
                      <a:endParaRPr sz="1800" u="none" strike="noStrike" cap="none">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661250">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Documents</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2000</a:t>
                      </a:r>
                      <a:endParaRPr sz="1800" u="none" strike="noStrike" cap="none">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661250">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Movies</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Hitcher(1986),Beyond Therapy(1987),Angel Heart(1987),Radio Days(1987),Lethal Weapon(1987),etc.,</a:t>
                      </a:r>
                      <a:endParaRPr sz="1800" u="none" strike="noStrike" cap="none">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3"/>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16</a:t>
            </a:fld>
            <a:endParaRPr/>
          </a:p>
        </p:txBody>
      </p:sp>
      <p:sp>
        <p:nvSpPr>
          <p:cNvPr id="223" name="Google Shape;223;p43"/>
          <p:cNvSpPr txBox="1"/>
          <p:nvPr/>
        </p:nvSpPr>
        <p:spPr>
          <a:xfrm>
            <a:off x="371975" y="218050"/>
            <a:ext cx="2552700" cy="615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chemeClr val="dk1"/>
                </a:solidFill>
                <a:latin typeface="Cambria"/>
                <a:ea typeface="Cambria"/>
                <a:cs typeface="Cambria"/>
                <a:sym typeface="Cambria"/>
              </a:rPr>
              <a:t>DATASETS</a:t>
            </a:r>
            <a:endParaRPr sz="3200" b="1" i="0" u="none" strike="noStrike" cap="none">
              <a:solidFill>
                <a:schemeClr val="dk1"/>
              </a:solidFill>
              <a:latin typeface="Cambria"/>
              <a:ea typeface="Cambria"/>
              <a:cs typeface="Cambria"/>
              <a:sym typeface="Cambria"/>
            </a:endParaRPr>
          </a:p>
        </p:txBody>
      </p:sp>
      <p:sp>
        <p:nvSpPr>
          <p:cNvPr id="224" name="Google Shape;224;p43"/>
          <p:cNvSpPr txBox="1"/>
          <p:nvPr/>
        </p:nvSpPr>
        <p:spPr>
          <a:xfrm>
            <a:off x="371975" y="748175"/>
            <a:ext cx="5951400" cy="51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Cambria"/>
                <a:ea typeface="Cambria"/>
                <a:cs typeface="Cambria"/>
                <a:sym typeface="Cambria"/>
              </a:rPr>
              <a:t>Sentence level sentiment analysis</a:t>
            </a:r>
            <a:endParaRPr sz="2400" b="1" i="0" u="none" strike="noStrike" cap="none">
              <a:solidFill>
                <a:srgbClr val="000000"/>
              </a:solidFill>
              <a:latin typeface="Cambria"/>
              <a:ea typeface="Cambria"/>
              <a:cs typeface="Cambria"/>
              <a:sym typeface="Cambria"/>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Calibri"/>
                <a:ea typeface="Calibri"/>
                <a:cs typeface="Calibri"/>
                <a:sym typeface="Calibri"/>
              </a:rPr>
              <a:t>	</a:t>
            </a:r>
            <a:endParaRPr sz="2000" b="0" i="0" u="none" strike="noStrike" cap="none">
              <a:solidFill>
                <a:srgbClr val="000000"/>
              </a:solidFill>
              <a:latin typeface="Calibri"/>
              <a:ea typeface="Calibri"/>
              <a:cs typeface="Calibri"/>
              <a:sym typeface="Calibri"/>
            </a:endParaRPr>
          </a:p>
        </p:txBody>
      </p:sp>
      <p:graphicFrame>
        <p:nvGraphicFramePr>
          <p:cNvPr id="225" name="Google Shape;225;p43"/>
          <p:cNvGraphicFramePr/>
          <p:nvPr/>
        </p:nvGraphicFramePr>
        <p:xfrm>
          <a:off x="484925" y="1671525"/>
          <a:ext cx="7195150" cy="2785480"/>
        </p:xfrm>
        <a:graphic>
          <a:graphicData uri="http://schemas.openxmlformats.org/drawingml/2006/table">
            <a:tbl>
              <a:tblPr>
                <a:noFill/>
                <a:tableStyleId>{FF3B2F51-E2CD-47AE-A91C-A569BCBF704B}</a:tableStyleId>
              </a:tblPr>
              <a:tblGrid>
                <a:gridCol w="1734500">
                  <a:extLst>
                    <a:ext uri="{9D8B030D-6E8A-4147-A177-3AD203B41FA5}">
                      <a16:colId xmlns:a16="http://schemas.microsoft.com/office/drawing/2014/main" val="20000"/>
                    </a:ext>
                  </a:extLst>
                </a:gridCol>
                <a:gridCol w="5460650">
                  <a:extLst>
                    <a:ext uri="{9D8B030D-6E8A-4147-A177-3AD203B41FA5}">
                      <a16:colId xmlns:a16="http://schemas.microsoft.com/office/drawing/2014/main" val="20001"/>
                    </a:ext>
                  </a:extLst>
                </a:gridCol>
              </a:tblGrid>
              <a:tr h="661250">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Dataset - URL</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sng" strike="noStrike" cap="none">
                          <a:solidFill>
                            <a:schemeClr val="hlink"/>
                          </a:solidFill>
                          <a:latin typeface="Calibri"/>
                          <a:ea typeface="Calibri"/>
                          <a:cs typeface="Calibri"/>
                          <a:sym typeface="Calibri"/>
                          <a:hlinkClick r:id="rId3"/>
                        </a:rPr>
                        <a:t>http://www.cs.cornell.edu/people/pabo/movie-review-data/</a:t>
                      </a:r>
                      <a:endParaRPr sz="1800" u="none" strike="noStrike" cap="none">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661250">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Review - URL</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sng" strike="noStrike" cap="none">
                          <a:solidFill>
                            <a:schemeClr val="hlink"/>
                          </a:solidFill>
                          <a:latin typeface="Calibri"/>
                          <a:ea typeface="Calibri"/>
                          <a:cs typeface="Calibri"/>
                          <a:sym typeface="Calibri"/>
                          <a:hlinkClick r:id="rId4"/>
                        </a:rPr>
                        <a:t>https://www.rottentomatoes.com/</a:t>
                      </a:r>
                      <a:endParaRPr sz="1800" u="none" strike="noStrike" cap="none">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661250">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Sentences</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10662</a:t>
                      </a:r>
                      <a:endParaRPr sz="1800" u="none" strike="noStrike" cap="none">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661250">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Movies</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Aankhen(2002),Abandon(2002),Mr.Cinderella(2002), Men in Black II(2002),Down the Road(2002)etc.,</a:t>
                      </a:r>
                      <a:endParaRPr sz="1800" u="none" strike="noStrike" cap="none">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4"/>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17</a:t>
            </a:fld>
            <a:endParaRPr/>
          </a:p>
        </p:txBody>
      </p:sp>
      <p:sp>
        <p:nvSpPr>
          <p:cNvPr id="231" name="Google Shape;231;p44"/>
          <p:cNvSpPr txBox="1"/>
          <p:nvPr/>
        </p:nvSpPr>
        <p:spPr>
          <a:xfrm>
            <a:off x="371975" y="218050"/>
            <a:ext cx="2552700" cy="615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chemeClr val="dk1"/>
                </a:solidFill>
                <a:latin typeface="Cambria"/>
                <a:ea typeface="Cambria"/>
                <a:cs typeface="Cambria"/>
                <a:sym typeface="Cambria"/>
              </a:rPr>
              <a:t>DATASETS</a:t>
            </a:r>
            <a:endParaRPr sz="3200" b="1" i="0" u="none" strike="noStrike" cap="none">
              <a:solidFill>
                <a:schemeClr val="dk1"/>
              </a:solidFill>
              <a:latin typeface="Cambria"/>
              <a:ea typeface="Cambria"/>
              <a:cs typeface="Cambria"/>
              <a:sym typeface="Cambria"/>
            </a:endParaRPr>
          </a:p>
        </p:txBody>
      </p:sp>
      <p:sp>
        <p:nvSpPr>
          <p:cNvPr id="232" name="Google Shape;232;p44"/>
          <p:cNvSpPr txBox="1"/>
          <p:nvPr/>
        </p:nvSpPr>
        <p:spPr>
          <a:xfrm>
            <a:off x="371975" y="748175"/>
            <a:ext cx="5951400" cy="51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Cambria"/>
                <a:ea typeface="Cambria"/>
                <a:cs typeface="Cambria"/>
                <a:sym typeface="Cambria"/>
              </a:rPr>
              <a:t>Feature level sentiment analysis</a:t>
            </a:r>
            <a:endParaRPr sz="2400" b="1" i="0" u="none" strike="noStrike" cap="none">
              <a:solidFill>
                <a:srgbClr val="000000"/>
              </a:solidFill>
              <a:latin typeface="Cambria"/>
              <a:ea typeface="Cambria"/>
              <a:cs typeface="Cambria"/>
              <a:sym typeface="Cambria"/>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Calibri"/>
                <a:ea typeface="Calibri"/>
                <a:cs typeface="Calibri"/>
                <a:sym typeface="Calibri"/>
              </a:rPr>
              <a:t>	</a:t>
            </a:r>
            <a:endParaRPr sz="2000" b="0" i="0" u="none" strike="noStrike" cap="none">
              <a:solidFill>
                <a:srgbClr val="000000"/>
              </a:solidFill>
              <a:latin typeface="Calibri"/>
              <a:ea typeface="Calibri"/>
              <a:cs typeface="Calibri"/>
              <a:sym typeface="Calibri"/>
            </a:endParaRPr>
          </a:p>
        </p:txBody>
      </p:sp>
      <p:graphicFrame>
        <p:nvGraphicFramePr>
          <p:cNvPr id="233" name="Google Shape;233;p44"/>
          <p:cNvGraphicFramePr/>
          <p:nvPr>
            <p:extLst>
              <p:ext uri="{D42A27DB-BD31-4B8C-83A1-F6EECF244321}">
                <p14:modId xmlns:p14="http://schemas.microsoft.com/office/powerpoint/2010/main" val="3175435480"/>
              </p:ext>
            </p:extLst>
          </p:nvPr>
        </p:nvGraphicFramePr>
        <p:xfrm>
          <a:off x="484925" y="1671525"/>
          <a:ext cx="7195150" cy="2715240"/>
        </p:xfrm>
        <a:graphic>
          <a:graphicData uri="http://schemas.openxmlformats.org/drawingml/2006/table">
            <a:tbl>
              <a:tblPr>
                <a:noFill/>
                <a:tableStyleId>{FF3B2F51-E2CD-47AE-A91C-A569BCBF704B}</a:tableStyleId>
              </a:tblPr>
              <a:tblGrid>
                <a:gridCol w="1734500">
                  <a:extLst>
                    <a:ext uri="{9D8B030D-6E8A-4147-A177-3AD203B41FA5}">
                      <a16:colId xmlns:a16="http://schemas.microsoft.com/office/drawing/2014/main" val="20000"/>
                    </a:ext>
                  </a:extLst>
                </a:gridCol>
                <a:gridCol w="5460650">
                  <a:extLst>
                    <a:ext uri="{9D8B030D-6E8A-4147-A177-3AD203B41FA5}">
                      <a16:colId xmlns:a16="http://schemas.microsoft.com/office/drawing/2014/main" val="20001"/>
                    </a:ext>
                  </a:extLst>
                </a:gridCol>
              </a:tblGrid>
              <a:tr h="661250">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Dataset - URL</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sng" strike="noStrike" cap="none">
                          <a:solidFill>
                            <a:schemeClr val="hlink"/>
                          </a:solidFill>
                          <a:latin typeface="Calibri"/>
                          <a:ea typeface="Calibri"/>
                          <a:cs typeface="Calibri"/>
                          <a:sym typeface="Calibri"/>
                          <a:hlinkClick r:id="rId3"/>
                        </a:rPr>
                        <a:t>https://www.kaggle.com/c/sentiment-analysis-on-movie-reviews/data</a:t>
                      </a:r>
                      <a:endParaRPr sz="1800" u="none" strike="noStrike" cap="none">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661250">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Review - URL</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 sz="1800" u="sng" strike="noStrike" cap="none">
                          <a:solidFill>
                            <a:schemeClr val="hlink"/>
                          </a:solidFill>
                          <a:latin typeface="Calibri"/>
                          <a:ea typeface="Calibri"/>
                          <a:cs typeface="Calibri"/>
                          <a:sym typeface="Calibri"/>
                          <a:hlinkClick r:id="rId4"/>
                        </a:rPr>
                        <a:t>https://www.rottentomatoes.com/</a:t>
                      </a:r>
                      <a:endParaRPr sz="1800" u="none" strike="noStrike" cap="none">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661250">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Features</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latin typeface="Calibri"/>
                          <a:ea typeface="Calibri"/>
                          <a:cs typeface="Calibri"/>
                          <a:sym typeface="Calibri"/>
                        </a:rPr>
                        <a:t>76479</a:t>
                      </a:r>
                      <a:endParaRPr sz="1800" u="none" strike="noStrike" cap="none"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661250">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Movies</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latin typeface="Calibri"/>
                          <a:ea typeface="Calibri"/>
                          <a:cs typeface="Calibri"/>
                          <a:sym typeface="Calibri"/>
                        </a:rPr>
                        <a:t>2010-2014 movies</a:t>
                      </a:r>
                      <a:endParaRPr sz="1800" u="none" strike="noStrike" cap="none"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7"/>
        <p:cNvGrpSpPr/>
        <p:nvPr/>
      </p:nvGrpSpPr>
      <p:grpSpPr>
        <a:xfrm>
          <a:off x="0" y="0"/>
          <a:ext cx="0" cy="0"/>
          <a:chOff x="0" y="0"/>
          <a:chExt cx="0" cy="0"/>
        </a:xfrm>
      </p:grpSpPr>
      <p:sp>
        <p:nvSpPr>
          <p:cNvPr id="238" name="Google Shape;238;p45"/>
          <p:cNvSpPr txBox="1"/>
          <p:nvPr/>
        </p:nvSpPr>
        <p:spPr>
          <a:xfrm>
            <a:off x="199300" y="123150"/>
            <a:ext cx="4006800" cy="64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rgbClr val="000000"/>
                </a:solidFill>
                <a:latin typeface="Cambria"/>
                <a:ea typeface="Cambria"/>
                <a:cs typeface="Cambria"/>
                <a:sym typeface="Cambria"/>
              </a:rPr>
              <a:t>PYTHON PACKAGES</a:t>
            </a:r>
            <a:endParaRPr sz="3200" b="1" i="0" u="none" strike="noStrike" cap="none">
              <a:solidFill>
                <a:srgbClr val="000000"/>
              </a:solidFill>
              <a:latin typeface="Cambria"/>
              <a:ea typeface="Cambria"/>
              <a:cs typeface="Cambria"/>
              <a:sym typeface="Cambria"/>
            </a:endParaRPr>
          </a:p>
        </p:txBody>
      </p:sp>
      <p:sp>
        <p:nvSpPr>
          <p:cNvPr id="239" name="Google Shape;239;p45"/>
          <p:cNvSpPr txBox="1"/>
          <p:nvPr/>
        </p:nvSpPr>
        <p:spPr>
          <a:xfrm>
            <a:off x="253075" y="641400"/>
            <a:ext cx="7147800" cy="45798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00000"/>
              </a:lnSpc>
              <a:spcBef>
                <a:spcPts val="0"/>
              </a:spcBef>
              <a:spcAft>
                <a:spcPts val="0"/>
              </a:spcAft>
              <a:buClr>
                <a:srgbClr val="000000"/>
              </a:buClr>
              <a:buSzPts val="2000"/>
              <a:buFont typeface="Cambria"/>
              <a:buChar char="●"/>
            </a:pPr>
            <a:r>
              <a:rPr lang="en" sz="2000" b="1" i="0" u="none" strike="noStrike" cap="none" dirty="0">
                <a:solidFill>
                  <a:srgbClr val="000000"/>
                </a:solidFill>
                <a:latin typeface="Calibri" panose="020F0502020204030204" pitchFamily="34" charset="0"/>
                <a:ea typeface="Cambria"/>
                <a:cs typeface="Calibri" panose="020F0502020204030204" pitchFamily="34" charset="0"/>
                <a:sym typeface="Cambria"/>
              </a:rPr>
              <a:t>Scikit-learn</a:t>
            </a:r>
            <a:endParaRPr sz="2000" b="1" i="0" u="none" strike="noStrike" cap="none" dirty="0">
              <a:solidFill>
                <a:srgbClr val="000000"/>
              </a:solidFill>
              <a:latin typeface="Calibri" panose="020F0502020204030204" pitchFamily="34" charset="0"/>
              <a:ea typeface="Cambria"/>
              <a:cs typeface="Calibri" panose="020F0502020204030204" pitchFamily="34" charset="0"/>
              <a:sym typeface="Cambria"/>
            </a:endParaRPr>
          </a:p>
          <a:p>
            <a:pPr marL="914400" marR="0" lvl="0" indent="0" algn="l" rtl="0">
              <a:lnSpc>
                <a:spcPct val="100000"/>
              </a:lnSpc>
              <a:spcBef>
                <a:spcPts val="0"/>
              </a:spcBef>
              <a:spcAft>
                <a:spcPts val="0"/>
              </a:spcAft>
              <a:buClr>
                <a:srgbClr val="000000"/>
              </a:buClr>
              <a:buSzPts val="2000"/>
              <a:buFont typeface="Arial"/>
              <a:buNone/>
            </a:pPr>
            <a:r>
              <a:rPr lang="en" sz="2000" b="0" i="0" u="none" strike="noStrike" cap="none" dirty="0">
                <a:solidFill>
                  <a:srgbClr val="000000"/>
                </a:solidFill>
                <a:latin typeface="Calibri" panose="020F0502020204030204" pitchFamily="34" charset="0"/>
                <a:ea typeface="Cambria"/>
                <a:cs typeface="Calibri" panose="020F0502020204030204" pitchFamily="34" charset="0"/>
                <a:sym typeface="Cambria"/>
              </a:rPr>
              <a:t>Scikit-learn provides a range of supervised and unsupervised learning algorithms via a consistent interface in Python. It features various classification, regression and clustering algorithms including SVM,Random forest etc.,</a:t>
            </a:r>
            <a:endParaRPr sz="2000" b="0" i="0" u="none" strike="noStrike" cap="none" dirty="0">
              <a:solidFill>
                <a:srgbClr val="000000"/>
              </a:solidFill>
              <a:latin typeface="Calibri" panose="020F0502020204030204" pitchFamily="34" charset="0"/>
              <a:ea typeface="Cambria"/>
              <a:cs typeface="Calibri" panose="020F0502020204030204" pitchFamily="34" charset="0"/>
              <a:sym typeface="Cambria"/>
            </a:endParaRPr>
          </a:p>
          <a:p>
            <a:pPr marL="457200" marR="0" lvl="0" indent="-355600" algn="l" rtl="0">
              <a:lnSpc>
                <a:spcPct val="100000"/>
              </a:lnSpc>
              <a:spcBef>
                <a:spcPts val="0"/>
              </a:spcBef>
              <a:spcAft>
                <a:spcPts val="0"/>
              </a:spcAft>
              <a:buClr>
                <a:srgbClr val="000000"/>
              </a:buClr>
              <a:buSzPts val="2000"/>
              <a:buFont typeface="Cambria"/>
              <a:buChar char="●"/>
            </a:pPr>
            <a:r>
              <a:rPr lang="en" sz="2000" b="1" i="0" u="none" strike="noStrike" cap="none" dirty="0">
                <a:solidFill>
                  <a:srgbClr val="000000"/>
                </a:solidFill>
                <a:latin typeface="Calibri" panose="020F0502020204030204" pitchFamily="34" charset="0"/>
                <a:ea typeface="Cambria"/>
                <a:cs typeface="Calibri" panose="020F0502020204030204" pitchFamily="34" charset="0"/>
                <a:sym typeface="Cambria"/>
              </a:rPr>
              <a:t>Pandas</a:t>
            </a:r>
            <a:endParaRPr sz="2000" b="1" i="0" u="none" strike="noStrike" cap="none" dirty="0">
              <a:solidFill>
                <a:srgbClr val="000000"/>
              </a:solidFill>
              <a:latin typeface="Calibri" panose="020F0502020204030204" pitchFamily="34" charset="0"/>
              <a:ea typeface="Cambria"/>
              <a:cs typeface="Calibri" panose="020F0502020204030204" pitchFamily="34" charset="0"/>
              <a:sym typeface="Cambria"/>
            </a:endParaRPr>
          </a:p>
          <a:p>
            <a:pPr marL="914400" marR="0" lvl="0" indent="0" algn="l" rtl="0">
              <a:lnSpc>
                <a:spcPct val="100000"/>
              </a:lnSpc>
              <a:spcBef>
                <a:spcPts val="0"/>
              </a:spcBef>
              <a:spcAft>
                <a:spcPts val="0"/>
              </a:spcAft>
              <a:buClr>
                <a:srgbClr val="000000"/>
              </a:buClr>
              <a:buSzPts val="2000"/>
              <a:buFont typeface="Arial"/>
              <a:buNone/>
            </a:pPr>
            <a:r>
              <a:rPr lang="en" sz="2000" b="0" i="0" u="none" strike="noStrike" cap="none" dirty="0">
                <a:solidFill>
                  <a:srgbClr val="000000"/>
                </a:solidFill>
                <a:latin typeface="Calibri" panose="020F0502020204030204" pitchFamily="34" charset="0"/>
                <a:ea typeface="Cambria"/>
                <a:cs typeface="Calibri" panose="020F0502020204030204" pitchFamily="34" charset="0"/>
                <a:sym typeface="Cambria"/>
              </a:rPr>
              <a:t>Pandas is used for data manipulation and analysis. </a:t>
            </a:r>
            <a:r>
              <a:rPr lang="en" sz="2000" b="0" i="0" u="none" strike="noStrike" cap="none" dirty="0">
                <a:solidFill>
                  <a:schemeClr val="dk1"/>
                </a:solidFill>
                <a:latin typeface="Calibri" panose="020F0502020204030204" pitchFamily="34" charset="0"/>
                <a:ea typeface="Cambria"/>
                <a:cs typeface="Calibri" panose="020F0502020204030204" pitchFamily="34" charset="0"/>
                <a:sym typeface="Cambria"/>
              </a:rPr>
              <a:t>It offers data structures and operations for manipulating numerical tables and time series.</a:t>
            </a:r>
            <a:endParaRPr sz="2000" b="0" i="0" u="none" strike="noStrike" cap="none" dirty="0">
              <a:solidFill>
                <a:srgbClr val="000000"/>
              </a:solidFill>
              <a:latin typeface="Calibri" panose="020F0502020204030204" pitchFamily="34" charset="0"/>
              <a:ea typeface="Cambria"/>
              <a:cs typeface="Calibri" panose="020F0502020204030204" pitchFamily="34" charset="0"/>
              <a:sym typeface="Cambria"/>
            </a:endParaRPr>
          </a:p>
          <a:p>
            <a:pPr marL="457200" marR="0" lvl="0" indent="-355600" algn="l" rtl="0">
              <a:lnSpc>
                <a:spcPct val="100000"/>
              </a:lnSpc>
              <a:spcBef>
                <a:spcPts val="0"/>
              </a:spcBef>
              <a:spcAft>
                <a:spcPts val="0"/>
              </a:spcAft>
              <a:buClr>
                <a:srgbClr val="000000"/>
              </a:buClr>
              <a:buSzPts val="2000"/>
              <a:buFont typeface="Cambria"/>
              <a:buChar char="●"/>
            </a:pPr>
            <a:r>
              <a:rPr lang="en" sz="2000" b="1" i="0" u="none" strike="noStrike" cap="none" dirty="0">
                <a:solidFill>
                  <a:srgbClr val="000000"/>
                </a:solidFill>
                <a:latin typeface="Calibri" panose="020F0502020204030204" pitchFamily="34" charset="0"/>
                <a:ea typeface="Cambria"/>
                <a:cs typeface="Calibri" panose="020F0502020204030204" pitchFamily="34" charset="0"/>
                <a:sym typeface="Cambria"/>
              </a:rPr>
              <a:t>NumPy</a:t>
            </a:r>
            <a:endParaRPr sz="2000" b="1" i="0" u="none" strike="noStrike" cap="none" dirty="0">
              <a:solidFill>
                <a:srgbClr val="000000"/>
              </a:solidFill>
              <a:latin typeface="Calibri" panose="020F0502020204030204" pitchFamily="34" charset="0"/>
              <a:ea typeface="Cambria"/>
              <a:cs typeface="Calibri" panose="020F0502020204030204" pitchFamily="34" charset="0"/>
              <a:sym typeface="Cambria"/>
            </a:endParaRPr>
          </a:p>
          <a:p>
            <a:pPr marL="914400" marR="0" lvl="0" indent="0" algn="l" rtl="0">
              <a:lnSpc>
                <a:spcPct val="100000"/>
              </a:lnSpc>
              <a:spcBef>
                <a:spcPts val="0"/>
              </a:spcBef>
              <a:spcAft>
                <a:spcPts val="0"/>
              </a:spcAft>
              <a:buClr>
                <a:srgbClr val="000000"/>
              </a:buClr>
              <a:buSzPts val="2000"/>
              <a:buFont typeface="Arial"/>
              <a:buNone/>
            </a:pPr>
            <a:r>
              <a:rPr lang="en" sz="2000" b="0" i="0" u="none" strike="noStrike" cap="none" dirty="0">
                <a:solidFill>
                  <a:srgbClr val="000000"/>
                </a:solidFill>
                <a:latin typeface="Calibri" panose="020F0502020204030204" pitchFamily="34" charset="0"/>
                <a:ea typeface="Cambria"/>
                <a:cs typeface="Calibri" panose="020F0502020204030204" pitchFamily="34" charset="0"/>
                <a:sym typeface="Cambria"/>
              </a:rPr>
              <a:t>NumPy is the fundamental package for scientific computing in Python. NumPy can be used as an efficient multi-dimensional container of generic data. </a:t>
            </a:r>
            <a:endParaRPr sz="2000" b="0" i="0" u="none" strike="noStrike" cap="none" dirty="0">
              <a:solidFill>
                <a:srgbClr val="000000"/>
              </a:solidFill>
              <a:latin typeface="Calibri" panose="020F0502020204030204" pitchFamily="34" charset="0"/>
              <a:ea typeface="Cambria"/>
              <a:cs typeface="Calibri" panose="020F0502020204030204" pitchFamily="34" charset="0"/>
              <a:sym typeface="Cambria"/>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Calibri" panose="020F0502020204030204" pitchFamily="34" charset="0"/>
              <a:ea typeface="Cambria"/>
              <a:cs typeface="Calibri" panose="020F0502020204030204" pitchFamily="34" charset="0"/>
              <a:sym typeface="Cambria"/>
            </a:endParaRPr>
          </a:p>
          <a:p>
            <a:pPr marL="914400" marR="0" lvl="0" indent="0" algn="l" rtl="0">
              <a:lnSpc>
                <a:spcPct val="100000"/>
              </a:lnSpc>
              <a:spcBef>
                <a:spcPts val="0"/>
              </a:spcBef>
              <a:spcAft>
                <a:spcPts val="0"/>
              </a:spcAft>
              <a:buClr>
                <a:srgbClr val="000000"/>
              </a:buClr>
              <a:buSzPts val="1050"/>
              <a:buFont typeface="Arial"/>
              <a:buNone/>
            </a:pPr>
            <a:endParaRPr sz="1050" b="0" i="0" u="none" strike="noStrike" cap="none" dirty="0">
              <a:solidFill>
                <a:srgbClr val="222222"/>
              </a:solidFill>
              <a:highlight>
                <a:srgbClr val="FFFFFF"/>
              </a:highlight>
              <a:latin typeface="Calibri" panose="020F0502020204030204" pitchFamily="34" charset="0"/>
              <a:cs typeface="Calibri" panose="020F0502020204030204" pitchFamily="34" charset="0"/>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3"/>
        <p:cNvGrpSpPr/>
        <p:nvPr/>
      </p:nvGrpSpPr>
      <p:grpSpPr>
        <a:xfrm>
          <a:off x="0" y="0"/>
          <a:ext cx="0" cy="0"/>
          <a:chOff x="0" y="0"/>
          <a:chExt cx="0" cy="0"/>
        </a:xfrm>
      </p:grpSpPr>
      <p:sp>
        <p:nvSpPr>
          <p:cNvPr id="244" name="Google Shape;244;p46"/>
          <p:cNvSpPr txBox="1"/>
          <p:nvPr/>
        </p:nvSpPr>
        <p:spPr>
          <a:xfrm>
            <a:off x="211625" y="147825"/>
            <a:ext cx="4006800" cy="64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dirty="0">
                <a:solidFill>
                  <a:srgbClr val="000000"/>
                </a:solidFill>
                <a:latin typeface="Cambria"/>
                <a:ea typeface="Cambria"/>
                <a:cs typeface="Cambria"/>
                <a:sym typeface="Cambria"/>
              </a:rPr>
              <a:t>PYTHON PACKAGES</a:t>
            </a:r>
            <a:endParaRPr sz="3200" b="1" i="0" u="none" strike="noStrike" cap="none" dirty="0">
              <a:solidFill>
                <a:srgbClr val="000000"/>
              </a:solidFill>
              <a:latin typeface="Cambria"/>
              <a:ea typeface="Cambria"/>
              <a:cs typeface="Cambria"/>
              <a:sym typeface="Cambria"/>
            </a:endParaRPr>
          </a:p>
        </p:txBody>
      </p:sp>
      <p:sp>
        <p:nvSpPr>
          <p:cNvPr id="245" name="Google Shape;245;p46"/>
          <p:cNvSpPr txBox="1"/>
          <p:nvPr/>
        </p:nvSpPr>
        <p:spPr>
          <a:xfrm>
            <a:off x="314750" y="690300"/>
            <a:ext cx="6642000" cy="44532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00000"/>
              </a:lnSpc>
              <a:spcBef>
                <a:spcPts val="0"/>
              </a:spcBef>
              <a:spcAft>
                <a:spcPts val="0"/>
              </a:spcAft>
              <a:buClr>
                <a:srgbClr val="000000"/>
              </a:buClr>
              <a:buSzPts val="2000"/>
              <a:buFont typeface="Cambria"/>
              <a:buChar char="●"/>
            </a:pPr>
            <a:r>
              <a:rPr lang="en" sz="2000" b="1" i="0" u="none" strike="noStrike" cap="none" dirty="0">
                <a:solidFill>
                  <a:srgbClr val="000000"/>
                </a:solidFill>
                <a:latin typeface="Calibri" panose="020F0502020204030204" pitchFamily="34" charset="0"/>
                <a:ea typeface="Cambria"/>
                <a:cs typeface="Calibri" panose="020F0502020204030204" pitchFamily="34" charset="0"/>
                <a:sym typeface="Cambria"/>
              </a:rPr>
              <a:t>nltk</a:t>
            </a:r>
            <a:endParaRPr sz="2000" b="1" i="0" u="none" strike="noStrike" cap="none" dirty="0">
              <a:solidFill>
                <a:srgbClr val="000000"/>
              </a:solidFill>
              <a:latin typeface="Calibri" panose="020F0502020204030204" pitchFamily="34" charset="0"/>
              <a:ea typeface="Cambria"/>
              <a:cs typeface="Calibri" panose="020F0502020204030204" pitchFamily="34" charset="0"/>
              <a:sym typeface="Cambria"/>
            </a:endParaRPr>
          </a:p>
          <a:p>
            <a:pPr marL="914400" marR="0" lvl="0" indent="0" algn="l" rtl="0">
              <a:lnSpc>
                <a:spcPct val="100000"/>
              </a:lnSpc>
              <a:spcBef>
                <a:spcPts val="0"/>
              </a:spcBef>
              <a:spcAft>
                <a:spcPts val="0"/>
              </a:spcAft>
              <a:buClr>
                <a:srgbClr val="000000"/>
              </a:buClr>
              <a:buSzPts val="2000"/>
              <a:buFont typeface="Arial"/>
              <a:buNone/>
            </a:pPr>
            <a:r>
              <a:rPr lang="en" sz="2000" b="0" i="0" u="none" strike="noStrike" cap="none" dirty="0">
                <a:solidFill>
                  <a:schemeClr val="dk1"/>
                </a:solidFill>
                <a:latin typeface="Calibri" panose="020F0502020204030204" pitchFamily="34" charset="0"/>
                <a:ea typeface="Cambria"/>
                <a:cs typeface="Calibri" panose="020F0502020204030204" pitchFamily="34" charset="0"/>
                <a:sym typeface="Cambria"/>
              </a:rPr>
              <a:t>The </a:t>
            </a:r>
            <a:r>
              <a:rPr lang="en" sz="2000" b="1" i="0" u="none" strike="noStrike" cap="none" dirty="0">
                <a:solidFill>
                  <a:schemeClr val="dk1"/>
                </a:solidFill>
                <a:latin typeface="Calibri" panose="020F0502020204030204" pitchFamily="34" charset="0"/>
                <a:ea typeface="Cambria"/>
                <a:cs typeface="Calibri" panose="020F0502020204030204" pitchFamily="34" charset="0"/>
                <a:sym typeface="Cambria"/>
              </a:rPr>
              <a:t>Natural Language Toolkit(NLTK) </a:t>
            </a:r>
            <a:r>
              <a:rPr lang="en" sz="2000" b="0" i="0" u="none" strike="noStrike" cap="none" dirty="0">
                <a:solidFill>
                  <a:schemeClr val="dk1"/>
                </a:solidFill>
                <a:latin typeface="Calibri" panose="020F0502020204030204" pitchFamily="34" charset="0"/>
                <a:ea typeface="Cambria"/>
                <a:cs typeface="Calibri" panose="020F0502020204030204" pitchFamily="34" charset="0"/>
                <a:sym typeface="Cambria"/>
              </a:rPr>
              <a:t>is a leading platform for building Python programs to work with human language data. It contains text processing libraries for tokenization, parsing, classification, stemming, tagging and semantic reasoning.</a:t>
            </a:r>
            <a:endParaRPr sz="2000" b="0" i="0" u="none" strike="noStrike" cap="none" dirty="0">
              <a:solidFill>
                <a:srgbClr val="000000"/>
              </a:solidFill>
              <a:latin typeface="Calibri" panose="020F0502020204030204" pitchFamily="34" charset="0"/>
              <a:ea typeface="Cambria"/>
              <a:cs typeface="Calibri" panose="020F0502020204030204" pitchFamily="34" charset="0"/>
              <a:sym typeface="Cambria"/>
            </a:endParaRPr>
          </a:p>
          <a:p>
            <a:pPr marL="457200" marR="0" lvl="0" indent="-355600" algn="l" rtl="0">
              <a:lnSpc>
                <a:spcPct val="100000"/>
              </a:lnSpc>
              <a:spcBef>
                <a:spcPts val="0"/>
              </a:spcBef>
              <a:spcAft>
                <a:spcPts val="0"/>
              </a:spcAft>
              <a:buClr>
                <a:srgbClr val="000000"/>
              </a:buClr>
              <a:buSzPts val="2000"/>
              <a:buFont typeface="Cambria"/>
              <a:buChar char="●"/>
            </a:pPr>
            <a:r>
              <a:rPr lang="en" sz="2000" b="1" i="0" u="none" strike="noStrike" cap="none" dirty="0">
                <a:solidFill>
                  <a:srgbClr val="000000"/>
                </a:solidFill>
                <a:latin typeface="Calibri" panose="020F0502020204030204" pitchFamily="34" charset="0"/>
                <a:ea typeface="Cambria"/>
                <a:cs typeface="Calibri" panose="020F0502020204030204" pitchFamily="34" charset="0"/>
                <a:sym typeface="Cambria"/>
              </a:rPr>
              <a:t>matplotlib</a:t>
            </a:r>
            <a:endParaRPr sz="2000" b="1" i="0" u="none" strike="noStrike" cap="none" dirty="0">
              <a:solidFill>
                <a:srgbClr val="000000"/>
              </a:solidFill>
              <a:latin typeface="Calibri" panose="020F0502020204030204" pitchFamily="34" charset="0"/>
              <a:ea typeface="Cambria"/>
              <a:cs typeface="Calibri" panose="020F0502020204030204" pitchFamily="34" charset="0"/>
              <a:sym typeface="Cambria"/>
            </a:endParaRPr>
          </a:p>
          <a:p>
            <a:pPr marL="914400" marR="0" lvl="0" indent="0" algn="l" rtl="0">
              <a:lnSpc>
                <a:spcPct val="100000"/>
              </a:lnSpc>
              <a:spcBef>
                <a:spcPts val="0"/>
              </a:spcBef>
              <a:spcAft>
                <a:spcPts val="0"/>
              </a:spcAft>
              <a:buClr>
                <a:srgbClr val="000000"/>
              </a:buClr>
              <a:buSzPts val="2000"/>
              <a:buFont typeface="Arial"/>
              <a:buNone/>
            </a:pPr>
            <a:r>
              <a:rPr lang="en" sz="2000" b="0" i="0" u="none" strike="noStrike" cap="none" dirty="0">
                <a:solidFill>
                  <a:srgbClr val="000000"/>
                </a:solidFill>
                <a:latin typeface="Calibri" panose="020F0502020204030204" pitchFamily="34" charset="0"/>
                <a:ea typeface="Cambria"/>
                <a:cs typeface="Calibri" panose="020F0502020204030204" pitchFamily="34" charset="0"/>
                <a:sym typeface="Cambria"/>
              </a:rPr>
              <a:t>Matplotlib is a plotting library in Python, which produces 2D graphics in different interactive environments.Matplotlib can be used to draw different types of graphs, like line, scattered, bar, etc.</a:t>
            </a:r>
            <a:endParaRPr sz="2000" b="0" i="0" u="none" strike="noStrike" cap="none" dirty="0">
              <a:solidFill>
                <a:srgbClr val="000000"/>
              </a:solidFill>
              <a:latin typeface="Calibri" panose="020F0502020204030204" pitchFamily="34" charset="0"/>
              <a:ea typeface="Cambria"/>
              <a:cs typeface="Calibri" panose="020F0502020204030204" pitchFamily="34" charset="0"/>
              <a:sym typeface="Cambria"/>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Calibri" panose="020F0502020204030204" pitchFamily="34" charset="0"/>
              <a:ea typeface="Cambria"/>
              <a:cs typeface="Calibri" panose="020F0502020204030204" pitchFamily="34" charset="0"/>
              <a:sym typeface="Cambria"/>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Calibri" panose="020F0502020204030204" pitchFamily="34" charset="0"/>
              <a:ea typeface="Cambria"/>
              <a:cs typeface="Calibri" panose="020F0502020204030204" pitchFamily="34" charset="0"/>
              <a:sym typeface="Cambria"/>
            </a:endParaRPr>
          </a:p>
          <a:p>
            <a:pPr marL="914400" marR="0" lvl="0" indent="0" algn="l" rtl="0">
              <a:lnSpc>
                <a:spcPct val="100000"/>
              </a:lnSpc>
              <a:spcBef>
                <a:spcPts val="0"/>
              </a:spcBef>
              <a:spcAft>
                <a:spcPts val="0"/>
              </a:spcAft>
              <a:buClr>
                <a:srgbClr val="000000"/>
              </a:buClr>
              <a:buSzPts val="1050"/>
              <a:buFont typeface="Arial"/>
              <a:buNone/>
            </a:pPr>
            <a:endParaRPr sz="1050" b="0" i="0" u="none" strike="noStrike" cap="none" dirty="0">
              <a:solidFill>
                <a:srgbClr val="222222"/>
              </a:solidFill>
              <a:highlight>
                <a:srgbClr val="FFFFFF"/>
              </a:highlight>
              <a:latin typeface="Calibri" panose="020F0502020204030204" pitchFamily="34" charset="0"/>
              <a:cs typeface="Calibri" panose="020F0502020204030204" pitchFamily="34" charset="0"/>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9"/>
          <p:cNvSpPr txBox="1">
            <a:spLocks noGrp="1"/>
          </p:cNvSpPr>
          <p:nvPr>
            <p:ph type="body" idx="1"/>
          </p:nvPr>
        </p:nvSpPr>
        <p:spPr>
          <a:xfrm>
            <a:off x="231200" y="981550"/>
            <a:ext cx="6345900" cy="36990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600"/>
              </a:spcBef>
              <a:spcAft>
                <a:spcPts val="0"/>
              </a:spcAft>
              <a:buClr>
                <a:srgbClr val="000000"/>
              </a:buClr>
              <a:buSzPts val="2000"/>
              <a:buFont typeface="Calibri"/>
              <a:buChar char="●"/>
            </a:pPr>
            <a:r>
              <a:rPr lang="en" sz="2000" dirty="0">
                <a:solidFill>
                  <a:srgbClr val="000000"/>
                </a:solidFill>
                <a:latin typeface="Calibri"/>
                <a:ea typeface="Calibri"/>
                <a:cs typeface="Calibri"/>
                <a:sym typeface="Calibri"/>
              </a:rPr>
              <a:t>Sentiment Analysis is the text classification mechanism that analyses the context and tells whether the underlying sentiment is positive or negative. </a:t>
            </a:r>
            <a:endParaRPr sz="2000" dirty="0">
              <a:solidFill>
                <a:srgbClr val="000000"/>
              </a:solidFill>
              <a:latin typeface="Calibri"/>
              <a:ea typeface="Calibri"/>
              <a:cs typeface="Calibri"/>
              <a:sym typeface="Calibri"/>
            </a:endParaRPr>
          </a:p>
          <a:p>
            <a:pPr marL="457200" lvl="0" indent="-355600" algn="l" rtl="0">
              <a:lnSpc>
                <a:spcPct val="100000"/>
              </a:lnSpc>
              <a:spcBef>
                <a:spcPts val="0"/>
              </a:spcBef>
              <a:spcAft>
                <a:spcPts val="0"/>
              </a:spcAft>
              <a:buClr>
                <a:srgbClr val="000000"/>
              </a:buClr>
              <a:buSzPts val="2000"/>
              <a:buFont typeface="Calibri"/>
              <a:buChar char="●"/>
            </a:pPr>
            <a:r>
              <a:rPr lang="en" sz="2000" dirty="0">
                <a:solidFill>
                  <a:srgbClr val="000000"/>
                </a:solidFill>
                <a:latin typeface="Calibri"/>
                <a:ea typeface="Calibri"/>
                <a:cs typeface="Calibri"/>
                <a:sym typeface="Calibri"/>
              </a:rPr>
              <a:t>Enormous features make the sentiment analysis slow and less sensitive. </a:t>
            </a:r>
            <a:endParaRPr sz="2000" dirty="0">
              <a:solidFill>
                <a:srgbClr val="000000"/>
              </a:solidFill>
              <a:latin typeface="Calibri"/>
              <a:ea typeface="Calibri"/>
              <a:cs typeface="Calibri"/>
              <a:sym typeface="Calibri"/>
            </a:endParaRPr>
          </a:p>
          <a:p>
            <a:pPr marL="457200" lvl="0" indent="-355600" algn="l" rtl="0">
              <a:lnSpc>
                <a:spcPct val="100000"/>
              </a:lnSpc>
              <a:spcBef>
                <a:spcPts val="0"/>
              </a:spcBef>
              <a:spcAft>
                <a:spcPts val="0"/>
              </a:spcAft>
              <a:buClr>
                <a:srgbClr val="000000"/>
              </a:buClr>
              <a:buSzPts val="2000"/>
              <a:buFont typeface="Calibri"/>
              <a:buChar char="●"/>
            </a:pPr>
            <a:r>
              <a:rPr lang="en" sz="2000" dirty="0">
                <a:solidFill>
                  <a:srgbClr val="000000"/>
                </a:solidFill>
                <a:latin typeface="Calibri"/>
                <a:ea typeface="Calibri"/>
                <a:cs typeface="Calibri"/>
                <a:sym typeface="Calibri"/>
              </a:rPr>
              <a:t>Finding the optimum feature selection and classification is still a challenge. </a:t>
            </a:r>
            <a:endParaRPr sz="2000" dirty="0">
              <a:solidFill>
                <a:srgbClr val="000000"/>
              </a:solidFill>
              <a:latin typeface="Calibri"/>
              <a:ea typeface="Calibri"/>
              <a:cs typeface="Calibri"/>
              <a:sym typeface="Calibri"/>
            </a:endParaRPr>
          </a:p>
          <a:p>
            <a:pPr marL="457200" lvl="0" indent="-355600" algn="l" rtl="0">
              <a:lnSpc>
                <a:spcPct val="100000"/>
              </a:lnSpc>
              <a:spcBef>
                <a:spcPts val="0"/>
              </a:spcBef>
              <a:spcAft>
                <a:spcPts val="0"/>
              </a:spcAft>
              <a:buClr>
                <a:srgbClr val="000000"/>
              </a:buClr>
              <a:buSzPts val="2000"/>
              <a:buFont typeface="Calibri"/>
              <a:buChar char="●"/>
            </a:pPr>
            <a:r>
              <a:rPr lang="en" sz="2000" dirty="0">
                <a:solidFill>
                  <a:srgbClr val="000000"/>
                </a:solidFill>
                <a:latin typeface="Calibri"/>
                <a:ea typeface="Calibri"/>
                <a:cs typeface="Calibri"/>
                <a:sym typeface="Calibri"/>
              </a:rPr>
              <a:t>In order to provide better feature selection effectively,  an information-based feature selection and classification are introduced.</a:t>
            </a:r>
            <a:endParaRPr sz="2000" dirty="0">
              <a:solidFill>
                <a:srgbClr val="000000"/>
              </a:solidFill>
              <a:latin typeface="Calibri"/>
              <a:ea typeface="Calibri"/>
              <a:cs typeface="Calibri"/>
              <a:sym typeface="Calibri"/>
            </a:endParaRPr>
          </a:p>
          <a:p>
            <a:pPr marL="0" lvl="0" indent="0" algn="l" rtl="0">
              <a:lnSpc>
                <a:spcPct val="100000"/>
              </a:lnSpc>
              <a:spcBef>
                <a:spcPts val="600"/>
              </a:spcBef>
              <a:spcAft>
                <a:spcPts val="0"/>
              </a:spcAft>
              <a:buSzPts val="1800"/>
              <a:buNone/>
            </a:pPr>
            <a:endParaRPr sz="2000" dirty="0">
              <a:latin typeface="Calibri"/>
              <a:ea typeface="Calibri"/>
              <a:cs typeface="Calibri"/>
              <a:sym typeface="Calibri"/>
            </a:endParaRPr>
          </a:p>
        </p:txBody>
      </p:sp>
      <p:sp>
        <p:nvSpPr>
          <p:cNvPr id="124" name="Google Shape;124;p29"/>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2</a:t>
            </a:fld>
            <a:endParaRPr/>
          </a:p>
        </p:txBody>
      </p:sp>
      <p:sp>
        <p:nvSpPr>
          <p:cNvPr id="125" name="Google Shape;125;p29"/>
          <p:cNvSpPr txBox="1"/>
          <p:nvPr/>
        </p:nvSpPr>
        <p:spPr>
          <a:xfrm>
            <a:off x="231200" y="314650"/>
            <a:ext cx="4592100" cy="66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3500" b="1" i="0" u="none" strike="noStrike" cap="none">
                <a:solidFill>
                  <a:schemeClr val="dk1"/>
                </a:solidFill>
                <a:latin typeface="Cambria"/>
                <a:ea typeface="Cambria"/>
                <a:cs typeface="Cambria"/>
                <a:sym typeface="Cambria"/>
              </a:rPr>
              <a:t>INTRODUCTION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7"/>
          <p:cNvSpPr txBox="1">
            <a:spLocks noGrp="1"/>
          </p:cNvSpPr>
          <p:nvPr>
            <p:ph type="ctrTitle"/>
          </p:nvPr>
        </p:nvSpPr>
        <p:spPr>
          <a:xfrm>
            <a:off x="258775" y="0"/>
            <a:ext cx="5041800" cy="9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latin typeface="Cambria"/>
                <a:ea typeface="Cambria"/>
                <a:cs typeface="Cambria"/>
                <a:sym typeface="Cambria"/>
              </a:rPr>
              <a:t>MODULES</a:t>
            </a:r>
            <a:endParaRPr sz="3200" b="1">
              <a:latin typeface="Cambria"/>
              <a:ea typeface="Cambria"/>
              <a:cs typeface="Cambria"/>
              <a:sym typeface="Cambria"/>
            </a:endParaRPr>
          </a:p>
          <a:p>
            <a:pPr marL="0" lvl="0" indent="0" algn="l" rtl="0">
              <a:spcBef>
                <a:spcPts val="0"/>
              </a:spcBef>
              <a:spcAft>
                <a:spcPts val="0"/>
              </a:spcAft>
              <a:buNone/>
            </a:pPr>
            <a:r>
              <a:rPr lang="en" sz="2400" b="1">
                <a:latin typeface="Cambria"/>
                <a:ea typeface="Cambria"/>
                <a:cs typeface="Cambria"/>
                <a:sym typeface="Cambria"/>
              </a:rPr>
              <a:t>SUPPORT VECTOR MACHINE</a:t>
            </a:r>
            <a:endParaRPr sz="2400" b="1">
              <a:latin typeface="Cambria"/>
              <a:ea typeface="Cambria"/>
              <a:cs typeface="Cambria"/>
              <a:sym typeface="Cambria"/>
            </a:endParaRPr>
          </a:p>
          <a:p>
            <a:pPr marL="0" lvl="0" indent="0" algn="l" rtl="0">
              <a:spcBef>
                <a:spcPts val="0"/>
              </a:spcBef>
              <a:spcAft>
                <a:spcPts val="0"/>
              </a:spcAft>
              <a:buNone/>
            </a:pPr>
            <a:endParaRPr/>
          </a:p>
        </p:txBody>
      </p:sp>
      <mc:AlternateContent xmlns:mc="http://schemas.openxmlformats.org/markup-compatibility/2006">
        <mc:Choice xmlns:a14="http://schemas.microsoft.com/office/drawing/2010/main" Requires="a14">
          <p:graphicFrame>
            <p:nvGraphicFramePr>
              <p:cNvPr id="251" name="Google Shape;251;p47"/>
              <p:cNvGraphicFramePr/>
              <p:nvPr>
                <p:extLst>
                  <p:ext uri="{D42A27DB-BD31-4B8C-83A1-F6EECF244321}">
                    <p14:modId xmlns:p14="http://schemas.microsoft.com/office/powerpoint/2010/main" val="4038897524"/>
                  </p:ext>
                </p:extLst>
              </p:nvPr>
            </p:nvGraphicFramePr>
            <p:xfrm>
              <a:off x="258775" y="1078325"/>
              <a:ext cx="7602075" cy="3672300"/>
            </p:xfrm>
            <a:graphic>
              <a:graphicData uri="http://schemas.openxmlformats.org/drawingml/2006/table">
                <a:tbl>
                  <a:tblPr>
                    <a:noFill/>
                    <a:tableStyleId>{FF3B2F51-E2CD-47AE-A91C-A569BCBF704B}</a:tableStyleId>
                  </a:tblPr>
                  <a:tblGrid>
                    <a:gridCol w="1764900">
                      <a:extLst>
                        <a:ext uri="{9D8B030D-6E8A-4147-A177-3AD203B41FA5}">
                          <a16:colId xmlns:a16="http://schemas.microsoft.com/office/drawing/2014/main" val="20000"/>
                        </a:ext>
                      </a:extLst>
                    </a:gridCol>
                    <a:gridCol w="1642850">
                      <a:extLst>
                        <a:ext uri="{9D8B030D-6E8A-4147-A177-3AD203B41FA5}">
                          <a16:colId xmlns:a16="http://schemas.microsoft.com/office/drawing/2014/main" val="20001"/>
                        </a:ext>
                      </a:extLst>
                    </a:gridCol>
                    <a:gridCol w="1597225">
                      <a:extLst>
                        <a:ext uri="{9D8B030D-6E8A-4147-A177-3AD203B41FA5}">
                          <a16:colId xmlns:a16="http://schemas.microsoft.com/office/drawing/2014/main" val="20002"/>
                        </a:ext>
                      </a:extLst>
                    </a:gridCol>
                    <a:gridCol w="1269150">
                      <a:extLst>
                        <a:ext uri="{9D8B030D-6E8A-4147-A177-3AD203B41FA5}">
                          <a16:colId xmlns:a16="http://schemas.microsoft.com/office/drawing/2014/main" val="20003"/>
                        </a:ext>
                      </a:extLst>
                    </a:gridCol>
                    <a:gridCol w="1327950">
                      <a:extLst>
                        <a:ext uri="{9D8B030D-6E8A-4147-A177-3AD203B41FA5}">
                          <a16:colId xmlns:a16="http://schemas.microsoft.com/office/drawing/2014/main" val="20004"/>
                        </a:ext>
                      </a:extLst>
                    </a:gridCol>
                  </a:tblGrid>
                  <a:tr h="1207675">
                    <a:tc>
                      <a:txBody>
                        <a:bodyPr/>
                        <a:lstStyle/>
                        <a:p>
                          <a:pPr marL="0" marR="0" lvl="0" indent="0" algn="l" rtl="0">
                            <a:lnSpc>
                              <a:spcPct val="100000"/>
                            </a:lnSpc>
                            <a:spcBef>
                              <a:spcPts val="0"/>
                            </a:spcBef>
                            <a:spcAft>
                              <a:spcPts val="0"/>
                            </a:spcAft>
                            <a:buClr>
                              <a:srgbClr val="000000"/>
                            </a:buClr>
                            <a:buSzPts val="2400"/>
                            <a:buFont typeface="Arial"/>
                            <a:buNone/>
                          </a:pP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dirty="0">
                              <a:latin typeface="Cambria"/>
                              <a:ea typeface="Cambria"/>
                              <a:cs typeface="Cambria"/>
                              <a:sym typeface="Cambria"/>
                            </a:rPr>
                            <a:t>Confusion Matrix</a:t>
                          </a:r>
                          <a:endParaRPr sz="2400" b="1" u="none" strike="noStrike" cap="none" dirty="0">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Precision</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Recall</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F1 score</a:t>
                          </a:r>
                          <a:endParaRPr sz="2400" b="1"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0"/>
                      </a:ext>
                    </a:extLst>
                  </a:tr>
                  <a:tr h="826775">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Document</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IN" sz="1400" i="1" u="none" strike="noStrike" cap="none" smtClean="0">
                                        <a:latin typeface="Cambria Math" panose="02040503050406030204" pitchFamily="18" charset="0"/>
                                      </a:rPr>
                                    </m:ctrlPr>
                                  </m:dPr>
                                  <m:e>
                                    <m:m>
                                      <m:mPr>
                                        <m:mcs>
                                          <m:mc>
                                            <m:mcPr>
                                              <m:count m:val="2"/>
                                              <m:mcJc m:val="center"/>
                                            </m:mcPr>
                                          </m:mc>
                                        </m:mcs>
                                        <m:ctrlPr>
                                          <a:rPr lang="en-IN" sz="1400" i="1" u="none" strike="noStrike" cap="none" smtClean="0">
                                            <a:latin typeface="Cambria Math" panose="02040503050406030204" pitchFamily="18" charset="0"/>
                                          </a:rPr>
                                        </m:ctrlPr>
                                      </m:mPr>
                                      <m:mr>
                                        <m:e>
                                          <m:r>
                                            <m:rPr>
                                              <m:brk m:alnAt="7"/>
                                            </m:rPr>
                                            <a:rPr lang="en-IN" sz="1400" b="0" i="1" u="none" strike="noStrike" cap="none" smtClean="0">
                                              <a:latin typeface="Cambria Math" panose="02040503050406030204" pitchFamily="18" charset="0"/>
                                            </a:rPr>
                                            <m:t>84</m:t>
                                          </m:r>
                                        </m:e>
                                        <m:e>
                                          <m:r>
                                            <a:rPr lang="en-IN" sz="1400" b="0" i="1" u="none" strike="noStrike" cap="none" smtClean="0">
                                              <a:latin typeface="Cambria Math" panose="02040503050406030204" pitchFamily="18" charset="0"/>
                                            </a:rPr>
                                            <m:t>14</m:t>
                                          </m:r>
                                        </m:e>
                                      </m:mr>
                                      <m:mr>
                                        <m:e>
                                          <m:r>
                                            <a:rPr lang="en-IN" sz="1400" b="0" i="1" u="none" strike="noStrike" cap="none" smtClean="0">
                                              <a:latin typeface="Cambria Math" panose="02040503050406030204" pitchFamily="18" charset="0"/>
                                            </a:rPr>
                                            <m:t>20</m:t>
                                          </m:r>
                                        </m:e>
                                        <m:e>
                                          <m:r>
                                            <a:rPr lang="en-IN" sz="1400" b="0" i="1" u="none" strike="noStrike" cap="none" smtClean="0">
                                              <a:latin typeface="Cambria Math" panose="02040503050406030204" pitchFamily="18" charset="0"/>
                                            </a:rPr>
                                            <m:t>82</m:t>
                                          </m:r>
                                        </m:e>
                                      </m:mr>
                                    </m:m>
                                  </m:e>
                                </m:d>
                              </m:oMath>
                            </m:oMathPara>
                          </a14:m>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0.83</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0.83</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0.83</a:t>
                          </a:r>
                          <a:endParaRPr sz="1800"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1"/>
                      </a:ext>
                    </a:extLst>
                  </a:tr>
                  <a:tr h="818925">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Sentence</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IN" sz="1400" i="1" u="none" strike="noStrike" cap="none" smtClean="0">
                                        <a:latin typeface="Cambria Math" panose="02040503050406030204" pitchFamily="18" charset="0"/>
                                      </a:rPr>
                                    </m:ctrlPr>
                                  </m:dPr>
                                  <m:e>
                                    <m:m>
                                      <m:mPr>
                                        <m:mcs>
                                          <m:mc>
                                            <m:mcPr>
                                              <m:count m:val="2"/>
                                              <m:mcJc m:val="center"/>
                                            </m:mcPr>
                                          </m:mc>
                                        </m:mcs>
                                        <m:ctrlPr>
                                          <a:rPr lang="en-IN" sz="1400" i="1" u="none" strike="noStrike" cap="none" smtClean="0">
                                            <a:latin typeface="Cambria Math" panose="02040503050406030204" pitchFamily="18" charset="0"/>
                                          </a:rPr>
                                        </m:ctrlPr>
                                      </m:mPr>
                                      <m:mr>
                                        <m:e>
                                          <m:r>
                                            <m:rPr>
                                              <m:brk m:alnAt="7"/>
                                            </m:rPr>
                                            <a:rPr lang="en-IN" sz="1400" b="0" i="1" u="none" strike="noStrike" cap="none" smtClean="0">
                                              <a:latin typeface="Cambria Math" panose="02040503050406030204" pitchFamily="18" charset="0"/>
                                            </a:rPr>
                                            <m:t>290</m:t>
                                          </m:r>
                                        </m:e>
                                        <m:e>
                                          <m:r>
                                            <a:rPr lang="en-IN" sz="1400" b="0" i="1" u="none" strike="noStrike" cap="none" smtClean="0">
                                              <a:latin typeface="Cambria Math" panose="02040503050406030204" pitchFamily="18" charset="0"/>
                                            </a:rPr>
                                            <m:t>243</m:t>
                                          </m:r>
                                        </m:e>
                                      </m:mr>
                                      <m:mr>
                                        <m:e>
                                          <m:r>
                                            <a:rPr lang="en-IN" sz="1400" b="0" i="1" u="none" strike="noStrike" cap="none" smtClean="0">
                                              <a:latin typeface="Cambria Math" panose="02040503050406030204" pitchFamily="18" charset="0"/>
                                            </a:rPr>
                                            <m:t>226</m:t>
                                          </m:r>
                                        </m:e>
                                        <m:e>
                                          <m:r>
                                            <a:rPr lang="en-IN" sz="1400" b="0" i="1" u="none" strike="noStrike" cap="none" smtClean="0">
                                              <a:latin typeface="Cambria Math" panose="02040503050406030204" pitchFamily="18" charset="0"/>
                                            </a:rPr>
                                            <m:t>307</m:t>
                                          </m:r>
                                        </m:e>
                                      </m:mr>
                                    </m:m>
                                  </m:e>
                                </m:d>
                              </m:oMath>
                            </m:oMathPara>
                          </a14:m>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0.56</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0.56</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0.56</a:t>
                          </a:r>
                          <a:endParaRPr sz="1800"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2"/>
                      </a:ext>
                    </a:extLst>
                  </a:tr>
                  <a:tr h="818925">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Feature</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IN" sz="1400" i="1" u="none" strike="noStrike" cap="none" smtClean="0">
                                        <a:latin typeface="Cambria Math" panose="02040503050406030204" pitchFamily="18" charset="0"/>
                                      </a:rPr>
                                    </m:ctrlPr>
                                  </m:dPr>
                                  <m:e>
                                    <m:m>
                                      <m:mPr>
                                        <m:mcs>
                                          <m:mc>
                                            <m:mcPr>
                                              <m:count m:val="2"/>
                                              <m:mcJc m:val="center"/>
                                            </m:mcPr>
                                          </m:mc>
                                        </m:mcs>
                                        <m:ctrlPr>
                                          <a:rPr lang="en-IN" sz="1400" i="1" u="none" strike="noStrike" cap="none" smtClean="0">
                                            <a:latin typeface="Cambria Math" panose="02040503050406030204" pitchFamily="18" charset="0"/>
                                          </a:rPr>
                                        </m:ctrlPr>
                                      </m:mPr>
                                      <m:mr>
                                        <m:e>
                                          <m:r>
                                            <m:rPr>
                                              <m:brk m:alnAt="7"/>
                                            </m:rPr>
                                            <a:rPr lang="en-IN" sz="1400" b="0" i="1" u="none" strike="noStrike" cap="none" smtClean="0">
                                              <a:latin typeface="Cambria Math" panose="02040503050406030204" pitchFamily="18" charset="0"/>
                                            </a:rPr>
                                            <m:t>28636</m:t>
                                          </m:r>
                                        </m:e>
                                        <m:e>
                                          <m:r>
                                            <a:rPr lang="en-IN" sz="1400" b="0" i="1" u="none" strike="noStrike" cap="none" smtClean="0">
                                              <a:latin typeface="Cambria Math" panose="02040503050406030204" pitchFamily="18" charset="0"/>
                                            </a:rPr>
                                            <m:t>2981</m:t>
                                          </m:r>
                                        </m:e>
                                      </m:mr>
                                      <m:mr>
                                        <m:e>
                                          <m:r>
                                            <a:rPr lang="en-IN" sz="1400" b="0" i="1" u="none" strike="noStrike" cap="none" smtClean="0">
                                              <a:latin typeface="Cambria Math" panose="02040503050406030204" pitchFamily="18" charset="0"/>
                                            </a:rPr>
                                            <m:t>22303</m:t>
                                          </m:r>
                                        </m:e>
                                        <m:e>
                                          <m:r>
                                            <a:rPr lang="en-IN" sz="1400" b="0" i="1" u="none" strike="noStrike" cap="none" smtClean="0">
                                              <a:latin typeface="Cambria Math" panose="02040503050406030204" pitchFamily="18" charset="0"/>
                                            </a:rPr>
                                            <m:t>3438</m:t>
                                          </m:r>
                                        </m:e>
                                      </m:mr>
                                    </m:m>
                                  </m:e>
                                </m:d>
                              </m:oMath>
                            </m:oMathPara>
                          </a14:m>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0.55</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0.56</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latin typeface="Cambria"/>
                              <a:ea typeface="Cambria"/>
                              <a:cs typeface="Cambria"/>
                              <a:sym typeface="Cambria"/>
                            </a:rPr>
                            <a:t>0.48</a:t>
                          </a:r>
                          <a:endParaRPr sz="1800" u="none" strike="noStrike" cap="none" dirty="0">
                            <a:latin typeface="Cambria"/>
                            <a:ea typeface="Cambria"/>
                            <a:cs typeface="Cambria"/>
                            <a:sym typeface="Cambria"/>
                          </a:endParaRPr>
                        </a:p>
                      </a:txBody>
                      <a:tcPr marL="91425" marR="91425" marT="91425" marB="91425"/>
                    </a:tc>
                    <a:extLst>
                      <a:ext uri="{0D108BD9-81ED-4DB2-BD59-A6C34878D82A}">
                        <a16:rowId xmlns:a16="http://schemas.microsoft.com/office/drawing/2014/main" val="10003"/>
                      </a:ext>
                    </a:extLst>
                  </a:tr>
                </a:tbl>
              </a:graphicData>
            </a:graphic>
          </p:graphicFrame>
        </mc:Choice>
        <mc:Fallback>
          <p:graphicFrame>
            <p:nvGraphicFramePr>
              <p:cNvPr id="251" name="Google Shape;251;p47"/>
              <p:cNvGraphicFramePr/>
              <p:nvPr>
                <p:extLst>
                  <p:ext uri="{D42A27DB-BD31-4B8C-83A1-F6EECF244321}">
                    <p14:modId xmlns:p14="http://schemas.microsoft.com/office/powerpoint/2010/main" val="4038897524"/>
                  </p:ext>
                </p:extLst>
              </p:nvPr>
            </p:nvGraphicFramePr>
            <p:xfrm>
              <a:off x="258775" y="1078325"/>
              <a:ext cx="7602075" cy="3672300"/>
            </p:xfrm>
            <a:graphic>
              <a:graphicData uri="http://schemas.openxmlformats.org/drawingml/2006/table">
                <a:tbl>
                  <a:tblPr>
                    <a:noFill/>
                    <a:tableStyleId>{FF3B2F51-E2CD-47AE-A91C-A569BCBF704B}</a:tableStyleId>
                  </a:tblPr>
                  <a:tblGrid>
                    <a:gridCol w="1764900">
                      <a:extLst>
                        <a:ext uri="{9D8B030D-6E8A-4147-A177-3AD203B41FA5}">
                          <a16:colId xmlns:a16="http://schemas.microsoft.com/office/drawing/2014/main" val="20000"/>
                        </a:ext>
                      </a:extLst>
                    </a:gridCol>
                    <a:gridCol w="1642850">
                      <a:extLst>
                        <a:ext uri="{9D8B030D-6E8A-4147-A177-3AD203B41FA5}">
                          <a16:colId xmlns:a16="http://schemas.microsoft.com/office/drawing/2014/main" val="20001"/>
                        </a:ext>
                      </a:extLst>
                    </a:gridCol>
                    <a:gridCol w="1597225">
                      <a:extLst>
                        <a:ext uri="{9D8B030D-6E8A-4147-A177-3AD203B41FA5}">
                          <a16:colId xmlns:a16="http://schemas.microsoft.com/office/drawing/2014/main" val="20002"/>
                        </a:ext>
                      </a:extLst>
                    </a:gridCol>
                    <a:gridCol w="1269150">
                      <a:extLst>
                        <a:ext uri="{9D8B030D-6E8A-4147-A177-3AD203B41FA5}">
                          <a16:colId xmlns:a16="http://schemas.microsoft.com/office/drawing/2014/main" val="20003"/>
                        </a:ext>
                      </a:extLst>
                    </a:gridCol>
                    <a:gridCol w="1327950">
                      <a:extLst>
                        <a:ext uri="{9D8B030D-6E8A-4147-A177-3AD203B41FA5}">
                          <a16:colId xmlns:a16="http://schemas.microsoft.com/office/drawing/2014/main" val="20004"/>
                        </a:ext>
                      </a:extLst>
                    </a:gridCol>
                  </a:tblGrid>
                  <a:tr h="1207675">
                    <a:tc>
                      <a:txBody>
                        <a:bodyPr/>
                        <a:lstStyle/>
                        <a:p>
                          <a:pPr marL="0" marR="0" lvl="0" indent="0" algn="l" rtl="0">
                            <a:lnSpc>
                              <a:spcPct val="100000"/>
                            </a:lnSpc>
                            <a:spcBef>
                              <a:spcPts val="0"/>
                            </a:spcBef>
                            <a:spcAft>
                              <a:spcPts val="0"/>
                            </a:spcAft>
                            <a:buClr>
                              <a:srgbClr val="000000"/>
                            </a:buClr>
                            <a:buSzPts val="2400"/>
                            <a:buFont typeface="Arial"/>
                            <a:buNone/>
                          </a:pP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dirty="0">
                              <a:latin typeface="Cambria"/>
                              <a:ea typeface="Cambria"/>
                              <a:cs typeface="Cambria"/>
                              <a:sym typeface="Cambria"/>
                            </a:rPr>
                            <a:t>Confusion Matrix</a:t>
                          </a:r>
                          <a:endParaRPr sz="2400" b="1" u="none" strike="noStrike" cap="none" dirty="0">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Precision</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Recall</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F1 score</a:t>
                          </a:r>
                          <a:endParaRPr sz="2400" b="1"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0"/>
                      </a:ext>
                    </a:extLst>
                  </a:tr>
                  <a:tr h="826775">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Document</a:t>
                          </a:r>
                          <a:endParaRPr sz="2400" b="1" u="none" strike="noStrike" cap="none">
                            <a:latin typeface="Cambria"/>
                            <a:ea typeface="Cambria"/>
                            <a:cs typeface="Cambria"/>
                            <a:sym typeface="Cambria"/>
                          </a:endParaRPr>
                        </a:p>
                      </a:txBody>
                      <a:tcPr marL="91425" marR="91425" marT="91425" marB="91425"/>
                    </a:tc>
                    <a:tc>
                      <a:txBody>
                        <a:bodyPr/>
                        <a:lstStyle/>
                        <a:p>
                          <a:endParaRPr lang="en-US"/>
                        </a:p>
                      </a:txBody>
                      <a:tcPr marL="91425" marR="91425" marT="91425" marB="91425">
                        <a:blipFill>
                          <a:blip r:embed="rId3"/>
                          <a:stretch>
                            <a:fillRect l="-108178" t="-146324" r="-256877" b="-198529"/>
                          </a:stretch>
                        </a:blip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0.83</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0.83</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0.83</a:t>
                          </a:r>
                          <a:endParaRPr sz="1800"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1"/>
                      </a:ext>
                    </a:extLst>
                  </a:tr>
                  <a:tr h="818925">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Sentence</a:t>
                          </a:r>
                          <a:endParaRPr sz="2400" b="1" u="none" strike="noStrike" cap="none">
                            <a:latin typeface="Cambria"/>
                            <a:ea typeface="Cambria"/>
                            <a:cs typeface="Cambria"/>
                            <a:sym typeface="Cambria"/>
                          </a:endParaRPr>
                        </a:p>
                      </a:txBody>
                      <a:tcPr marL="91425" marR="91425" marT="91425" marB="91425"/>
                    </a:tc>
                    <a:tc>
                      <a:txBody>
                        <a:bodyPr/>
                        <a:lstStyle/>
                        <a:p>
                          <a:endParaRPr lang="en-US"/>
                        </a:p>
                      </a:txBody>
                      <a:tcPr marL="91425" marR="91425" marT="91425" marB="91425">
                        <a:blipFill>
                          <a:blip r:embed="rId3"/>
                          <a:stretch>
                            <a:fillRect l="-108178" t="-250000" r="-256877" b="-101493"/>
                          </a:stretch>
                        </a:blip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0.56</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0.56</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0.56</a:t>
                          </a:r>
                          <a:endParaRPr sz="1800"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2"/>
                      </a:ext>
                    </a:extLst>
                  </a:tr>
                  <a:tr h="818925">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Feature</a:t>
                          </a:r>
                          <a:endParaRPr sz="2400" b="1" u="none" strike="noStrike" cap="none">
                            <a:latin typeface="Cambria"/>
                            <a:ea typeface="Cambria"/>
                            <a:cs typeface="Cambria"/>
                            <a:sym typeface="Cambria"/>
                          </a:endParaRPr>
                        </a:p>
                      </a:txBody>
                      <a:tcPr marL="91425" marR="91425" marT="91425" marB="91425"/>
                    </a:tc>
                    <a:tc>
                      <a:txBody>
                        <a:bodyPr/>
                        <a:lstStyle/>
                        <a:p>
                          <a:endParaRPr lang="en-US"/>
                        </a:p>
                      </a:txBody>
                      <a:tcPr marL="91425" marR="91425" marT="91425" marB="91425">
                        <a:blipFill>
                          <a:blip r:embed="rId3"/>
                          <a:stretch>
                            <a:fillRect l="-108178" t="-347407" r="-256877" b="-741"/>
                          </a:stretch>
                        </a:blip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0.55</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0.56</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latin typeface="Cambria"/>
                              <a:ea typeface="Cambria"/>
                              <a:cs typeface="Cambria"/>
                              <a:sym typeface="Cambria"/>
                            </a:rPr>
                            <a:t>0.48</a:t>
                          </a:r>
                          <a:endParaRPr sz="1800" u="none" strike="noStrike" cap="none" dirty="0">
                            <a:latin typeface="Cambria"/>
                            <a:ea typeface="Cambria"/>
                            <a:cs typeface="Cambria"/>
                            <a:sym typeface="Cambria"/>
                          </a:endParaRPr>
                        </a:p>
                      </a:txBody>
                      <a:tcPr marL="91425" marR="91425" marT="91425" marB="91425"/>
                    </a:tc>
                    <a:extLst>
                      <a:ext uri="{0D108BD9-81ED-4DB2-BD59-A6C34878D82A}">
                        <a16:rowId xmlns:a16="http://schemas.microsoft.com/office/drawing/2014/main" val="10003"/>
                      </a:ext>
                    </a:extLst>
                  </a:tr>
                </a:tbl>
              </a:graphicData>
            </a:graphic>
          </p:graphicFrame>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8"/>
          <p:cNvSpPr txBox="1">
            <a:spLocks noGrp="1"/>
          </p:cNvSpPr>
          <p:nvPr>
            <p:ph type="ctrTitle"/>
          </p:nvPr>
        </p:nvSpPr>
        <p:spPr>
          <a:xfrm>
            <a:off x="388775" y="170400"/>
            <a:ext cx="4211700" cy="94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4800"/>
              <a:buFont typeface="Arial"/>
              <a:buNone/>
            </a:pPr>
            <a:r>
              <a:rPr lang="en" sz="3200" b="1">
                <a:latin typeface="Cambria"/>
                <a:ea typeface="Cambria"/>
                <a:cs typeface="Cambria"/>
                <a:sym typeface="Cambria"/>
              </a:rPr>
              <a:t>MODULES</a:t>
            </a:r>
            <a:endParaRPr sz="3200" b="1">
              <a:latin typeface="Cambria"/>
              <a:ea typeface="Cambria"/>
              <a:cs typeface="Cambria"/>
              <a:sym typeface="Cambria"/>
            </a:endParaRPr>
          </a:p>
          <a:p>
            <a:pPr marL="0" lvl="0" indent="0" algn="l" rtl="0">
              <a:spcBef>
                <a:spcPts val="0"/>
              </a:spcBef>
              <a:spcAft>
                <a:spcPts val="0"/>
              </a:spcAft>
              <a:buClr>
                <a:schemeClr val="dk1"/>
              </a:buClr>
              <a:buSzPts val="2400"/>
              <a:buFont typeface="Arial"/>
              <a:buNone/>
            </a:pPr>
            <a:r>
              <a:rPr lang="en" sz="2400" b="1">
                <a:latin typeface="Cambria"/>
                <a:ea typeface="Cambria"/>
                <a:cs typeface="Cambria"/>
                <a:sym typeface="Cambria"/>
              </a:rPr>
              <a:t>LOGISTIC REGRESSION </a:t>
            </a:r>
            <a:endParaRPr/>
          </a:p>
        </p:txBody>
      </p:sp>
      <mc:AlternateContent xmlns:mc="http://schemas.openxmlformats.org/markup-compatibility/2006">
        <mc:Choice xmlns:a14="http://schemas.microsoft.com/office/drawing/2010/main" Requires="a14">
          <p:graphicFrame>
            <p:nvGraphicFramePr>
              <p:cNvPr id="257" name="Google Shape;257;p48"/>
              <p:cNvGraphicFramePr/>
              <p:nvPr>
                <p:extLst>
                  <p:ext uri="{D42A27DB-BD31-4B8C-83A1-F6EECF244321}">
                    <p14:modId xmlns:p14="http://schemas.microsoft.com/office/powerpoint/2010/main" val="2675617906"/>
                  </p:ext>
                </p:extLst>
              </p:nvPr>
            </p:nvGraphicFramePr>
            <p:xfrm>
              <a:off x="388775" y="1195275"/>
              <a:ext cx="7828525" cy="3453323"/>
            </p:xfrm>
            <a:graphic>
              <a:graphicData uri="http://schemas.openxmlformats.org/drawingml/2006/table">
                <a:tbl>
                  <a:tblPr>
                    <a:noFill/>
                    <a:tableStyleId>{FF3B2F51-E2CD-47AE-A91C-A569BCBF704B}</a:tableStyleId>
                  </a:tblPr>
                  <a:tblGrid>
                    <a:gridCol w="1689500">
                      <a:extLst>
                        <a:ext uri="{9D8B030D-6E8A-4147-A177-3AD203B41FA5}">
                          <a16:colId xmlns:a16="http://schemas.microsoft.com/office/drawing/2014/main" val="20000"/>
                        </a:ext>
                      </a:extLst>
                    </a:gridCol>
                    <a:gridCol w="1801625">
                      <a:extLst>
                        <a:ext uri="{9D8B030D-6E8A-4147-A177-3AD203B41FA5}">
                          <a16:colId xmlns:a16="http://schemas.microsoft.com/office/drawing/2014/main" val="20001"/>
                        </a:ext>
                      </a:extLst>
                    </a:gridCol>
                    <a:gridCol w="1583700">
                      <a:extLst>
                        <a:ext uri="{9D8B030D-6E8A-4147-A177-3AD203B41FA5}">
                          <a16:colId xmlns:a16="http://schemas.microsoft.com/office/drawing/2014/main" val="20002"/>
                        </a:ext>
                      </a:extLst>
                    </a:gridCol>
                    <a:gridCol w="1408000">
                      <a:extLst>
                        <a:ext uri="{9D8B030D-6E8A-4147-A177-3AD203B41FA5}">
                          <a16:colId xmlns:a16="http://schemas.microsoft.com/office/drawing/2014/main" val="20003"/>
                        </a:ext>
                      </a:extLst>
                    </a:gridCol>
                    <a:gridCol w="1345700">
                      <a:extLst>
                        <a:ext uri="{9D8B030D-6E8A-4147-A177-3AD203B41FA5}">
                          <a16:colId xmlns:a16="http://schemas.microsoft.com/office/drawing/2014/main" val="20004"/>
                        </a:ext>
                      </a:extLst>
                    </a:gridCol>
                  </a:tblGrid>
                  <a:tr h="1147527">
                    <a:tc>
                      <a:txBody>
                        <a:bodyPr/>
                        <a:lstStyle/>
                        <a:p>
                          <a:pPr marL="0" marR="0" lvl="0" indent="0" algn="l" rtl="0">
                            <a:lnSpc>
                              <a:spcPct val="100000"/>
                            </a:lnSpc>
                            <a:spcBef>
                              <a:spcPts val="0"/>
                            </a:spcBef>
                            <a:spcAft>
                              <a:spcPts val="0"/>
                            </a:spcAft>
                            <a:buClr>
                              <a:srgbClr val="000000"/>
                            </a:buClr>
                            <a:buSzPts val="2400"/>
                            <a:buFont typeface="Arial"/>
                            <a:buNone/>
                          </a:pP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Confusion Matrix</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Precision</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Recall</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F1 score</a:t>
                          </a:r>
                          <a:endParaRPr sz="2400" b="1"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0"/>
                      </a:ext>
                    </a:extLst>
                  </a:tr>
                  <a:tr h="752667">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Document</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IN" sz="1400" i="1" u="none" strike="noStrike" cap="none" smtClean="0">
                                        <a:latin typeface="Cambria Math" panose="02040503050406030204" pitchFamily="18" charset="0"/>
                                      </a:rPr>
                                    </m:ctrlPr>
                                  </m:dPr>
                                  <m:e>
                                    <m:m>
                                      <m:mPr>
                                        <m:mcs>
                                          <m:mc>
                                            <m:mcPr>
                                              <m:count m:val="2"/>
                                              <m:mcJc m:val="center"/>
                                            </m:mcPr>
                                          </m:mc>
                                        </m:mcs>
                                        <m:ctrlPr>
                                          <a:rPr lang="en-IN" sz="1400" i="1" u="none" strike="noStrike" cap="none" smtClean="0">
                                            <a:latin typeface="Cambria Math" panose="02040503050406030204" pitchFamily="18" charset="0"/>
                                          </a:rPr>
                                        </m:ctrlPr>
                                      </m:mPr>
                                      <m:mr>
                                        <m:e>
                                          <m:r>
                                            <m:rPr>
                                              <m:brk m:alnAt="7"/>
                                            </m:rPr>
                                            <a:rPr lang="en-IN" sz="1400" b="0" i="1" u="none" strike="noStrike" cap="none" smtClean="0">
                                              <a:latin typeface="Cambria Math" panose="02040503050406030204" pitchFamily="18" charset="0"/>
                                            </a:rPr>
                                            <m:t>83</m:t>
                                          </m:r>
                                        </m:e>
                                        <m:e>
                                          <m:r>
                                            <a:rPr lang="en-IN" sz="1400" b="0" i="1" u="none" strike="noStrike" cap="none" smtClean="0">
                                              <a:latin typeface="Cambria Math" panose="02040503050406030204" pitchFamily="18" charset="0"/>
                                            </a:rPr>
                                            <m:t>15</m:t>
                                          </m:r>
                                        </m:e>
                                      </m:mr>
                                      <m:mr>
                                        <m:e>
                                          <m:r>
                                            <a:rPr lang="en-IN" sz="1400" b="0" i="1" u="none" strike="noStrike" cap="none" smtClean="0">
                                              <a:latin typeface="Cambria Math" panose="02040503050406030204" pitchFamily="18" charset="0"/>
                                            </a:rPr>
                                            <m:t>17</m:t>
                                          </m:r>
                                        </m:e>
                                        <m:e>
                                          <m:r>
                                            <a:rPr lang="en-IN" sz="1400" b="0" i="1" u="none" strike="noStrike" cap="none" smtClean="0">
                                              <a:latin typeface="Cambria Math" panose="02040503050406030204" pitchFamily="18" charset="0"/>
                                            </a:rPr>
                                            <m:t>85</m:t>
                                          </m:r>
                                        </m:e>
                                      </m:mr>
                                    </m:m>
                                  </m:e>
                                </m:d>
                              </m:oMath>
                            </m:oMathPara>
                          </a14:m>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0.84</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0.84</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0.84</a:t>
                          </a:r>
                          <a:endParaRPr sz="1800"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1"/>
                      </a:ext>
                    </a:extLst>
                  </a:tr>
                  <a:tr h="682052">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Sentence</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IN" sz="1400" i="1" u="none" strike="noStrike" cap="none" smtClean="0">
                                        <a:latin typeface="Cambria Math" panose="02040503050406030204" pitchFamily="18" charset="0"/>
                                      </a:rPr>
                                    </m:ctrlPr>
                                  </m:dPr>
                                  <m:e>
                                    <m:m>
                                      <m:mPr>
                                        <m:mcs>
                                          <m:mc>
                                            <m:mcPr>
                                              <m:count m:val="2"/>
                                              <m:mcJc m:val="center"/>
                                            </m:mcPr>
                                          </m:mc>
                                        </m:mcs>
                                        <m:ctrlPr>
                                          <a:rPr lang="en-IN" sz="1400" i="1" u="none" strike="noStrike" cap="none" smtClean="0">
                                            <a:latin typeface="Cambria Math" panose="02040503050406030204" pitchFamily="18" charset="0"/>
                                          </a:rPr>
                                        </m:ctrlPr>
                                      </m:mPr>
                                      <m:mr>
                                        <m:e>
                                          <m:r>
                                            <m:rPr>
                                              <m:brk m:alnAt="7"/>
                                            </m:rPr>
                                            <a:rPr lang="en-IN" sz="1400" b="0" i="1" u="none" strike="noStrike" cap="none" smtClean="0">
                                              <a:latin typeface="Cambria Math" panose="02040503050406030204" pitchFamily="18" charset="0"/>
                                            </a:rPr>
                                            <m:t>287</m:t>
                                          </m:r>
                                        </m:e>
                                        <m:e>
                                          <m:r>
                                            <a:rPr lang="en-IN" sz="1400" b="0" i="1" u="none" strike="noStrike" cap="none" smtClean="0">
                                              <a:latin typeface="Cambria Math" panose="02040503050406030204" pitchFamily="18" charset="0"/>
                                            </a:rPr>
                                            <m:t>246</m:t>
                                          </m:r>
                                        </m:e>
                                      </m:mr>
                                      <m:mr>
                                        <m:e>
                                          <m:r>
                                            <a:rPr lang="en-IN" sz="1400" b="0" i="1" u="none" strike="noStrike" cap="none" smtClean="0">
                                              <a:latin typeface="Cambria Math" panose="02040503050406030204" pitchFamily="18" charset="0"/>
                                            </a:rPr>
                                            <m:t>226</m:t>
                                          </m:r>
                                        </m:e>
                                        <m:e>
                                          <m:r>
                                            <a:rPr lang="en-IN" sz="1400" b="0" i="1" u="none" strike="noStrike" cap="none" smtClean="0">
                                              <a:latin typeface="Cambria Math" panose="02040503050406030204" pitchFamily="18" charset="0"/>
                                            </a:rPr>
                                            <m:t>307</m:t>
                                          </m:r>
                                        </m:e>
                                      </m:mr>
                                    </m:m>
                                  </m:e>
                                </m:d>
                              </m:oMath>
                            </m:oMathPara>
                          </a14:m>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0.56</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0.56</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0.56</a:t>
                          </a:r>
                          <a:endParaRPr sz="1800"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2"/>
                      </a:ext>
                    </a:extLst>
                  </a:tr>
                  <a:tr h="871077">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Feature</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None/>
                          </a:pPr>
                          <a14:m>
                            <m:oMathPara xmlns:m="http://schemas.openxmlformats.org/officeDocument/2006/math">
                              <m:oMathParaPr>
                                <m:jc m:val="center"/>
                              </m:oMathParaPr>
                              <m:oMath xmlns:m="http://schemas.openxmlformats.org/officeDocument/2006/math">
                                <m:d>
                                  <m:dPr>
                                    <m:begChr m:val="["/>
                                    <m:endChr m:val="]"/>
                                    <m:ctrlPr>
                                      <a:rPr lang="en-IN" sz="1400" i="1" u="none" strike="noStrike" cap="none" smtClean="0">
                                        <a:latin typeface="Cambria Math" panose="02040503050406030204" pitchFamily="18" charset="0"/>
                                      </a:rPr>
                                    </m:ctrlPr>
                                  </m:dPr>
                                  <m:e>
                                    <m:m>
                                      <m:mPr>
                                        <m:mcs>
                                          <m:mc>
                                            <m:mcPr>
                                              <m:count m:val="2"/>
                                              <m:mcJc m:val="center"/>
                                            </m:mcPr>
                                          </m:mc>
                                        </m:mcs>
                                        <m:ctrlPr>
                                          <a:rPr lang="en-IN" sz="1400" i="1" u="none" strike="noStrike" cap="none" smtClean="0">
                                            <a:latin typeface="Cambria Math" panose="02040503050406030204" pitchFamily="18" charset="0"/>
                                          </a:rPr>
                                        </m:ctrlPr>
                                      </m:mPr>
                                      <m:mr>
                                        <m:e>
                                          <m:r>
                                            <m:rPr>
                                              <m:brk m:alnAt="7"/>
                                            </m:rPr>
                                            <a:rPr lang="en-IN" sz="1400" b="0" i="1" u="none" strike="noStrike" cap="none" smtClean="0">
                                              <a:latin typeface="Cambria Math" panose="02040503050406030204" pitchFamily="18" charset="0"/>
                                            </a:rPr>
                                            <m:t>28429</m:t>
                                          </m:r>
                                        </m:e>
                                        <m:e>
                                          <m:r>
                                            <a:rPr lang="en-IN" sz="1400" b="0" i="1" u="none" strike="noStrike" cap="none" smtClean="0">
                                              <a:latin typeface="Cambria Math" panose="02040503050406030204" pitchFamily="18" charset="0"/>
                                            </a:rPr>
                                            <m:t>3052</m:t>
                                          </m:r>
                                        </m:e>
                                      </m:mr>
                                      <m:mr>
                                        <m:e>
                                          <m:r>
                                            <a:rPr lang="en-IN" sz="1400" b="0" i="1" u="none" strike="noStrike" cap="none" smtClean="0">
                                              <a:latin typeface="Cambria Math" panose="02040503050406030204" pitchFamily="18" charset="0"/>
                                            </a:rPr>
                                            <m:t>22316</m:t>
                                          </m:r>
                                        </m:e>
                                        <m:e>
                                          <m:r>
                                            <a:rPr lang="en-IN" sz="1400" b="0" i="1" u="none" strike="noStrike" cap="none" smtClean="0">
                                              <a:latin typeface="Cambria Math" panose="02040503050406030204" pitchFamily="18" charset="0"/>
                                            </a:rPr>
                                            <m:t>3561</m:t>
                                          </m:r>
                                        </m:e>
                                      </m:mr>
                                    </m:m>
                                  </m:e>
                                </m:d>
                              </m:oMath>
                            </m:oMathPara>
                          </a14:m>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0.55</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0.56</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latin typeface="Cambria"/>
                              <a:ea typeface="Cambria"/>
                              <a:cs typeface="Cambria"/>
                              <a:sym typeface="Cambria"/>
                            </a:rPr>
                            <a:t>0.48</a:t>
                          </a:r>
                          <a:endParaRPr sz="1800" u="none" strike="noStrike" cap="none" dirty="0">
                            <a:latin typeface="Cambria"/>
                            <a:ea typeface="Cambria"/>
                            <a:cs typeface="Cambria"/>
                            <a:sym typeface="Cambria"/>
                          </a:endParaRPr>
                        </a:p>
                      </a:txBody>
                      <a:tcPr marL="91425" marR="91425" marT="91425" marB="91425"/>
                    </a:tc>
                    <a:extLst>
                      <a:ext uri="{0D108BD9-81ED-4DB2-BD59-A6C34878D82A}">
                        <a16:rowId xmlns:a16="http://schemas.microsoft.com/office/drawing/2014/main" val="10003"/>
                      </a:ext>
                    </a:extLst>
                  </a:tr>
                </a:tbl>
              </a:graphicData>
            </a:graphic>
          </p:graphicFrame>
        </mc:Choice>
        <mc:Fallback>
          <p:graphicFrame>
            <p:nvGraphicFramePr>
              <p:cNvPr id="257" name="Google Shape;257;p48"/>
              <p:cNvGraphicFramePr/>
              <p:nvPr>
                <p:extLst>
                  <p:ext uri="{D42A27DB-BD31-4B8C-83A1-F6EECF244321}">
                    <p14:modId xmlns:p14="http://schemas.microsoft.com/office/powerpoint/2010/main" val="2675617906"/>
                  </p:ext>
                </p:extLst>
              </p:nvPr>
            </p:nvGraphicFramePr>
            <p:xfrm>
              <a:off x="388775" y="1195275"/>
              <a:ext cx="7828525" cy="3453323"/>
            </p:xfrm>
            <a:graphic>
              <a:graphicData uri="http://schemas.openxmlformats.org/drawingml/2006/table">
                <a:tbl>
                  <a:tblPr>
                    <a:noFill/>
                    <a:tableStyleId>{FF3B2F51-E2CD-47AE-A91C-A569BCBF704B}</a:tableStyleId>
                  </a:tblPr>
                  <a:tblGrid>
                    <a:gridCol w="1689500">
                      <a:extLst>
                        <a:ext uri="{9D8B030D-6E8A-4147-A177-3AD203B41FA5}">
                          <a16:colId xmlns:a16="http://schemas.microsoft.com/office/drawing/2014/main" val="20000"/>
                        </a:ext>
                      </a:extLst>
                    </a:gridCol>
                    <a:gridCol w="1801625">
                      <a:extLst>
                        <a:ext uri="{9D8B030D-6E8A-4147-A177-3AD203B41FA5}">
                          <a16:colId xmlns:a16="http://schemas.microsoft.com/office/drawing/2014/main" val="20001"/>
                        </a:ext>
                      </a:extLst>
                    </a:gridCol>
                    <a:gridCol w="1583700">
                      <a:extLst>
                        <a:ext uri="{9D8B030D-6E8A-4147-A177-3AD203B41FA5}">
                          <a16:colId xmlns:a16="http://schemas.microsoft.com/office/drawing/2014/main" val="20002"/>
                        </a:ext>
                      </a:extLst>
                    </a:gridCol>
                    <a:gridCol w="1408000">
                      <a:extLst>
                        <a:ext uri="{9D8B030D-6E8A-4147-A177-3AD203B41FA5}">
                          <a16:colId xmlns:a16="http://schemas.microsoft.com/office/drawing/2014/main" val="20003"/>
                        </a:ext>
                      </a:extLst>
                    </a:gridCol>
                    <a:gridCol w="1345700">
                      <a:extLst>
                        <a:ext uri="{9D8B030D-6E8A-4147-A177-3AD203B41FA5}">
                          <a16:colId xmlns:a16="http://schemas.microsoft.com/office/drawing/2014/main" val="20004"/>
                        </a:ext>
                      </a:extLst>
                    </a:gridCol>
                  </a:tblGrid>
                  <a:tr h="1147527">
                    <a:tc>
                      <a:txBody>
                        <a:bodyPr/>
                        <a:lstStyle/>
                        <a:p>
                          <a:pPr marL="0" marR="0" lvl="0" indent="0" algn="l" rtl="0">
                            <a:lnSpc>
                              <a:spcPct val="100000"/>
                            </a:lnSpc>
                            <a:spcBef>
                              <a:spcPts val="0"/>
                            </a:spcBef>
                            <a:spcAft>
                              <a:spcPts val="0"/>
                            </a:spcAft>
                            <a:buClr>
                              <a:srgbClr val="000000"/>
                            </a:buClr>
                            <a:buSzPts val="2400"/>
                            <a:buFont typeface="Arial"/>
                            <a:buNone/>
                          </a:pP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Confusion Matrix</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Precision</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Recall</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F1 score</a:t>
                          </a:r>
                          <a:endParaRPr sz="2400" b="1"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0"/>
                      </a:ext>
                    </a:extLst>
                  </a:tr>
                  <a:tr h="752667">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Document</a:t>
                          </a:r>
                          <a:endParaRPr sz="2400" b="1" u="none" strike="noStrike" cap="none">
                            <a:latin typeface="Cambria"/>
                            <a:ea typeface="Cambria"/>
                            <a:cs typeface="Cambria"/>
                            <a:sym typeface="Cambria"/>
                          </a:endParaRPr>
                        </a:p>
                      </a:txBody>
                      <a:tcPr marL="91425" marR="91425" marT="91425" marB="91425"/>
                    </a:tc>
                    <a:tc>
                      <a:txBody>
                        <a:bodyPr/>
                        <a:lstStyle/>
                        <a:p>
                          <a:endParaRPr lang="en-US"/>
                        </a:p>
                      </a:txBody>
                      <a:tcPr marL="91425" marR="91425" marT="91425" marB="91425">
                        <a:blipFill>
                          <a:blip r:embed="rId3"/>
                          <a:stretch>
                            <a:fillRect l="-93919" t="-152419" r="-241216" b="-207258"/>
                          </a:stretch>
                        </a:blip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0.84</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0.84</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0.84</a:t>
                          </a:r>
                          <a:endParaRPr sz="1800"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1"/>
                      </a:ext>
                    </a:extLst>
                  </a:tr>
                  <a:tr h="682052">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Sentence</a:t>
                          </a:r>
                          <a:endParaRPr sz="2400" b="1" u="none" strike="noStrike" cap="none">
                            <a:latin typeface="Cambria"/>
                            <a:ea typeface="Cambria"/>
                            <a:cs typeface="Cambria"/>
                            <a:sym typeface="Cambria"/>
                          </a:endParaRPr>
                        </a:p>
                      </a:txBody>
                      <a:tcPr marL="91425" marR="91425" marT="91425" marB="91425"/>
                    </a:tc>
                    <a:tc>
                      <a:txBody>
                        <a:bodyPr/>
                        <a:lstStyle/>
                        <a:p>
                          <a:endParaRPr lang="en-US"/>
                        </a:p>
                      </a:txBody>
                      <a:tcPr marL="91425" marR="91425" marT="91425" marB="91425">
                        <a:blipFill>
                          <a:blip r:embed="rId3"/>
                          <a:stretch>
                            <a:fillRect l="-93919" t="-279464" r="-241216" b="-129464"/>
                          </a:stretch>
                        </a:blip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0.56</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0.56</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0.56</a:t>
                          </a:r>
                          <a:endParaRPr sz="1800"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2"/>
                      </a:ext>
                    </a:extLst>
                  </a:tr>
                  <a:tr h="871077">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Feature</a:t>
                          </a:r>
                          <a:endParaRPr sz="2400" b="1" u="none" strike="noStrike" cap="none">
                            <a:latin typeface="Cambria"/>
                            <a:ea typeface="Cambria"/>
                            <a:cs typeface="Cambria"/>
                            <a:sym typeface="Cambria"/>
                          </a:endParaRPr>
                        </a:p>
                      </a:txBody>
                      <a:tcPr marL="91425" marR="91425" marT="91425" marB="91425"/>
                    </a:tc>
                    <a:tc>
                      <a:txBody>
                        <a:bodyPr/>
                        <a:lstStyle/>
                        <a:p>
                          <a:endParaRPr lang="en-US"/>
                        </a:p>
                      </a:txBody>
                      <a:tcPr marL="91425" marR="91425" marT="91425" marB="91425">
                        <a:blipFill>
                          <a:blip r:embed="rId3"/>
                          <a:stretch>
                            <a:fillRect l="-93919" t="-297203" r="-241216" b="-1399"/>
                          </a:stretch>
                        </a:blip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0.55</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0.56</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latin typeface="Cambria"/>
                              <a:ea typeface="Cambria"/>
                              <a:cs typeface="Cambria"/>
                              <a:sym typeface="Cambria"/>
                            </a:rPr>
                            <a:t>0.48</a:t>
                          </a:r>
                          <a:endParaRPr sz="1800" u="none" strike="noStrike" cap="none" dirty="0">
                            <a:latin typeface="Cambria"/>
                            <a:ea typeface="Cambria"/>
                            <a:cs typeface="Cambria"/>
                            <a:sym typeface="Cambria"/>
                          </a:endParaRPr>
                        </a:p>
                      </a:txBody>
                      <a:tcPr marL="91425" marR="91425" marT="91425" marB="91425"/>
                    </a:tc>
                    <a:extLst>
                      <a:ext uri="{0D108BD9-81ED-4DB2-BD59-A6C34878D82A}">
                        <a16:rowId xmlns:a16="http://schemas.microsoft.com/office/drawing/2014/main" val="10003"/>
                      </a:ext>
                    </a:extLst>
                  </a:tr>
                </a:tbl>
              </a:graphicData>
            </a:graphic>
          </p:graphicFrame>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9"/>
          <p:cNvSpPr txBox="1">
            <a:spLocks noGrp="1"/>
          </p:cNvSpPr>
          <p:nvPr>
            <p:ph type="ctrTitle"/>
          </p:nvPr>
        </p:nvSpPr>
        <p:spPr>
          <a:xfrm>
            <a:off x="295025" y="76325"/>
            <a:ext cx="4305600" cy="9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4800"/>
              <a:buFont typeface="Arial"/>
              <a:buNone/>
            </a:pPr>
            <a:r>
              <a:rPr lang="en" sz="3200" b="1">
                <a:latin typeface="Cambria"/>
                <a:ea typeface="Cambria"/>
                <a:cs typeface="Cambria"/>
                <a:sym typeface="Cambria"/>
              </a:rPr>
              <a:t>MODULES</a:t>
            </a:r>
            <a:endParaRPr sz="3200" b="1">
              <a:latin typeface="Cambria"/>
              <a:ea typeface="Cambria"/>
              <a:cs typeface="Cambria"/>
              <a:sym typeface="Cambria"/>
            </a:endParaRPr>
          </a:p>
          <a:p>
            <a:pPr marL="0" lvl="0" indent="0" algn="l" rtl="0">
              <a:spcBef>
                <a:spcPts val="0"/>
              </a:spcBef>
              <a:spcAft>
                <a:spcPts val="0"/>
              </a:spcAft>
              <a:buClr>
                <a:schemeClr val="dk1"/>
              </a:buClr>
              <a:buSzPts val="2400"/>
              <a:buFont typeface="Arial"/>
              <a:buNone/>
            </a:pPr>
            <a:r>
              <a:rPr lang="en" sz="2400" b="1">
                <a:latin typeface="Cambria"/>
                <a:ea typeface="Cambria"/>
                <a:cs typeface="Cambria"/>
                <a:sym typeface="Cambria"/>
              </a:rPr>
              <a:t>RANDOM FOREST</a:t>
            </a:r>
            <a:endParaRPr/>
          </a:p>
        </p:txBody>
      </p:sp>
      <mc:AlternateContent xmlns:mc="http://schemas.openxmlformats.org/markup-compatibility/2006">
        <mc:Choice xmlns:a14="http://schemas.microsoft.com/office/drawing/2010/main" Requires="a14">
          <p:graphicFrame>
            <p:nvGraphicFramePr>
              <p:cNvPr id="263" name="Google Shape;263;p49"/>
              <p:cNvGraphicFramePr/>
              <p:nvPr>
                <p:extLst>
                  <p:ext uri="{D42A27DB-BD31-4B8C-83A1-F6EECF244321}">
                    <p14:modId xmlns:p14="http://schemas.microsoft.com/office/powerpoint/2010/main" val="2629787525"/>
                  </p:ext>
                </p:extLst>
              </p:nvPr>
            </p:nvGraphicFramePr>
            <p:xfrm>
              <a:off x="295013" y="1098924"/>
              <a:ext cx="7710900" cy="3555521"/>
            </p:xfrm>
            <a:graphic>
              <a:graphicData uri="http://schemas.openxmlformats.org/drawingml/2006/table">
                <a:tbl>
                  <a:tblPr>
                    <a:noFill/>
                    <a:tableStyleId>{FF3B2F51-E2CD-47AE-A91C-A569BCBF704B}</a:tableStyleId>
                  </a:tblPr>
                  <a:tblGrid>
                    <a:gridCol w="1676200">
                      <a:extLst>
                        <a:ext uri="{9D8B030D-6E8A-4147-A177-3AD203B41FA5}">
                          <a16:colId xmlns:a16="http://schemas.microsoft.com/office/drawing/2014/main" val="20000"/>
                        </a:ext>
                      </a:extLst>
                    </a:gridCol>
                    <a:gridCol w="1709925">
                      <a:extLst>
                        <a:ext uri="{9D8B030D-6E8A-4147-A177-3AD203B41FA5}">
                          <a16:colId xmlns:a16="http://schemas.microsoft.com/office/drawing/2014/main" val="20001"/>
                        </a:ext>
                      </a:extLst>
                    </a:gridCol>
                    <a:gridCol w="1676375">
                      <a:extLst>
                        <a:ext uri="{9D8B030D-6E8A-4147-A177-3AD203B41FA5}">
                          <a16:colId xmlns:a16="http://schemas.microsoft.com/office/drawing/2014/main" val="20002"/>
                        </a:ext>
                      </a:extLst>
                    </a:gridCol>
                    <a:gridCol w="1462850">
                      <a:extLst>
                        <a:ext uri="{9D8B030D-6E8A-4147-A177-3AD203B41FA5}">
                          <a16:colId xmlns:a16="http://schemas.microsoft.com/office/drawing/2014/main" val="20003"/>
                        </a:ext>
                      </a:extLst>
                    </a:gridCol>
                    <a:gridCol w="1185550">
                      <a:extLst>
                        <a:ext uri="{9D8B030D-6E8A-4147-A177-3AD203B41FA5}">
                          <a16:colId xmlns:a16="http://schemas.microsoft.com/office/drawing/2014/main" val="20004"/>
                        </a:ext>
                      </a:extLst>
                    </a:gridCol>
                  </a:tblGrid>
                  <a:tr h="1162014">
                    <a:tc>
                      <a:txBody>
                        <a:bodyPr/>
                        <a:lstStyle/>
                        <a:p>
                          <a:pPr marL="0" marR="0" lvl="0" indent="0" algn="l" rtl="0">
                            <a:lnSpc>
                              <a:spcPct val="100000"/>
                            </a:lnSpc>
                            <a:spcBef>
                              <a:spcPts val="0"/>
                            </a:spcBef>
                            <a:spcAft>
                              <a:spcPts val="0"/>
                            </a:spcAft>
                            <a:buClr>
                              <a:srgbClr val="000000"/>
                            </a:buClr>
                            <a:buSzPts val="2400"/>
                            <a:buFont typeface="Arial"/>
                            <a:buNone/>
                          </a:pP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Confusion Matrix</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Precision</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Recall</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F1 score</a:t>
                          </a:r>
                          <a:endParaRPr sz="2400" b="1"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0"/>
                      </a:ext>
                    </a:extLst>
                  </a:tr>
                  <a:tr h="774522">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Document</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IN" sz="1400" i="1" u="none" strike="noStrike" cap="none" smtClean="0">
                                        <a:latin typeface="Cambria Math" panose="02040503050406030204" pitchFamily="18" charset="0"/>
                                      </a:rPr>
                                    </m:ctrlPr>
                                  </m:dPr>
                                  <m:e>
                                    <m:m>
                                      <m:mPr>
                                        <m:mcs>
                                          <m:mc>
                                            <m:mcPr>
                                              <m:count m:val="2"/>
                                              <m:mcJc m:val="center"/>
                                            </m:mcPr>
                                          </m:mc>
                                        </m:mcs>
                                        <m:ctrlPr>
                                          <a:rPr lang="en-IN" sz="1400" i="1" u="none" strike="noStrike" cap="none" smtClean="0">
                                            <a:latin typeface="Cambria Math" panose="02040503050406030204" pitchFamily="18" charset="0"/>
                                          </a:rPr>
                                        </m:ctrlPr>
                                      </m:mPr>
                                      <m:mr>
                                        <m:e>
                                          <m:r>
                                            <m:rPr>
                                              <m:brk m:alnAt="7"/>
                                            </m:rPr>
                                            <a:rPr lang="en-IN" sz="1400" b="0" i="1" u="none" strike="noStrike" cap="none" smtClean="0">
                                              <a:latin typeface="Cambria Math" panose="02040503050406030204" pitchFamily="18" charset="0"/>
                                            </a:rPr>
                                            <m:t>75</m:t>
                                          </m:r>
                                        </m:e>
                                        <m:e>
                                          <m:r>
                                            <a:rPr lang="en-IN" sz="1400" b="0" i="1" u="none" strike="noStrike" cap="none" smtClean="0">
                                              <a:latin typeface="Cambria Math" panose="02040503050406030204" pitchFamily="18" charset="0"/>
                                            </a:rPr>
                                            <m:t>23</m:t>
                                          </m:r>
                                        </m:e>
                                      </m:mr>
                                      <m:mr>
                                        <m:e>
                                          <m:r>
                                            <a:rPr lang="en-IN" sz="1400" b="0" i="1" u="none" strike="noStrike" cap="none" smtClean="0">
                                              <a:latin typeface="Cambria Math" panose="02040503050406030204" pitchFamily="18" charset="0"/>
                                            </a:rPr>
                                            <m:t>13</m:t>
                                          </m:r>
                                        </m:e>
                                        <m:e>
                                          <m:r>
                                            <a:rPr lang="en-IN" sz="1400" b="0" i="1" u="none" strike="noStrike" cap="none" smtClean="0">
                                              <a:latin typeface="Cambria Math" panose="02040503050406030204" pitchFamily="18" charset="0"/>
                                            </a:rPr>
                                            <m:t>89</m:t>
                                          </m:r>
                                        </m:e>
                                      </m:mr>
                                    </m:m>
                                  </m:e>
                                </m:d>
                              </m:oMath>
                            </m:oMathPara>
                          </a14:m>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0.82</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0.82</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0.82</a:t>
                          </a:r>
                          <a:endParaRPr sz="1800"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1"/>
                      </a:ext>
                    </a:extLst>
                  </a:tr>
                  <a:tr h="692011">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Sentence</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IN" sz="1400" i="1" u="none" strike="noStrike" cap="none" smtClean="0">
                                        <a:latin typeface="Cambria Math" panose="02040503050406030204" pitchFamily="18" charset="0"/>
                                      </a:rPr>
                                    </m:ctrlPr>
                                  </m:dPr>
                                  <m:e>
                                    <m:m>
                                      <m:mPr>
                                        <m:mcs>
                                          <m:mc>
                                            <m:mcPr>
                                              <m:count m:val="2"/>
                                              <m:mcJc m:val="center"/>
                                            </m:mcPr>
                                          </m:mc>
                                        </m:mcs>
                                        <m:ctrlPr>
                                          <a:rPr lang="en-IN" sz="1400" i="1" u="none" strike="noStrike" cap="none" smtClean="0">
                                            <a:latin typeface="Cambria Math" panose="02040503050406030204" pitchFamily="18" charset="0"/>
                                          </a:rPr>
                                        </m:ctrlPr>
                                      </m:mPr>
                                      <m:mr>
                                        <m:e>
                                          <m:r>
                                            <m:rPr>
                                              <m:brk m:alnAt="7"/>
                                            </m:rPr>
                                            <a:rPr lang="en-IN" sz="1400" b="0" i="1" u="none" strike="noStrike" cap="none" smtClean="0">
                                              <a:latin typeface="Cambria Math" panose="02040503050406030204" pitchFamily="18" charset="0"/>
                                            </a:rPr>
                                            <m:t>221</m:t>
                                          </m:r>
                                        </m:e>
                                        <m:e>
                                          <m:r>
                                            <a:rPr lang="en-IN" sz="1400" b="0" i="1" u="none" strike="noStrike" cap="none" smtClean="0">
                                              <a:latin typeface="Cambria Math" panose="02040503050406030204" pitchFamily="18" charset="0"/>
                                            </a:rPr>
                                            <m:t>312</m:t>
                                          </m:r>
                                        </m:e>
                                      </m:mr>
                                      <m:mr>
                                        <m:e>
                                          <m:r>
                                            <a:rPr lang="en-IN" sz="1400" b="0" i="1" u="none" strike="noStrike" cap="none" smtClean="0">
                                              <a:latin typeface="Cambria Math" panose="02040503050406030204" pitchFamily="18" charset="0"/>
                                            </a:rPr>
                                            <m:t>224</m:t>
                                          </m:r>
                                        </m:e>
                                        <m:e>
                                          <m:r>
                                            <a:rPr lang="en-IN" sz="1400" b="0" i="1" u="none" strike="noStrike" cap="none" smtClean="0">
                                              <a:latin typeface="Cambria Math" panose="02040503050406030204" pitchFamily="18" charset="0"/>
                                            </a:rPr>
                                            <m:t>309</m:t>
                                          </m:r>
                                        </m:e>
                                      </m:mr>
                                    </m:m>
                                  </m:e>
                                </m:d>
                              </m:oMath>
                            </m:oMathPara>
                          </a14:m>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0.50</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0.50</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0.40</a:t>
                          </a:r>
                          <a:endParaRPr sz="1800"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2"/>
                      </a:ext>
                    </a:extLst>
                  </a:tr>
                  <a:tr h="926974">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Feature</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IN" sz="1400" i="1" u="none" strike="noStrike" cap="none" smtClean="0">
                                        <a:latin typeface="Cambria Math" panose="02040503050406030204" pitchFamily="18" charset="0"/>
                                      </a:rPr>
                                    </m:ctrlPr>
                                  </m:dPr>
                                  <m:e>
                                    <m:m>
                                      <m:mPr>
                                        <m:mcs>
                                          <m:mc>
                                            <m:mcPr>
                                              <m:count m:val="2"/>
                                              <m:mcJc m:val="center"/>
                                            </m:mcPr>
                                          </m:mc>
                                        </m:mcs>
                                        <m:ctrlPr>
                                          <a:rPr lang="en-IN" sz="1400" i="1" u="none" strike="noStrike" cap="none" smtClean="0">
                                            <a:latin typeface="Cambria Math" panose="02040503050406030204" pitchFamily="18" charset="0"/>
                                          </a:rPr>
                                        </m:ctrlPr>
                                      </m:mPr>
                                      <m:mr>
                                        <m:e>
                                          <m:r>
                                            <m:rPr>
                                              <m:brk m:alnAt="7"/>
                                            </m:rPr>
                                            <a:rPr lang="en-IN" sz="1400" b="0" i="1" u="none" strike="noStrike" cap="none" smtClean="0">
                                              <a:latin typeface="Cambria Math" panose="02040503050406030204" pitchFamily="18" charset="0"/>
                                            </a:rPr>
                                            <m:t>30097</m:t>
                                          </m:r>
                                        </m:e>
                                        <m:e>
                                          <m:r>
                                            <a:rPr lang="en-IN" sz="1400" b="0" i="1" u="none" strike="noStrike" cap="none" smtClean="0">
                                              <a:latin typeface="Cambria Math" panose="02040503050406030204" pitchFamily="18" charset="0"/>
                                            </a:rPr>
                                            <m:t>1733</m:t>
                                          </m:r>
                                        </m:e>
                                      </m:mr>
                                      <m:mr>
                                        <m:e>
                                          <m:r>
                                            <a:rPr lang="en-IN" sz="1400" b="0" i="1" u="none" strike="noStrike" cap="none" smtClean="0">
                                              <a:latin typeface="Cambria Math" panose="02040503050406030204" pitchFamily="18" charset="0"/>
                                            </a:rPr>
                                            <m:t>1675</m:t>
                                          </m:r>
                                        </m:e>
                                        <m:e>
                                          <m:r>
                                            <a:rPr lang="en-IN" sz="1400" b="0" i="1" u="none" strike="noStrike" cap="none" smtClean="0">
                                              <a:latin typeface="Cambria Math" panose="02040503050406030204" pitchFamily="18" charset="0"/>
                                            </a:rPr>
                                            <m:t>23853</m:t>
                                          </m:r>
                                        </m:e>
                                      </m:mr>
                                    </m:m>
                                  </m:e>
                                </m:d>
                              </m:oMath>
                            </m:oMathPara>
                          </a14:m>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0.94</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0.94</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latin typeface="Cambria"/>
                              <a:ea typeface="Cambria"/>
                              <a:cs typeface="Cambria"/>
                              <a:sym typeface="Cambria"/>
                            </a:rPr>
                            <a:t>0.94</a:t>
                          </a:r>
                          <a:endParaRPr sz="1800" u="none" strike="noStrike" cap="none" dirty="0">
                            <a:latin typeface="Cambria"/>
                            <a:ea typeface="Cambria"/>
                            <a:cs typeface="Cambria"/>
                            <a:sym typeface="Cambria"/>
                          </a:endParaRPr>
                        </a:p>
                      </a:txBody>
                      <a:tcPr marL="91425" marR="91425" marT="91425" marB="91425"/>
                    </a:tc>
                    <a:extLst>
                      <a:ext uri="{0D108BD9-81ED-4DB2-BD59-A6C34878D82A}">
                        <a16:rowId xmlns:a16="http://schemas.microsoft.com/office/drawing/2014/main" val="10003"/>
                      </a:ext>
                    </a:extLst>
                  </a:tr>
                </a:tbl>
              </a:graphicData>
            </a:graphic>
          </p:graphicFrame>
        </mc:Choice>
        <mc:Fallback>
          <p:graphicFrame>
            <p:nvGraphicFramePr>
              <p:cNvPr id="263" name="Google Shape;263;p49"/>
              <p:cNvGraphicFramePr/>
              <p:nvPr>
                <p:extLst>
                  <p:ext uri="{D42A27DB-BD31-4B8C-83A1-F6EECF244321}">
                    <p14:modId xmlns:p14="http://schemas.microsoft.com/office/powerpoint/2010/main" val="2629787525"/>
                  </p:ext>
                </p:extLst>
              </p:nvPr>
            </p:nvGraphicFramePr>
            <p:xfrm>
              <a:off x="295013" y="1098924"/>
              <a:ext cx="7710900" cy="3555521"/>
            </p:xfrm>
            <a:graphic>
              <a:graphicData uri="http://schemas.openxmlformats.org/drawingml/2006/table">
                <a:tbl>
                  <a:tblPr>
                    <a:noFill/>
                    <a:tableStyleId>{FF3B2F51-E2CD-47AE-A91C-A569BCBF704B}</a:tableStyleId>
                  </a:tblPr>
                  <a:tblGrid>
                    <a:gridCol w="1676200">
                      <a:extLst>
                        <a:ext uri="{9D8B030D-6E8A-4147-A177-3AD203B41FA5}">
                          <a16:colId xmlns:a16="http://schemas.microsoft.com/office/drawing/2014/main" val="20000"/>
                        </a:ext>
                      </a:extLst>
                    </a:gridCol>
                    <a:gridCol w="1709925">
                      <a:extLst>
                        <a:ext uri="{9D8B030D-6E8A-4147-A177-3AD203B41FA5}">
                          <a16:colId xmlns:a16="http://schemas.microsoft.com/office/drawing/2014/main" val="20001"/>
                        </a:ext>
                      </a:extLst>
                    </a:gridCol>
                    <a:gridCol w="1676375">
                      <a:extLst>
                        <a:ext uri="{9D8B030D-6E8A-4147-A177-3AD203B41FA5}">
                          <a16:colId xmlns:a16="http://schemas.microsoft.com/office/drawing/2014/main" val="20002"/>
                        </a:ext>
                      </a:extLst>
                    </a:gridCol>
                    <a:gridCol w="1462850">
                      <a:extLst>
                        <a:ext uri="{9D8B030D-6E8A-4147-A177-3AD203B41FA5}">
                          <a16:colId xmlns:a16="http://schemas.microsoft.com/office/drawing/2014/main" val="20003"/>
                        </a:ext>
                      </a:extLst>
                    </a:gridCol>
                    <a:gridCol w="1185550">
                      <a:extLst>
                        <a:ext uri="{9D8B030D-6E8A-4147-A177-3AD203B41FA5}">
                          <a16:colId xmlns:a16="http://schemas.microsoft.com/office/drawing/2014/main" val="20004"/>
                        </a:ext>
                      </a:extLst>
                    </a:gridCol>
                  </a:tblGrid>
                  <a:tr h="1162014">
                    <a:tc>
                      <a:txBody>
                        <a:bodyPr/>
                        <a:lstStyle/>
                        <a:p>
                          <a:pPr marL="0" marR="0" lvl="0" indent="0" algn="l" rtl="0">
                            <a:lnSpc>
                              <a:spcPct val="100000"/>
                            </a:lnSpc>
                            <a:spcBef>
                              <a:spcPts val="0"/>
                            </a:spcBef>
                            <a:spcAft>
                              <a:spcPts val="0"/>
                            </a:spcAft>
                            <a:buClr>
                              <a:srgbClr val="000000"/>
                            </a:buClr>
                            <a:buSzPts val="2400"/>
                            <a:buFont typeface="Arial"/>
                            <a:buNone/>
                          </a:pP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Confusion Matrix</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Precision</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Recall</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F1 score</a:t>
                          </a:r>
                          <a:endParaRPr sz="2400" b="1"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0"/>
                      </a:ext>
                    </a:extLst>
                  </a:tr>
                  <a:tr h="774522">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Document</a:t>
                          </a:r>
                          <a:endParaRPr sz="2400" b="1" u="none" strike="noStrike" cap="none">
                            <a:latin typeface="Cambria"/>
                            <a:ea typeface="Cambria"/>
                            <a:cs typeface="Cambria"/>
                            <a:sym typeface="Cambria"/>
                          </a:endParaRPr>
                        </a:p>
                      </a:txBody>
                      <a:tcPr marL="91425" marR="91425" marT="91425" marB="91425"/>
                    </a:tc>
                    <a:tc>
                      <a:txBody>
                        <a:bodyPr/>
                        <a:lstStyle/>
                        <a:p>
                          <a:endParaRPr lang="en-US"/>
                        </a:p>
                      </a:txBody>
                      <a:tcPr marL="91425" marR="91425" marT="91425" marB="91425">
                        <a:blipFill>
                          <a:blip r:embed="rId3"/>
                          <a:stretch>
                            <a:fillRect l="-98221" t="-151181" r="-253025" b="-211024"/>
                          </a:stretch>
                        </a:blip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0.82</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0.82</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0.82</a:t>
                          </a:r>
                          <a:endParaRPr sz="1800"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1"/>
                      </a:ext>
                    </a:extLst>
                  </a:tr>
                  <a:tr h="692011">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Sentence</a:t>
                          </a:r>
                          <a:endParaRPr sz="2400" b="1" u="none" strike="noStrike" cap="none">
                            <a:latin typeface="Cambria"/>
                            <a:ea typeface="Cambria"/>
                            <a:cs typeface="Cambria"/>
                            <a:sym typeface="Cambria"/>
                          </a:endParaRPr>
                        </a:p>
                      </a:txBody>
                      <a:tcPr marL="91425" marR="91425" marT="91425" marB="91425"/>
                    </a:tc>
                    <a:tc>
                      <a:txBody>
                        <a:bodyPr/>
                        <a:lstStyle/>
                        <a:p>
                          <a:endParaRPr lang="en-US"/>
                        </a:p>
                      </a:txBody>
                      <a:tcPr marL="91425" marR="91425" marT="91425" marB="91425">
                        <a:blipFill>
                          <a:blip r:embed="rId3"/>
                          <a:stretch>
                            <a:fillRect l="-98221" t="-279825" r="-253025" b="-135088"/>
                          </a:stretch>
                        </a:blip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0.50</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0.50</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0.40</a:t>
                          </a:r>
                          <a:endParaRPr sz="1800"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2"/>
                      </a:ext>
                    </a:extLst>
                  </a:tr>
                  <a:tr h="926974">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Feature</a:t>
                          </a:r>
                          <a:endParaRPr sz="2400" b="1" u="none" strike="noStrike" cap="none">
                            <a:latin typeface="Cambria"/>
                            <a:ea typeface="Cambria"/>
                            <a:cs typeface="Cambria"/>
                            <a:sym typeface="Cambria"/>
                          </a:endParaRPr>
                        </a:p>
                      </a:txBody>
                      <a:tcPr marL="91425" marR="91425" marT="91425" marB="91425"/>
                    </a:tc>
                    <a:tc>
                      <a:txBody>
                        <a:bodyPr/>
                        <a:lstStyle/>
                        <a:p>
                          <a:endParaRPr lang="en-US"/>
                        </a:p>
                      </a:txBody>
                      <a:tcPr marL="91425" marR="91425" marT="91425" marB="91425">
                        <a:blipFill>
                          <a:blip r:embed="rId3"/>
                          <a:stretch>
                            <a:fillRect l="-98221" t="-284868" r="-253025" b="-1316"/>
                          </a:stretch>
                        </a:blip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0.94</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0.94</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latin typeface="Cambria"/>
                              <a:ea typeface="Cambria"/>
                              <a:cs typeface="Cambria"/>
                              <a:sym typeface="Cambria"/>
                            </a:rPr>
                            <a:t>0.94</a:t>
                          </a:r>
                          <a:endParaRPr sz="1800" u="none" strike="noStrike" cap="none" dirty="0">
                            <a:latin typeface="Cambria"/>
                            <a:ea typeface="Cambria"/>
                            <a:cs typeface="Cambria"/>
                            <a:sym typeface="Cambria"/>
                          </a:endParaRPr>
                        </a:p>
                      </a:txBody>
                      <a:tcPr marL="91425" marR="91425" marT="91425" marB="91425"/>
                    </a:tc>
                    <a:extLst>
                      <a:ext uri="{0D108BD9-81ED-4DB2-BD59-A6C34878D82A}">
                        <a16:rowId xmlns:a16="http://schemas.microsoft.com/office/drawing/2014/main" val="10003"/>
                      </a:ext>
                    </a:extLst>
                  </a:tr>
                </a:tbl>
              </a:graphicData>
            </a:graphic>
          </p:graphicFrame>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50"/>
          <p:cNvSpPr txBox="1">
            <a:spLocks noGrp="1"/>
          </p:cNvSpPr>
          <p:nvPr>
            <p:ph type="ctrTitle"/>
          </p:nvPr>
        </p:nvSpPr>
        <p:spPr>
          <a:xfrm>
            <a:off x="360950" y="139050"/>
            <a:ext cx="4239300" cy="105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4800"/>
              <a:buFont typeface="Arial"/>
              <a:buNone/>
            </a:pPr>
            <a:r>
              <a:rPr lang="en" sz="3200" b="1">
                <a:latin typeface="Cambria"/>
                <a:ea typeface="Cambria"/>
                <a:cs typeface="Cambria"/>
                <a:sym typeface="Cambria"/>
              </a:rPr>
              <a:t>MODULES</a:t>
            </a:r>
            <a:endParaRPr sz="3200" b="1">
              <a:latin typeface="Cambria"/>
              <a:ea typeface="Cambria"/>
              <a:cs typeface="Cambria"/>
              <a:sym typeface="Cambria"/>
            </a:endParaRPr>
          </a:p>
          <a:p>
            <a:pPr marL="0" lvl="0" indent="0" algn="l" rtl="0">
              <a:spcBef>
                <a:spcPts val="0"/>
              </a:spcBef>
              <a:spcAft>
                <a:spcPts val="0"/>
              </a:spcAft>
              <a:buClr>
                <a:schemeClr val="dk1"/>
              </a:buClr>
              <a:buSzPts val="2400"/>
              <a:buFont typeface="Arial"/>
              <a:buNone/>
            </a:pPr>
            <a:r>
              <a:rPr lang="en" sz="2400" b="1">
                <a:latin typeface="Cambria"/>
                <a:ea typeface="Cambria"/>
                <a:cs typeface="Cambria"/>
                <a:sym typeface="Cambria"/>
              </a:rPr>
              <a:t>NAIVE BAYES</a:t>
            </a:r>
            <a:endParaRPr sz="2400" b="1">
              <a:latin typeface="Cambria"/>
              <a:ea typeface="Cambria"/>
              <a:cs typeface="Cambria"/>
              <a:sym typeface="Cambria"/>
            </a:endParaRPr>
          </a:p>
          <a:p>
            <a:pPr marL="0" lvl="0" indent="0" algn="l" rtl="0">
              <a:spcBef>
                <a:spcPts val="0"/>
              </a:spcBef>
              <a:spcAft>
                <a:spcPts val="0"/>
              </a:spcAft>
              <a:buNone/>
            </a:pPr>
            <a:endParaRPr/>
          </a:p>
        </p:txBody>
      </p:sp>
      <mc:AlternateContent xmlns:mc="http://schemas.openxmlformats.org/markup-compatibility/2006">
        <mc:Choice xmlns:a14="http://schemas.microsoft.com/office/drawing/2010/main" Requires="a14">
          <p:graphicFrame>
            <p:nvGraphicFramePr>
              <p:cNvPr id="269" name="Google Shape;269;p50"/>
              <p:cNvGraphicFramePr/>
              <p:nvPr>
                <p:extLst>
                  <p:ext uri="{D42A27DB-BD31-4B8C-83A1-F6EECF244321}">
                    <p14:modId xmlns:p14="http://schemas.microsoft.com/office/powerpoint/2010/main" val="2096501759"/>
                  </p:ext>
                </p:extLst>
              </p:nvPr>
            </p:nvGraphicFramePr>
            <p:xfrm>
              <a:off x="360950" y="1121475"/>
              <a:ext cx="8005850" cy="3768066"/>
            </p:xfrm>
            <a:graphic>
              <a:graphicData uri="http://schemas.openxmlformats.org/drawingml/2006/table">
                <a:tbl>
                  <a:tblPr>
                    <a:noFill/>
                    <a:tableStyleId>{FF3B2F51-E2CD-47AE-A91C-A569BCBF704B}</a:tableStyleId>
                  </a:tblPr>
                  <a:tblGrid>
                    <a:gridCol w="1795475">
                      <a:extLst>
                        <a:ext uri="{9D8B030D-6E8A-4147-A177-3AD203B41FA5}">
                          <a16:colId xmlns:a16="http://schemas.microsoft.com/office/drawing/2014/main" val="20000"/>
                        </a:ext>
                      </a:extLst>
                    </a:gridCol>
                    <a:gridCol w="1864625">
                      <a:extLst>
                        <a:ext uri="{9D8B030D-6E8A-4147-A177-3AD203B41FA5}">
                          <a16:colId xmlns:a16="http://schemas.microsoft.com/office/drawing/2014/main" val="20001"/>
                        </a:ext>
                      </a:extLst>
                    </a:gridCol>
                    <a:gridCol w="1720475">
                      <a:extLst>
                        <a:ext uri="{9D8B030D-6E8A-4147-A177-3AD203B41FA5}">
                          <a16:colId xmlns:a16="http://schemas.microsoft.com/office/drawing/2014/main" val="20002"/>
                        </a:ext>
                      </a:extLst>
                    </a:gridCol>
                    <a:gridCol w="1497925">
                      <a:extLst>
                        <a:ext uri="{9D8B030D-6E8A-4147-A177-3AD203B41FA5}">
                          <a16:colId xmlns:a16="http://schemas.microsoft.com/office/drawing/2014/main" val="20003"/>
                        </a:ext>
                      </a:extLst>
                    </a:gridCol>
                    <a:gridCol w="1127350">
                      <a:extLst>
                        <a:ext uri="{9D8B030D-6E8A-4147-A177-3AD203B41FA5}">
                          <a16:colId xmlns:a16="http://schemas.microsoft.com/office/drawing/2014/main" val="20004"/>
                        </a:ext>
                      </a:extLst>
                    </a:gridCol>
                  </a:tblGrid>
                  <a:tr h="1025525">
                    <a:tc>
                      <a:txBody>
                        <a:bodyPr/>
                        <a:lstStyle/>
                        <a:p>
                          <a:pPr marL="0" marR="0" lvl="0" indent="0" algn="l" rtl="0">
                            <a:lnSpc>
                              <a:spcPct val="100000"/>
                            </a:lnSpc>
                            <a:spcBef>
                              <a:spcPts val="0"/>
                            </a:spcBef>
                            <a:spcAft>
                              <a:spcPts val="0"/>
                            </a:spcAft>
                            <a:buClr>
                              <a:srgbClr val="000000"/>
                            </a:buClr>
                            <a:buSzPts val="2400"/>
                            <a:buFont typeface="Arial"/>
                            <a:buNone/>
                          </a:pP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Confusion Matrix</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Precision</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Recall</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F1 score</a:t>
                          </a:r>
                          <a:endParaRPr sz="2400" b="1"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0"/>
                      </a:ext>
                    </a:extLst>
                  </a:tr>
                  <a:tr h="858528">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Document</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IN" sz="1400" i="1" u="none" strike="noStrike" cap="none" smtClean="0">
                                        <a:latin typeface="Cambria Math" panose="02040503050406030204" pitchFamily="18" charset="0"/>
                                      </a:rPr>
                                    </m:ctrlPr>
                                  </m:dPr>
                                  <m:e>
                                    <m:m>
                                      <m:mPr>
                                        <m:mcs>
                                          <m:mc>
                                            <m:mcPr>
                                              <m:count m:val="2"/>
                                              <m:mcJc m:val="center"/>
                                            </m:mcPr>
                                          </m:mc>
                                        </m:mcs>
                                        <m:ctrlPr>
                                          <a:rPr lang="en-IN" sz="1400" i="1" u="none" strike="noStrike" cap="none" smtClean="0">
                                            <a:latin typeface="Cambria Math" panose="02040503050406030204" pitchFamily="18" charset="0"/>
                                          </a:rPr>
                                        </m:ctrlPr>
                                      </m:mPr>
                                      <m:mr>
                                        <m:e>
                                          <m:r>
                                            <m:rPr>
                                              <m:brk m:alnAt="7"/>
                                            </m:rPr>
                                            <a:rPr lang="en-IN" sz="1400" b="0" i="1" u="none" strike="noStrike" cap="none" smtClean="0">
                                              <a:latin typeface="Cambria Math" panose="02040503050406030204" pitchFamily="18" charset="0"/>
                                            </a:rPr>
                                            <m:t>71</m:t>
                                          </m:r>
                                        </m:e>
                                        <m:e>
                                          <m:r>
                                            <a:rPr lang="en-IN" sz="1400" b="0" i="1" u="none" strike="noStrike" cap="none" smtClean="0">
                                              <a:latin typeface="Cambria Math" panose="02040503050406030204" pitchFamily="18" charset="0"/>
                                            </a:rPr>
                                            <m:t>27</m:t>
                                          </m:r>
                                        </m:e>
                                      </m:mr>
                                      <m:mr>
                                        <m:e>
                                          <m:r>
                                            <a:rPr lang="en-IN" sz="1400" b="0" i="1" u="none" strike="noStrike" cap="none" smtClean="0">
                                              <a:latin typeface="Cambria Math" panose="02040503050406030204" pitchFamily="18" charset="0"/>
                                            </a:rPr>
                                            <m:t>13</m:t>
                                          </m:r>
                                        </m:e>
                                        <m:e>
                                          <m:r>
                                            <a:rPr lang="en-IN" sz="1400" b="0" i="1" u="none" strike="noStrike" cap="none" smtClean="0">
                                              <a:latin typeface="Cambria Math" panose="02040503050406030204" pitchFamily="18" charset="0"/>
                                            </a:rPr>
                                            <m:t>89</m:t>
                                          </m:r>
                                        </m:e>
                                      </m:mr>
                                    </m:m>
                                  </m:e>
                                </m:d>
                              </m:oMath>
                            </m:oMathPara>
                          </a14:m>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0.81</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0.80</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0.89</a:t>
                          </a:r>
                          <a:endParaRPr sz="1800"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1"/>
                      </a:ext>
                    </a:extLst>
                  </a:tr>
                  <a:tr h="816964">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Sentence</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IN" sz="1400" i="1" u="none" strike="noStrike" cap="none" smtClean="0">
                                        <a:latin typeface="Cambria Math" panose="02040503050406030204" pitchFamily="18" charset="0"/>
                                      </a:rPr>
                                    </m:ctrlPr>
                                  </m:dPr>
                                  <m:e>
                                    <m:m>
                                      <m:mPr>
                                        <m:mcs>
                                          <m:mc>
                                            <m:mcPr>
                                              <m:count m:val="2"/>
                                              <m:mcJc m:val="center"/>
                                            </m:mcPr>
                                          </m:mc>
                                        </m:mcs>
                                        <m:ctrlPr>
                                          <a:rPr lang="en-IN" sz="1400" i="1" u="none" strike="noStrike" cap="none" smtClean="0">
                                            <a:latin typeface="Cambria Math" panose="02040503050406030204" pitchFamily="18" charset="0"/>
                                          </a:rPr>
                                        </m:ctrlPr>
                                      </m:mPr>
                                      <m:mr>
                                        <m:e>
                                          <m:r>
                                            <m:rPr>
                                              <m:brk m:alnAt="7"/>
                                            </m:rPr>
                                            <a:rPr lang="en-IN" sz="1400" b="0" i="1" u="none" strike="noStrike" cap="none" smtClean="0">
                                              <a:latin typeface="Cambria Math" panose="02040503050406030204" pitchFamily="18" charset="0"/>
                                            </a:rPr>
                                            <m:t>354</m:t>
                                          </m:r>
                                        </m:e>
                                        <m:e>
                                          <m:r>
                                            <a:rPr lang="en-IN" sz="1400" b="0" i="1" u="none" strike="noStrike" cap="none" smtClean="0">
                                              <a:latin typeface="Cambria Math" panose="02040503050406030204" pitchFamily="18" charset="0"/>
                                            </a:rPr>
                                            <m:t>179</m:t>
                                          </m:r>
                                        </m:e>
                                      </m:mr>
                                      <m:mr>
                                        <m:e>
                                          <m:r>
                                            <a:rPr lang="en-IN" sz="1400" b="0" i="1" u="none" strike="noStrike" cap="none" smtClean="0">
                                              <a:latin typeface="Cambria Math" panose="02040503050406030204" pitchFamily="18" charset="0"/>
                                            </a:rPr>
                                            <m:t>310</m:t>
                                          </m:r>
                                        </m:e>
                                        <m:e>
                                          <m:r>
                                            <a:rPr lang="en-IN" sz="1400" b="0" i="1" u="none" strike="noStrike" cap="none" smtClean="0">
                                              <a:latin typeface="Cambria Math" panose="02040503050406030204" pitchFamily="18" charset="0"/>
                                            </a:rPr>
                                            <m:t>223</m:t>
                                          </m:r>
                                        </m:e>
                                      </m:mr>
                                    </m:m>
                                  </m:e>
                                </m:d>
                              </m:oMath>
                            </m:oMathPara>
                          </a14:m>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0.54</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0.54</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0.54</a:t>
                          </a:r>
                          <a:endParaRPr sz="1800"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2"/>
                      </a:ext>
                    </a:extLst>
                  </a:tr>
                  <a:tr h="1067049">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Feature</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IN" sz="1400" i="1" u="none" strike="noStrike" cap="none" smtClean="0">
                                        <a:latin typeface="Cambria Math" panose="02040503050406030204" pitchFamily="18" charset="0"/>
                                      </a:rPr>
                                    </m:ctrlPr>
                                  </m:dPr>
                                  <m:e>
                                    <m:m>
                                      <m:mPr>
                                        <m:mcs>
                                          <m:mc>
                                            <m:mcPr>
                                              <m:count m:val="2"/>
                                              <m:mcJc m:val="center"/>
                                            </m:mcPr>
                                          </m:mc>
                                        </m:mcs>
                                        <m:ctrlPr>
                                          <a:rPr lang="en-IN" sz="1400" i="1" u="none" strike="noStrike" cap="none" smtClean="0">
                                            <a:latin typeface="Cambria Math" panose="02040503050406030204" pitchFamily="18" charset="0"/>
                                          </a:rPr>
                                        </m:ctrlPr>
                                      </m:mPr>
                                      <m:mr>
                                        <m:e>
                                          <m:r>
                                            <m:rPr>
                                              <m:brk m:alnAt="7"/>
                                            </m:rPr>
                                            <a:rPr lang="en-IN" sz="1400" b="0" i="1" u="none" strike="noStrike" cap="none" smtClean="0">
                                              <a:latin typeface="Cambria Math" panose="02040503050406030204" pitchFamily="18" charset="0"/>
                                            </a:rPr>
                                            <m:t>25270</m:t>
                                          </m:r>
                                        </m:e>
                                        <m:e>
                                          <m:r>
                                            <a:rPr lang="en-IN" sz="1400" b="0" i="1" u="none" strike="noStrike" cap="none" smtClean="0">
                                              <a:latin typeface="Cambria Math" panose="02040503050406030204" pitchFamily="18" charset="0"/>
                                            </a:rPr>
                                            <m:t>6223</m:t>
                                          </m:r>
                                        </m:e>
                                      </m:mr>
                                      <m:mr>
                                        <m:e>
                                          <m:r>
                                            <a:rPr lang="en-IN" sz="1400" b="0" i="1" u="none" strike="noStrike" cap="none" smtClean="0">
                                              <a:latin typeface="Cambria Math" panose="02040503050406030204" pitchFamily="18" charset="0"/>
                                            </a:rPr>
                                            <m:t>1955</m:t>
                                          </m:r>
                                        </m:e>
                                        <m:e>
                                          <m:r>
                                            <a:rPr lang="en-IN" sz="1400" b="0" i="1" u="none" strike="noStrike" cap="none" smtClean="0">
                                              <a:latin typeface="Cambria Math" panose="02040503050406030204" pitchFamily="18" charset="0"/>
                                            </a:rPr>
                                            <m:t>6310</m:t>
                                          </m:r>
                                        </m:e>
                                      </m:mr>
                                    </m:m>
                                  </m:e>
                                </m:d>
                              </m:oMath>
                            </m:oMathPara>
                          </a14:m>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0.54</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0.55</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latin typeface="Cambria"/>
                              <a:ea typeface="Cambria"/>
                              <a:cs typeface="Cambria"/>
                              <a:sym typeface="Cambria"/>
                            </a:rPr>
                            <a:t>0.51</a:t>
                          </a:r>
                          <a:endParaRPr sz="1800" u="none" strike="noStrike" cap="none" dirty="0">
                            <a:latin typeface="Cambria"/>
                            <a:ea typeface="Cambria"/>
                            <a:cs typeface="Cambria"/>
                            <a:sym typeface="Cambria"/>
                          </a:endParaRPr>
                        </a:p>
                      </a:txBody>
                      <a:tcPr marL="91425" marR="91425" marT="91425" marB="91425"/>
                    </a:tc>
                    <a:extLst>
                      <a:ext uri="{0D108BD9-81ED-4DB2-BD59-A6C34878D82A}">
                        <a16:rowId xmlns:a16="http://schemas.microsoft.com/office/drawing/2014/main" val="10003"/>
                      </a:ext>
                    </a:extLst>
                  </a:tr>
                </a:tbl>
              </a:graphicData>
            </a:graphic>
          </p:graphicFrame>
        </mc:Choice>
        <mc:Fallback>
          <p:graphicFrame>
            <p:nvGraphicFramePr>
              <p:cNvPr id="269" name="Google Shape;269;p50"/>
              <p:cNvGraphicFramePr/>
              <p:nvPr>
                <p:extLst>
                  <p:ext uri="{D42A27DB-BD31-4B8C-83A1-F6EECF244321}">
                    <p14:modId xmlns:p14="http://schemas.microsoft.com/office/powerpoint/2010/main" val="2096501759"/>
                  </p:ext>
                </p:extLst>
              </p:nvPr>
            </p:nvGraphicFramePr>
            <p:xfrm>
              <a:off x="360950" y="1121475"/>
              <a:ext cx="8005850" cy="3768066"/>
            </p:xfrm>
            <a:graphic>
              <a:graphicData uri="http://schemas.openxmlformats.org/drawingml/2006/table">
                <a:tbl>
                  <a:tblPr>
                    <a:noFill/>
                    <a:tableStyleId>{FF3B2F51-E2CD-47AE-A91C-A569BCBF704B}</a:tableStyleId>
                  </a:tblPr>
                  <a:tblGrid>
                    <a:gridCol w="1795475">
                      <a:extLst>
                        <a:ext uri="{9D8B030D-6E8A-4147-A177-3AD203B41FA5}">
                          <a16:colId xmlns:a16="http://schemas.microsoft.com/office/drawing/2014/main" val="20000"/>
                        </a:ext>
                      </a:extLst>
                    </a:gridCol>
                    <a:gridCol w="1864625">
                      <a:extLst>
                        <a:ext uri="{9D8B030D-6E8A-4147-A177-3AD203B41FA5}">
                          <a16:colId xmlns:a16="http://schemas.microsoft.com/office/drawing/2014/main" val="20001"/>
                        </a:ext>
                      </a:extLst>
                    </a:gridCol>
                    <a:gridCol w="1720475">
                      <a:extLst>
                        <a:ext uri="{9D8B030D-6E8A-4147-A177-3AD203B41FA5}">
                          <a16:colId xmlns:a16="http://schemas.microsoft.com/office/drawing/2014/main" val="20002"/>
                        </a:ext>
                      </a:extLst>
                    </a:gridCol>
                    <a:gridCol w="1497925">
                      <a:extLst>
                        <a:ext uri="{9D8B030D-6E8A-4147-A177-3AD203B41FA5}">
                          <a16:colId xmlns:a16="http://schemas.microsoft.com/office/drawing/2014/main" val="20003"/>
                        </a:ext>
                      </a:extLst>
                    </a:gridCol>
                    <a:gridCol w="1127350">
                      <a:extLst>
                        <a:ext uri="{9D8B030D-6E8A-4147-A177-3AD203B41FA5}">
                          <a16:colId xmlns:a16="http://schemas.microsoft.com/office/drawing/2014/main" val="20004"/>
                        </a:ext>
                      </a:extLst>
                    </a:gridCol>
                  </a:tblGrid>
                  <a:tr h="1025525">
                    <a:tc>
                      <a:txBody>
                        <a:bodyPr/>
                        <a:lstStyle/>
                        <a:p>
                          <a:pPr marL="0" marR="0" lvl="0" indent="0" algn="l" rtl="0">
                            <a:lnSpc>
                              <a:spcPct val="100000"/>
                            </a:lnSpc>
                            <a:spcBef>
                              <a:spcPts val="0"/>
                            </a:spcBef>
                            <a:spcAft>
                              <a:spcPts val="0"/>
                            </a:spcAft>
                            <a:buClr>
                              <a:srgbClr val="000000"/>
                            </a:buClr>
                            <a:buSzPts val="2400"/>
                            <a:buFont typeface="Arial"/>
                            <a:buNone/>
                          </a:pP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Confusion Matrix</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Precision</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Recall</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F1 score</a:t>
                          </a:r>
                          <a:endParaRPr sz="2400" b="1"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0"/>
                      </a:ext>
                    </a:extLst>
                  </a:tr>
                  <a:tr h="858528">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Document</a:t>
                          </a:r>
                          <a:endParaRPr sz="2400" b="1" u="none" strike="noStrike" cap="none">
                            <a:latin typeface="Cambria"/>
                            <a:ea typeface="Cambria"/>
                            <a:cs typeface="Cambria"/>
                            <a:sym typeface="Cambria"/>
                          </a:endParaRPr>
                        </a:p>
                      </a:txBody>
                      <a:tcPr marL="91425" marR="91425" marT="91425" marB="91425"/>
                    </a:tc>
                    <a:tc>
                      <a:txBody>
                        <a:bodyPr/>
                        <a:lstStyle/>
                        <a:p>
                          <a:endParaRPr lang="en-US"/>
                        </a:p>
                      </a:txBody>
                      <a:tcPr marL="91425" marR="91425" marT="91425" marB="91425">
                        <a:blipFill>
                          <a:blip r:embed="rId3"/>
                          <a:stretch>
                            <a:fillRect l="-96732" t="-119858" r="-233660" b="-220567"/>
                          </a:stretch>
                        </a:blip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0.81</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0.80</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0.89</a:t>
                          </a:r>
                          <a:endParaRPr sz="1800"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1"/>
                      </a:ext>
                    </a:extLst>
                  </a:tr>
                  <a:tr h="816964">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Sentence</a:t>
                          </a:r>
                          <a:endParaRPr sz="2400" b="1" u="none" strike="noStrike" cap="none">
                            <a:latin typeface="Cambria"/>
                            <a:ea typeface="Cambria"/>
                            <a:cs typeface="Cambria"/>
                            <a:sym typeface="Cambria"/>
                          </a:endParaRPr>
                        </a:p>
                      </a:txBody>
                      <a:tcPr marL="91425" marR="91425" marT="91425" marB="91425"/>
                    </a:tc>
                    <a:tc>
                      <a:txBody>
                        <a:bodyPr/>
                        <a:lstStyle/>
                        <a:p>
                          <a:endParaRPr lang="en-US"/>
                        </a:p>
                      </a:txBody>
                      <a:tcPr marL="91425" marR="91425" marT="91425" marB="91425">
                        <a:blipFill>
                          <a:blip r:embed="rId3"/>
                          <a:stretch>
                            <a:fillRect l="-96732" t="-231343" r="-233660" b="-132090"/>
                          </a:stretch>
                        </a:blip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0.54</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0.54</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0.54</a:t>
                          </a:r>
                          <a:endParaRPr sz="1800"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2"/>
                      </a:ext>
                    </a:extLst>
                  </a:tr>
                  <a:tr h="1067049">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Feature</a:t>
                          </a:r>
                          <a:endParaRPr sz="2400" b="1" u="none" strike="noStrike" cap="none">
                            <a:latin typeface="Cambria"/>
                            <a:ea typeface="Cambria"/>
                            <a:cs typeface="Cambria"/>
                            <a:sym typeface="Cambria"/>
                          </a:endParaRPr>
                        </a:p>
                      </a:txBody>
                      <a:tcPr marL="91425" marR="91425" marT="91425" marB="91425"/>
                    </a:tc>
                    <a:tc>
                      <a:txBody>
                        <a:bodyPr/>
                        <a:lstStyle/>
                        <a:p>
                          <a:endParaRPr lang="en-US"/>
                        </a:p>
                      </a:txBody>
                      <a:tcPr marL="91425" marR="91425" marT="91425" marB="91425">
                        <a:blipFill>
                          <a:blip r:embed="rId3"/>
                          <a:stretch>
                            <a:fillRect l="-96732" t="-252273" r="-233660" b="-568"/>
                          </a:stretch>
                        </a:blip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0.54</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0.55</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latin typeface="Cambria"/>
                              <a:ea typeface="Cambria"/>
                              <a:cs typeface="Cambria"/>
                              <a:sym typeface="Cambria"/>
                            </a:rPr>
                            <a:t>0.51</a:t>
                          </a:r>
                          <a:endParaRPr sz="1800" u="none" strike="noStrike" cap="none" dirty="0">
                            <a:latin typeface="Cambria"/>
                            <a:ea typeface="Cambria"/>
                            <a:cs typeface="Cambria"/>
                            <a:sym typeface="Cambria"/>
                          </a:endParaRPr>
                        </a:p>
                      </a:txBody>
                      <a:tcPr marL="91425" marR="91425" marT="91425" marB="91425"/>
                    </a:tc>
                    <a:extLst>
                      <a:ext uri="{0D108BD9-81ED-4DB2-BD59-A6C34878D82A}">
                        <a16:rowId xmlns:a16="http://schemas.microsoft.com/office/drawing/2014/main" val="10003"/>
                      </a:ext>
                    </a:extLst>
                  </a:tr>
                </a:tbl>
              </a:graphicData>
            </a:graphic>
          </p:graphicFrame>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51"/>
          <p:cNvSpPr txBox="1">
            <a:spLocks noGrp="1"/>
          </p:cNvSpPr>
          <p:nvPr>
            <p:ph type="ctrTitle"/>
          </p:nvPr>
        </p:nvSpPr>
        <p:spPr>
          <a:xfrm>
            <a:off x="457500" y="107675"/>
            <a:ext cx="4143000" cy="10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4800"/>
              <a:buFont typeface="Arial"/>
              <a:buNone/>
            </a:pPr>
            <a:r>
              <a:rPr lang="en" sz="3200" b="1">
                <a:latin typeface="Cambria"/>
                <a:ea typeface="Cambria"/>
                <a:cs typeface="Cambria"/>
                <a:sym typeface="Cambria"/>
              </a:rPr>
              <a:t>MODULES</a:t>
            </a:r>
            <a:endParaRPr sz="3200" b="1">
              <a:latin typeface="Cambria"/>
              <a:ea typeface="Cambria"/>
              <a:cs typeface="Cambria"/>
              <a:sym typeface="Cambria"/>
            </a:endParaRPr>
          </a:p>
          <a:p>
            <a:pPr marL="0" lvl="0" indent="0" algn="l" rtl="0">
              <a:spcBef>
                <a:spcPts val="0"/>
              </a:spcBef>
              <a:spcAft>
                <a:spcPts val="0"/>
              </a:spcAft>
              <a:buClr>
                <a:schemeClr val="dk1"/>
              </a:buClr>
              <a:buSzPts val="2400"/>
              <a:buFont typeface="Arial"/>
              <a:buNone/>
            </a:pPr>
            <a:r>
              <a:rPr lang="en" sz="2400" b="1">
                <a:latin typeface="Cambria"/>
                <a:ea typeface="Cambria"/>
                <a:cs typeface="Cambria"/>
                <a:sym typeface="Cambria"/>
              </a:rPr>
              <a:t>INFORMATION GAIN</a:t>
            </a:r>
            <a:endParaRPr sz="2400" b="1">
              <a:latin typeface="Cambria"/>
              <a:ea typeface="Cambria"/>
              <a:cs typeface="Cambria"/>
              <a:sym typeface="Cambria"/>
            </a:endParaRPr>
          </a:p>
          <a:p>
            <a:pPr marL="0" lvl="0" indent="0" algn="l" rtl="0">
              <a:spcBef>
                <a:spcPts val="0"/>
              </a:spcBef>
              <a:spcAft>
                <a:spcPts val="0"/>
              </a:spcAft>
              <a:buNone/>
            </a:pPr>
            <a:endParaRPr/>
          </a:p>
        </p:txBody>
      </p:sp>
      <mc:AlternateContent xmlns:mc="http://schemas.openxmlformats.org/markup-compatibility/2006">
        <mc:Choice xmlns:a14="http://schemas.microsoft.com/office/drawing/2010/main" Requires="a14">
          <p:graphicFrame>
            <p:nvGraphicFramePr>
              <p:cNvPr id="275" name="Google Shape;275;p51"/>
              <p:cNvGraphicFramePr/>
              <p:nvPr>
                <p:extLst>
                  <p:ext uri="{D42A27DB-BD31-4B8C-83A1-F6EECF244321}">
                    <p14:modId xmlns:p14="http://schemas.microsoft.com/office/powerpoint/2010/main" val="2677181159"/>
                  </p:ext>
                </p:extLst>
              </p:nvPr>
            </p:nvGraphicFramePr>
            <p:xfrm>
              <a:off x="379100" y="1142674"/>
              <a:ext cx="7831500" cy="3639187"/>
            </p:xfrm>
            <a:graphic>
              <a:graphicData uri="http://schemas.openxmlformats.org/drawingml/2006/table">
                <a:tbl>
                  <a:tblPr>
                    <a:noFill/>
                    <a:tableStyleId>{FF3B2F51-E2CD-47AE-A91C-A569BCBF704B}</a:tableStyleId>
                  </a:tblPr>
                  <a:tblGrid>
                    <a:gridCol w="1680600">
                      <a:extLst>
                        <a:ext uri="{9D8B030D-6E8A-4147-A177-3AD203B41FA5}">
                          <a16:colId xmlns:a16="http://schemas.microsoft.com/office/drawing/2014/main" val="20000"/>
                        </a:ext>
                      </a:extLst>
                    </a:gridCol>
                    <a:gridCol w="1854900">
                      <a:extLst>
                        <a:ext uri="{9D8B030D-6E8A-4147-A177-3AD203B41FA5}">
                          <a16:colId xmlns:a16="http://schemas.microsoft.com/office/drawing/2014/main" val="20001"/>
                        </a:ext>
                      </a:extLst>
                    </a:gridCol>
                    <a:gridCol w="1935900">
                      <a:extLst>
                        <a:ext uri="{9D8B030D-6E8A-4147-A177-3AD203B41FA5}">
                          <a16:colId xmlns:a16="http://schemas.microsoft.com/office/drawing/2014/main" val="20002"/>
                        </a:ext>
                      </a:extLst>
                    </a:gridCol>
                    <a:gridCol w="1374300">
                      <a:extLst>
                        <a:ext uri="{9D8B030D-6E8A-4147-A177-3AD203B41FA5}">
                          <a16:colId xmlns:a16="http://schemas.microsoft.com/office/drawing/2014/main" val="20003"/>
                        </a:ext>
                      </a:extLst>
                    </a:gridCol>
                    <a:gridCol w="985800">
                      <a:extLst>
                        <a:ext uri="{9D8B030D-6E8A-4147-A177-3AD203B41FA5}">
                          <a16:colId xmlns:a16="http://schemas.microsoft.com/office/drawing/2014/main" val="20004"/>
                        </a:ext>
                      </a:extLst>
                    </a:gridCol>
                  </a:tblGrid>
                  <a:tr h="1256972">
                    <a:tc>
                      <a:txBody>
                        <a:bodyPr/>
                        <a:lstStyle/>
                        <a:p>
                          <a:pPr marL="0" marR="0" lvl="0" indent="0" algn="l" rtl="0">
                            <a:lnSpc>
                              <a:spcPct val="100000"/>
                            </a:lnSpc>
                            <a:spcBef>
                              <a:spcPts val="0"/>
                            </a:spcBef>
                            <a:spcAft>
                              <a:spcPts val="0"/>
                            </a:spcAft>
                            <a:buClr>
                              <a:srgbClr val="000000"/>
                            </a:buClr>
                            <a:buSzPts val="2400"/>
                            <a:buFont typeface="Arial"/>
                            <a:buNone/>
                          </a:pP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Confusion Matrix</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Precision</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Recall</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F1 score</a:t>
                          </a:r>
                          <a:endParaRPr sz="2400" b="1"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0"/>
                      </a:ext>
                    </a:extLst>
                  </a:tr>
                  <a:tr h="792762">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Document</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IN" sz="1400" i="1" u="none" strike="noStrike" cap="none" smtClean="0">
                                        <a:latin typeface="Cambria Math" panose="02040503050406030204" pitchFamily="18" charset="0"/>
                                      </a:rPr>
                                    </m:ctrlPr>
                                  </m:dPr>
                                  <m:e>
                                    <m:m>
                                      <m:mPr>
                                        <m:mcs>
                                          <m:mc>
                                            <m:mcPr>
                                              <m:count m:val="2"/>
                                              <m:mcJc m:val="center"/>
                                            </m:mcPr>
                                          </m:mc>
                                        </m:mcs>
                                        <m:ctrlPr>
                                          <a:rPr lang="en-IN" sz="1400" i="1" u="none" strike="noStrike" cap="none" smtClean="0">
                                            <a:latin typeface="Cambria Math" panose="02040503050406030204" pitchFamily="18" charset="0"/>
                                          </a:rPr>
                                        </m:ctrlPr>
                                      </m:mPr>
                                      <m:mr>
                                        <m:e>
                                          <m:r>
                                            <m:rPr>
                                              <m:brk m:alnAt="7"/>
                                            </m:rPr>
                                            <a:rPr lang="en-IN" sz="1400" b="0" i="1" u="none" strike="noStrike" cap="none" smtClean="0">
                                              <a:latin typeface="Cambria Math" panose="02040503050406030204" pitchFamily="18" charset="0"/>
                                            </a:rPr>
                                            <m:t>1746</m:t>
                                          </m:r>
                                        </m:e>
                                        <m:e>
                                          <m:r>
                                            <a:rPr lang="en-IN" sz="1400" b="0" i="1" u="none" strike="noStrike" cap="none" smtClean="0">
                                              <a:latin typeface="Cambria Math" panose="02040503050406030204" pitchFamily="18" charset="0"/>
                                            </a:rPr>
                                            <m:t>21</m:t>
                                          </m:r>
                                        </m:e>
                                      </m:mr>
                                      <m:mr>
                                        <m:e>
                                          <m:r>
                                            <a:rPr lang="en-IN" sz="1400" b="0" i="1" u="none" strike="noStrike" cap="none" smtClean="0">
                                              <a:latin typeface="Cambria Math" panose="02040503050406030204" pitchFamily="18" charset="0"/>
                                            </a:rPr>
                                            <m:t>0</m:t>
                                          </m:r>
                                        </m:e>
                                        <m:e>
                                          <m:r>
                                            <a:rPr lang="en-IN" sz="1400" b="0" i="1" u="none" strike="noStrike" cap="none" smtClean="0">
                                              <a:latin typeface="Cambria Math" panose="02040503050406030204" pitchFamily="18" charset="0"/>
                                            </a:rPr>
                                            <m:t>2322</m:t>
                                          </m:r>
                                        </m:e>
                                      </m:mr>
                                    </m:m>
                                  </m:e>
                                </m:d>
                              </m:oMath>
                            </m:oMathPara>
                          </a14:m>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0.96</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0.96</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0.95</a:t>
                          </a:r>
                          <a:endParaRPr sz="1800"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1"/>
                      </a:ext>
                    </a:extLst>
                  </a:tr>
                  <a:tr h="679427">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Sentence</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IN" sz="1400" i="1" u="none" strike="noStrike" cap="none" smtClean="0">
                                        <a:latin typeface="Cambria Math" panose="02040503050406030204" pitchFamily="18" charset="0"/>
                                      </a:rPr>
                                    </m:ctrlPr>
                                  </m:dPr>
                                  <m:e>
                                    <m:m>
                                      <m:mPr>
                                        <m:mcs>
                                          <m:mc>
                                            <m:mcPr>
                                              <m:count m:val="2"/>
                                              <m:mcJc m:val="center"/>
                                            </m:mcPr>
                                          </m:mc>
                                        </m:mcs>
                                        <m:ctrlPr>
                                          <a:rPr lang="en-IN" sz="1400" i="1" u="none" strike="noStrike" cap="none" smtClean="0">
                                            <a:latin typeface="Cambria Math" panose="02040503050406030204" pitchFamily="18" charset="0"/>
                                          </a:rPr>
                                        </m:ctrlPr>
                                      </m:mPr>
                                      <m:mr>
                                        <m:e>
                                          <m:r>
                                            <m:rPr>
                                              <m:brk m:alnAt="7"/>
                                            </m:rPr>
                                            <a:rPr lang="en-IN" sz="1400" b="0" i="1" u="none" strike="noStrike" cap="none" smtClean="0">
                                              <a:latin typeface="Cambria Math" panose="02040503050406030204" pitchFamily="18" charset="0"/>
                                            </a:rPr>
                                            <m:t>1490</m:t>
                                          </m:r>
                                        </m:e>
                                        <m:e>
                                          <m:r>
                                            <a:rPr lang="en-IN" sz="1400" b="0" i="1" u="none" strike="noStrike" cap="none" smtClean="0">
                                              <a:latin typeface="Cambria Math" panose="02040503050406030204" pitchFamily="18" charset="0"/>
                                            </a:rPr>
                                            <m:t>715</m:t>
                                          </m:r>
                                        </m:e>
                                      </m:mr>
                                      <m:mr>
                                        <m:e>
                                          <m:r>
                                            <a:rPr lang="en-IN" sz="1400" b="0" i="1" u="none" strike="noStrike" cap="none" smtClean="0">
                                              <a:latin typeface="Cambria Math" panose="02040503050406030204" pitchFamily="18" charset="0"/>
                                            </a:rPr>
                                            <m:t>8</m:t>
                                          </m:r>
                                        </m:e>
                                        <m:e>
                                          <m:r>
                                            <a:rPr lang="en-IN" sz="1400" b="0" i="1" u="none" strike="noStrike" cap="none" smtClean="0">
                                              <a:latin typeface="Cambria Math" panose="02040503050406030204" pitchFamily="18" charset="0"/>
                                            </a:rPr>
                                            <m:t>26090</m:t>
                                          </m:r>
                                        </m:e>
                                      </m:mr>
                                    </m:m>
                                  </m:e>
                                </m:d>
                              </m:oMath>
                            </m:oMathPara>
                          </a14:m>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latin typeface="Cambria"/>
                              <a:ea typeface="Cambria"/>
                              <a:cs typeface="Cambria"/>
                              <a:sym typeface="Cambria"/>
                            </a:rPr>
                            <a:t>0.97</a:t>
                          </a:r>
                          <a:endParaRPr sz="1800" u="none" strike="noStrike" cap="none" dirty="0">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0.97</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0.97</a:t>
                          </a:r>
                          <a:endParaRPr sz="1800"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2"/>
                      </a:ext>
                    </a:extLst>
                  </a:tr>
                  <a:tr h="910026">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Feature</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IN" sz="1400" i="1" u="none" strike="noStrike" cap="none" smtClean="0">
                                        <a:latin typeface="Cambria Math" panose="02040503050406030204" pitchFamily="18" charset="0"/>
                                      </a:rPr>
                                    </m:ctrlPr>
                                  </m:dPr>
                                  <m:e>
                                    <m:m>
                                      <m:mPr>
                                        <m:mcs>
                                          <m:mc>
                                            <m:mcPr>
                                              <m:count m:val="2"/>
                                              <m:mcJc m:val="center"/>
                                            </m:mcPr>
                                          </m:mc>
                                        </m:mcs>
                                        <m:ctrlPr>
                                          <a:rPr lang="en-IN" sz="1400" i="1" u="none" strike="noStrike" cap="none" smtClean="0">
                                            <a:latin typeface="Cambria Math" panose="02040503050406030204" pitchFamily="18" charset="0"/>
                                          </a:rPr>
                                        </m:ctrlPr>
                                      </m:mPr>
                                      <m:mr>
                                        <m:e>
                                          <m:r>
                                            <m:rPr>
                                              <m:brk m:alnAt="7"/>
                                            </m:rPr>
                                            <a:rPr lang="en-IN" sz="1400" b="0" i="1" u="none" strike="noStrike" cap="none" smtClean="0">
                                              <a:latin typeface="Cambria Math" panose="02040503050406030204" pitchFamily="18" charset="0"/>
                                            </a:rPr>
                                            <m:t>31258</m:t>
                                          </m:r>
                                        </m:e>
                                        <m:e>
                                          <m:r>
                                            <a:rPr lang="en-IN" sz="1400" b="0" i="1" u="none" strike="noStrike" cap="none" smtClean="0">
                                              <a:latin typeface="Cambria Math" panose="02040503050406030204" pitchFamily="18" charset="0"/>
                                            </a:rPr>
                                            <m:t>364</m:t>
                                          </m:r>
                                        </m:e>
                                      </m:mr>
                                      <m:mr>
                                        <m:e>
                                          <m:r>
                                            <a:rPr lang="en-IN" sz="1400" b="0" i="1" u="none" strike="noStrike" cap="none" smtClean="0">
                                              <a:latin typeface="Cambria Math" panose="02040503050406030204" pitchFamily="18" charset="0"/>
                                            </a:rPr>
                                            <m:t>412</m:t>
                                          </m:r>
                                        </m:e>
                                        <m:e>
                                          <m:r>
                                            <a:rPr lang="en-IN" sz="1400" b="0" i="1" u="none" strike="noStrike" cap="none" smtClean="0">
                                              <a:latin typeface="Cambria Math" panose="02040503050406030204" pitchFamily="18" charset="0"/>
                                            </a:rPr>
                                            <m:t>25324</m:t>
                                          </m:r>
                                        </m:e>
                                      </m:mr>
                                    </m:m>
                                  </m:e>
                                </m:d>
                              </m:oMath>
                            </m:oMathPara>
                          </a14:m>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latin typeface="Cambria"/>
                              <a:ea typeface="Cambria"/>
                              <a:cs typeface="Cambria"/>
                              <a:sym typeface="Cambria"/>
                            </a:rPr>
                            <a:t>0.99</a:t>
                          </a:r>
                          <a:endParaRPr sz="1800" u="none" strike="noStrike" cap="none" dirty="0">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0.99</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latin typeface="Cambria"/>
                              <a:ea typeface="Cambria"/>
                              <a:cs typeface="Cambria"/>
                              <a:sym typeface="Cambria"/>
                            </a:rPr>
                            <a:t>0.99</a:t>
                          </a:r>
                          <a:endParaRPr sz="1800" u="none" strike="noStrike" cap="none" dirty="0">
                            <a:latin typeface="Cambria"/>
                            <a:ea typeface="Cambria"/>
                            <a:cs typeface="Cambria"/>
                            <a:sym typeface="Cambria"/>
                          </a:endParaRPr>
                        </a:p>
                      </a:txBody>
                      <a:tcPr marL="91425" marR="91425" marT="91425" marB="91425"/>
                    </a:tc>
                    <a:extLst>
                      <a:ext uri="{0D108BD9-81ED-4DB2-BD59-A6C34878D82A}">
                        <a16:rowId xmlns:a16="http://schemas.microsoft.com/office/drawing/2014/main" val="10003"/>
                      </a:ext>
                    </a:extLst>
                  </a:tr>
                </a:tbl>
              </a:graphicData>
            </a:graphic>
          </p:graphicFrame>
        </mc:Choice>
        <mc:Fallback>
          <p:graphicFrame>
            <p:nvGraphicFramePr>
              <p:cNvPr id="275" name="Google Shape;275;p51"/>
              <p:cNvGraphicFramePr/>
              <p:nvPr>
                <p:extLst>
                  <p:ext uri="{D42A27DB-BD31-4B8C-83A1-F6EECF244321}">
                    <p14:modId xmlns:p14="http://schemas.microsoft.com/office/powerpoint/2010/main" val="2677181159"/>
                  </p:ext>
                </p:extLst>
              </p:nvPr>
            </p:nvGraphicFramePr>
            <p:xfrm>
              <a:off x="379100" y="1142674"/>
              <a:ext cx="7831500" cy="3639187"/>
            </p:xfrm>
            <a:graphic>
              <a:graphicData uri="http://schemas.openxmlformats.org/drawingml/2006/table">
                <a:tbl>
                  <a:tblPr>
                    <a:noFill/>
                    <a:tableStyleId>{FF3B2F51-E2CD-47AE-A91C-A569BCBF704B}</a:tableStyleId>
                  </a:tblPr>
                  <a:tblGrid>
                    <a:gridCol w="1680600">
                      <a:extLst>
                        <a:ext uri="{9D8B030D-6E8A-4147-A177-3AD203B41FA5}">
                          <a16:colId xmlns:a16="http://schemas.microsoft.com/office/drawing/2014/main" val="20000"/>
                        </a:ext>
                      </a:extLst>
                    </a:gridCol>
                    <a:gridCol w="1854900">
                      <a:extLst>
                        <a:ext uri="{9D8B030D-6E8A-4147-A177-3AD203B41FA5}">
                          <a16:colId xmlns:a16="http://schemas.microsoft.com/office/drawing/2014/main" val="20001"/>
                        </a:ext>
                      </a:extLst>
                    </a:gridCol>
                    <a:gridCol w="1935900">
                      <a:extLst>
                        <a:ext uri="{9D8B030D-6E8A-4147-A177-3AD203B41FA5}">
                          <a16:colId xmlns:a16="http://schemas.microsoft.com/office/drawing/2014/main" val="20002"/>
                        </a:ext>
                      </a:extLst>
                    </a:gridCol>
                    <a:gridCol w="1374300">
                      <a:extLst>
                        <a:ext uri="{9D8B030D-6E8A-4147-A177-3AD203B41FA5}">
                          <a16:colId xmlns:a16="http://schemas.microsoft.com/office/drawing/2014/main" val="20003"/>
                        </a:ext>
                      </a:extLst>
                    </a:gridCol>
                    <a:gridCol w="985800">
                      <a:extLst>
                        <a:ext uri="{9D8B030D-6E8A-4147-A177-3AD203B41FA5}">
                          <a16:colId xmlns:a16="http://schemas.microsoft.com/office/drawing/2014/main" val="20004"/>
                        </a:ext>
                      </a:extLst>
                    </a:gridCol>
                  </a:tblGrid>
                  <a:tr h="1256972">
                    <a:tc>
                      <a:txBody>
                        <a:bodyPr/>
                        <a:lstStyle/>
                        <a:p>
                          <a:pPr marL="0" marR="0" lvl="0" indent="0" algn="l" rtl="0">
                            <a:lnSpc>
                              <a:spcPct val="100000"/>
                            </a:lnSpc>
                            <a:spcBef>
                              <a:spcPts val="0"/>
                            </a:spcBef>
                            <a:spcAft>
                              <a:spcPts val="0"/>
                            </a:spcAft>
                            <a:buClr>
                              <a:srgbClr val="000000"/>
                            </a:buClr>
                            <a:buSzPts val="2400"/>
                            <a:buFont typeface="Arial"/>
                            <a:buNone/>
                          </a:pP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Confusion Matrix</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Precision</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Recall</a:t>
                          </a:r>
                          <a:endParaRPr sz="24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F1 score</a:t>
                          </a:r>
                          <a:endParaRPr sz="2400" b="1"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0"/>
                      </a:ext>
                    </a:extLst>
                  </a:tr>
                  <a:tr h="792762">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Document</a:t>
                          </a:r>
                          <a:endParaRPr sz="2400" b="1" u="none" strike="noStrike" cap="none">
                            <a:latin typeface="Cambria"/>
                            <a:ea typeface="Cambria"/>
                            <a:cs typeface="Cambria"/>
                            <a:sym typeface="Cambria"/>
                          </a:endParaRPr>
                        </a:p>
                      </a:txBody>
                      <a:tcPr marL="91425" marR="91425" marT="91425" marB="91425"/>
                    </a:tc>
                    <a:tc>
                      <a:txBody>
                        <a:bodyPr/>
                        <a:lstStyle/>
                        <a:p>
                          <a:endParaRPr lang="en-US"/>
                        </a:p>
                      </a:txBody>
                      <a:tcPr marL="91425" marR="91425" marT="91425" marB="91425">
                        <a:blipFill>
                          <a:blip r:embed="rId3"/>
                          <a:stretch>
                            <a:fillRect l="-91118" t="-160000" r="-232566" b="-201538"/>
                          </a:stretch>
                        </a:blip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0.96</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0.96</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0.95</a:t>
                          </a:r>
                          <a:endParaRPr sz="1800"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1"/>
                      </a:ext>
                    </a:extLst>
                  </a:tr>
                  <a:tr h="679427">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Sentence</a:t>
                          </a:r>
                          <a:endParaRPr sz="2400" b="1" u="none" strike="noStrike" cap="none">
                            <a:latin typeface="Cambria"/>
                            <a:ea typeface="Cambria"/>
                            <a:cs typeface="Cambria"/>
                            <a:sym typeface="Cambria"/>
                          </a:endParaRPr>
                        </a:p>
                      </a:txBody>
                      <a:tcPr marL="91425" marR="91425" marT="91425" marB="91425"/>
                    </a:tc>
                    <a:tc>
                      <a:txBody>
                        <a:bodyPr/>
                        <a:lstStyle/>
                        <a:p>
                          <a:endParaRPr lang="en-US"/>
                        </a:p>
                      </a:txBody>
                      <a:tcPr marL="91425" marR="91425" marT="91425" marB="91425">
                        <a:blipFill>
                          <a:blip r:embed="rId3"/>
                          <a:stretch>
                            <a:fillRect l="-91118" t="-304505" r="-232566" b="-136036"/>
                          </a:stretch>
                        </a:blip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latin typeface="Cambria"/>
                              <a:ea typeface="Cambria"/>
                              <a:cs typeface="Cambria"/>
                              <a:sym typeface="Cambria"/>
                            </a:rPr>
                            <a:t>0.97</a:t>
                          </a:r>
                          <a:endParaRPr sz="1800" u="none" strike="noStrike" cap="none" dirty="0">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0.97</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0.97</a:t>
                          </a:r>
                          <a:endParaRPr sz="1800"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2"/>
                      </a:ext>
                    </a:extLst>
                  </a:tr>
                  <a:tr h="910026">
                    <a:tc>
                      <a:txBody>
                        <a:bodyPr/>
                        <a:lstStyle/>
                        <a:p>
                          <a:pPr marL="0" marR="0" lvl="0" indent="0" algn="l" rtl="0">
                            <a:lnSpc>
                              <a:spcPct val="100000"/>
                            </a:lnSpc>
                            <a:spcBef>
                              <a:spcPts val="0"/>
                            </a:spcBef>
                            <a:spcAft>
                              <a:spcPts val="0"/>
                            </a:spcAft>
                            <a:buClr>
                              <a:srgbClr val="000000"/>
                            </a:buClr>
                            <a:buSzPts val="2400"/>
                            <a:buFont typeface="Arial"/>
                            <a:buNone/>
                          </a:pPr>
                          <a:r>
                            <a:rPr lang="en" sz="2400" b="1" u="none" strike="noStrike" cap="none">
                              <a:latin typeface="Cambria"/>
                              <a:ea typeface="Cambria"/>
                              <a:cs typeface="Cambria"/>
                              <a:sym typeface="Cambria"/>
                            </a:rPr>
                            <a:t>Feature</a:t>
                          </a:r>
                          <a:endParaRPr sz="2400" b="1" u="none" strike="noStrike" cap="none">
                            <a:latin typeface="Cambria"/>
                            <a:ea typeface="Cambria"/>
                            <a:cs typeface="Cambria"/>
                            <a:sym typeface="Cambria"/>
                          </a:endParaRPr>
                        </a:p>
                      </a:txBody>
                      <a:tcPr marL="91425" marR="91425" marT="91425" marB="91425"/>
                    </a:tc>
                    <a:tc>
                      <a:txBody>
                        <a:bodyPr/>
                        <a:lstStyle/>
                        <a:p>
                          <a:endParaRPr lang="en-US"/>
                        </a:p>
                      </a:txBody>
                      <a:tcPr marL="91425" marR="91425" marT="91425" marB="91425">
                        <a:blipFill>
                          <a:blip r:embed="rId3"/>
                          <a:stretch>
                            <a:fillRect l="-91118" t="-299333" r="-232566" b="-667"/>
                          </a:stretch>
                        </a:blip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latin typeface="Cambria"/>
                              <a:ea typeface="Cambria"/>
                              <a:cs typeface="Cambria"/>
                              <a:sym typeface="Cambria"/>
                            </a:rPr>
                            <a:t>0.99</a:t>
                          </a:r>
                          <a:endParaRPr sz="1800" u="none" strike="noStrike" cap="none" dirty="0">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mbria"/>
                              <a:ea typeface="Cambria"/>
                              <a:cs typeface="Cambria"/>
                              <a:sym typeface="Cambria"/>
                            </a:rPr>
                            <a:t>0.99</a:t>
                          </a:r>
                          <a:endParaRPr sz="1800"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latin typeface="Cambria"/>
                              <a:ea typeface="Cambria"/>
                              <a:cs typeface="Cambria"/>
                              <a:sym typeface="Cambria"/>
                            </a:rPr>
                            <a:t>0.99</a:t>
                          </a:r>
                          <a:endParaRPr sz="1800" u="none" strike="noStrike" cap="none" dirty="0">
                            <a:latin typeface="Cambria"/>
                            <a:ea typeface="Cambria"/>
                            <a:cs typeface="Cambria"/>
                            <a:sym typeface="Cambria"/>
                          </a:endParaRPr>
                        </a:p>
                      </a:txBody>
                      <a:tcPr marL="91425" marR="91425" marT="91425" marB="91425"/>
                    </a:tc>
                    <a:extLst>
                      <a:ext uri="{0D108BD9-81ED-4DB2-BD59-A6C34878D82A}">
                        <a16:rowId xmlns:a16="http://schemas.microsoft.com/office/drawing/2014/main" val="10003"/>
                      </a:ext>
                    </a:extLst>
                  </a:tr>
                </a:tbl>
              </a:graphicData>
            </a:graphic>
          </p:graphicFrame>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2"/>
          <p:cNvSpPr txBox="1"/>
          <p:nvPr/>
        </p:nvSpPr>
        <p:spPr>
          <a:xfrm>
            <a:off x="517750" y="719300"/>
            <a:ext cx="2399100" cy="6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400"/>
              <a:buFont typeface="Arial"/>
              <a:buNone/>
            </a:pPr>
            <a:r>
              <a:rPr lang="en" sz="2400" b="1">
                <a:solidFill>
                  <a:schemeClr val="dk1"/>
                </a:solidFill>
                <a:latin typeface="Cambria"/>
                <a:ea typeface="Cambria"/>
                <a:cs typeface="Cambria"/>
                <a:sym typeface="Cambria"/>
              </a:rPr>
              <a:t>ACCURACY</a:t>
            </a:r>
            <a:endParaRPr sz="2400" b="1">
              <a:solidFill>
                <a:schemeClr val="dk1"/>
              </a:solidFill>
              <a:latin typeface="Cambria"/>
              <a:ea typeface="Cambria"/>
              <a:cs typeface="Cambria"/>
              <a:sym typeface="Cambria"/>
            </a:endParaRPr>
          </a:p>
          <a:p>
            <a:pPr marL="0" marR="0" lvl="0" indent="0" algn="l" rtl="0">
              <a:lnSpc>
                <a:spcPct val="100000"/>
              </a:lnSpc>
              <a:spcBef>
                <a:spcPts val="0"/>
              </a:spcBef>
              <a:spcAft>
                <a:spcPts val="0"/>
              </a:spcAft>
              <a:buClr>
                <a:srgbClr val="000000"/>
              </a:buClr>
              <a:buSzPts val="2000"/>
              <a:buFont typeface="Arial"/>
              <a:buNone/>
            </a:pPr>
            <a:endParaRPr sz="2000" b="1">
              <a:solidFill>
                <a:schemeClr val="dk1"/>
              </a:solidFill>
              <a:latin typeface="Montserrat"/>
              <a:ea typeface="Montserrat"/>
              <a:cs typeface="Montserrat"/>
              <a:sym typeface="Montserrat"/>
            </a:endParaRPr>
          </a:p>
        </p:txBody>
      </p:sp>
      <p:sp>
        <p:nvSpPr>
          <p:cNvPr id="281" name="Google Shape;281;p52"/>
          <p:cNvSpPr txBox="1"/>
          <p:nvPr/>
        </p:nvSpPr>
        <p:spPr>
          <a:xfrm>
            <a:off x="517750" y="92000"/>
            <a:ext cx="2618700" cy="6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400"/>
              <a:buFont typeface="Arial"/>
              <a:buNone/>
            </a:pPr>
            <a:r>
              <a:rPr lang="en" sz="3400" b="1">
                <a:solidFill>
                  <a:schemeClr val="dk1"/>
                </a:solidFill>
                <a:latin typeface="Cambria"/>
                <a:ea typeface="Cambria"/>
                <a:cs typeface="Cambria"/>
                <a:sym typeface="Cambria"/>
              </a:rPr>
              <a:t>MODULES</a:t>
            </a:r>
            <a:endParaRPr sz="1400" b="0" i="0" u="none" strike="noStrike" cap="none">
              <a:solidFill>
                <a:srgbClr val="000000"/>
              </a:solidFill>
              <a:latin typeface="Arial"/>
              <a:ea typeface="Arial"/>
              <a:cs typeface="Arial"/>
              <a:sym typeface="Arial"/>
            </a:endParaRPr>
          </a:p>
        </p:txBody>
      </p:sp>
      <p:graphicFrame>
        <p:nvGraphicFramePr>
          <p:cNvPr id="282" name="Google Shape;282;p52"/>
          <p:cNvGraphicFramePr/>
          <p:nvPr/>
        </p:nvGraphicFramePr>
        <p:xfrm>
          <a:off x="517750" y="1346600"/>
          <a:ext cx="7744300" cy="3491150"/>
        </p:xfrm>
        <a:graphic>
          <a:graphicData uri="http://schemas.openxmlformats.org/drawingml/2006/table">
            <a:tbl>
              <a:tblPr>
                <a:noFill/>
                <a:tableStyleId>{FF3B2F51-E2CD-47AE-A91C-A569BCBF704B}</a:tableStyleId>
              </a:tblPr>
              <a:tblGrid>
                <a:gridCol w="3010525">
                  <a:extLst>
                    <a:ext uri="{9D8B030D-6E8A-4147-A177-3AD203B41FA5}">
                      <a16:colId xmlns:a16="http://schemas.microsoft.com/office/drawing/2014/main" val="20000"/>
                    </a:ext>
                  </a:extLst>
                </a:gridCol>
                <a:gridCol w="1655350">
                  <a:extLst>
                    <a:ext uri="{9D8B030D-6E8A-4147-A177-3AD203B41FA5}">
                      <a16:colId xmlns:a16="http://schemas.microsoft.com/office/drawing/2014/main" val="20001"/>
                    </a:ext>
                  </a:extLst>
                </a:gridCol>
                <a:gridCol w="1448850">
                  <a:extLst>
                    <a:ext uri="{9D8B030D-6E8A-4147-A177-3AD203B41FA5}">
                      <a16:colId xmlns:a16="http://schemas.microsoft.com/office/drawing/2014/main" val="20002"/>
                    </a:ext>
                  </a:extLst>
                </a:gridCol>
                <a:gridCol w="1629575">
                  <a:extLst>
                    <a:ext uri="{9D8B030D-6E8A-4147-A177-3AD203B41FA5}">
                      <a16:colId xmlns:a16="http://schemas.microsoft.com/office/drawing/2014/main" val="20003"/>
                    </a:ext>
                  </a:extLst>
                </a:gridCol>
              </a:tblGrid>
              <a:tr h="528825">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latin typeface="Cambria"/>
                          <a:ea typeface="Cambria"/>
                          <a:cs typeface="Cambria"/>
                          <a:sym typeface="Cambria"/>
                        </a:rPr>
                        <a:t>ALGORITHM/LEVEL</a:t>
                      </a:r>
                      <a:endParaRPr sz="18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latin typeface="Cambria"/>
                          <a:ea typeface="Cambria"/>
                          <a:cs typeface="Cambria"/>
                          <a:sym typeface="Cambria"/>
                        </a:rPr>
                        <a:t>DOCUMENT</a:t>
                      </a:r>
                      <a:endParaRPr sz="18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latin typeface="Cambria"/>
                          <a:ea typeface="Cambria"/>
                          <a:cs typeface="Cambria"/>
                          <a:sym typeface="Cambria"/>
                        </a:rPr>
                        <a:t>SENTENCE</a:t>
                      </a:r>
                      <a:endParaRPr sz="18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latin typeface="Cambria"/>
                          <a:ea typeface="Cambria"/>
                          <a:cs typeface="Cambria"/>
                          <a:sym typeface="Cambria"/>
                        </a:rPr>
                        <a:t>FEATURE</a:t>
                      </a:r>
                      <a:endParaRPr sz="1800" b="1" u="none" strike="noStrike" cap="none">
                        <a:latin typeface="Cambria"/>
                        <a:ea typeface="Cambria"/>
                        <a:cs typeface="Cambria"/>
                        <a:sym typeface="Cambria"/>
                      </a:endParaRPr>
                    </a:p>
                  </a:txBody>
                  <a:tcPr marL="91425" marR="91425" marT="91425" marB="91425"/>
                </a:tc>
                <a:extLst>
                  <a:ext uri="{0D108BD9-81ED-4DB2-BD59-A6C34878D82A}">
                    <a16:rowId xmlns:a16="http://schemas.microsoft.com/office/drawing/2014/main" val="10000"/>
                  </a:ext>
                </a:extLst>
              </a:tr>
              <a:tr h="528825">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latin typeface="Cambria"/>
                          <a:ea typeface="Cambria"/>
                          <a:cs typeface="Cambria"/>
                          <a:sym typeface="Cambria"/>
                        </a:rPr>
                        <a:t>INFORMATION-GAIN</a:t>
                      </a:r>
                      <a:endParaRPr sz="18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96</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97.4</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98.6</a:t>
                      </a:r>
                      <a:endParaRPr sz="1800" u="none" strike="noStrike" cap="none">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528825">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latin typeface="Cambria"/>
                          <a:ea typeface="Cambria"/>
                          <a:cs typeface="Cambria"/>
                          <a:sym typeface="Cambria"/>
                        </a:rPr>
                        <a:t>RANDOM FOREST</a:t>
                      </a:r>
                      <a:endParaRPr sz="18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82</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52</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93</a:t>
                      </a:r>
                      <a:endParaRPr sz="1800" u="none" strike="noStrike" cap="none">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528825">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latin typeface="Cambria"/>
                          <a:ea typeface="Cambria"/>
                          <a:cs typeface="Cambria"/>
                          <a:sym typeface="Cambria"/>
                        </a:rPr>
                        <a:t>LOGISTIC REGRESSION</a:t>
                      </a:r>
                      <a:endParaRPr sz="18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84</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55</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55</a:t>
                      </a:r>
                      <a:endParaRPr sz="1800" u="none" strike="noStrike" cap="none">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847025">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latin typeface="Cambria"/>
                          <a:ea typeface="Cambria"/>
                          <a:cs typeface="Cambria"/>
                          <a:sym typeface="Cambria"/>
                        </a:rPr>
                        <a:t>SUPPORT VECTOR MACHINE</a:t>
                      </a:r>
                      <a:endParaRPr sz="18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83</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56</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56</a:t>
                      </a:r>
                      <a:endParaRPr sz="1800" u="none" strike="noStrike" cap="none">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528825">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latin typeface="Cambria"/>
                          <a:ea typeface="Cambria"/>
                          <a:cs typeface="Cambria"/>
                          <a:sym typeface="Cambria"/>
                        </a:rPr>
                        <a:t>NAIVE BAYES</a:t>
                      </a:r>
                      <a:endParaRPr sz="1800" b="1" u="none" strike="noStrike" cap="none">
                        <a:latin typeface="Cambria"/>
                        <a:ea typeface="Cambria"/>
                        <a:cs typeface="Cambria"/>
                        <a:sym typeface="Cambri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80</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54</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latin typeface="Calibri"/>
                          <a:ea typeface="Calibri"/>
                          <a:cs typeface="Calibri"/>
                          <a:sym typeface="Calibri"/>
                        </a:rPr>
                        <a:t>55</a:t>
                      </a:r>
                      <a:endParaRPr sz="1800" u="none" strike="noStrike" cap="none">
                        <a:latin typeface="Calibri"/>
                        <a:ea typeface="Calibri"/>
                        <a:cs typeface="Calibri"/>
                        <a:sym typeface="Calibri"/>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3"/>
          <p:cNvSpPr txBox="1">
            <a:spLocks noGrp="1"/>
          </p:cNvSpPr>
          <p:nvPr>
            <p:ph type="title"/>
          </p:nvPr>
        </p:nvSpPr>
        <p:spPr>
          <a:xfrm>
            <a:off x="313900" y="280175"/>
            <a:ext cx="5654700" cy="61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b="1">
                <a:solidFill>
                  <a:srgbClr val="000000"/>
                </a:solidFill>
                <a:latin typeface="Cambria"/>
                <a:ea typeface="Cambria"/>
                <a:cs typeface="Cambria"/>
                <a:sym typeface="Cambria"/>
              </a:rPr>
              <a:t>CONCLUSION</a:t>
            </a:r>
            <a:endParaRPr sz="3400" b="1">
              <a:solidFill>
                <a:srgbClr val="000000"/>
              </a:solidFill>
              <a:latin typeface="Cambria"/>
              <a:ea typeface="Cambria"/>
              <a:cs typeface="Cambria"/>
              <a:sym typeface="Cambria"/>
            </a:endParaRPr>
          </a:p>
        </p:txBody>
      </p:sp>
      <p:sp>
        <p:nvSpPr>
          <p:cNvPr id="288" name="Google Shape;288;p53"/>
          <p:cNvSpPr txBox="1">
            <a:spLocks noGrp="1"/>
          </p:cNvSpPr>
          <p:nvPr>
            <p:ph type="body" idx="1"/>
          </p:nvPr>
        </p:nvSpPr>
        <p:spPr>
          <a:xfrm>
            <a:off x="457200" y="1048550"/>
            <a:ext cx="7619100" cy="3801300"/>
          </a:xfrm>
          <a:prstGeom prst="rect">
            <a:avLst/>
          </a:prstGeom>
        </p:spPr>
        <p:txBody>
          <a:bodyPr spcFirstLastPara="1" wrap="square" lIns="91425" tIns="91425" rIns="91425" bIns="91425" anchor="t" anchorCtr="0">
            <a:noAutofit/>
          </a:bodyPr>
          <a:lstStyle/>
          <a:p>
            <a:pPr marL="0" lvl="0" indent="457200" algn="l" rtl="0">
              <a:lnSpc>
                <a:spcPct val="150000"/>
              </a:lnSpc>
              <a:spcBef>
                <a:spcPts val="0"/>
              </a:spcBef>
              <a:spcAft>
                <a:spcPts val="0"/>
              </a:spcAft>
              <a:buClr>
                <a:schemeClr val="dk1"/>
              </a:buClr>
              <a:buSzPts val="1100"/>
              <a:buFont typeface="Arial"/>
              <a:buNone/>
            </a:pPr>
            <a:r>
              <a:rPr lang="en" sz="2000" dirty="0">
                <a:solidFill>
                  <a:schemeClr val="dk1"/>
                </a:solidFill>
                <a:latin typeface="Calibri"/>
                <a:ea typeface="Calibri"/>
                <a:cs typeface="Calibri"/>
                <a:sym typeface="Calibri"/>
              </a:rPr>
              <a:t>The proposed information gain  feature selection method selects the feature that has high information gain and occurrence. The proposed Information gain model is efficient in terms of classification accuracy compared to the existing Support Vector Machines, Logistic Regression, Random Forest, and Naive Bayes models. The proposed Information gain model shows the highest accuracy of 96%, 97.4% and 98.6% for document, sentence and feature level sentiment analysis respectively. </a:t>
            </a:r>
            <a:endParaRPr sz="2000" dirty="0">
              <a:solidFill>
                <a:schemeClr val="dk1"/>
              </a:solidFill>
              <a:latin typeface="Calibri"/>
              <a:ea typeface="Calibri"/>
              <a:cs typeface="Calibri"/>
              <a:sym typeface="Calibri"/>
            </a:endParaRPr>
          </a:p>
          <a:p>
            <a:pPr marL="0" lvl="0" indent="457200" algn="l" rtl="0">
              <a:lnSpc>
                <a:spcPct val="150000"/>
              </a:lnSpc>
              <a:spcBef>
                <a:spcPts val="0"/>
              </a:spcBef>
              <a:spcAft>
                <a:spcPts val="0"/>
              </a:spcAft>
              <a:buClr>
                <a:schemeClr val="dk1"/>
              </a:buClr>
              <a:buSzPts val="1100"/>
              <a:buFont typeface="Arial"/>
              <a:buNone/>
            </a:pPr>
            <a:endParaRPr sz="2000" dirty="0">
              <a:solidFill>
                <a:schemeClr val="dk1"/>
              </a:solidFill>
              <a:latin typeface="Calibri"/>
              <a:ea typeface="Calibri"/>
              <a:cs typeface="Calibri"/>
              <a:sym typeface="Calibri"/>
            </a:endParaRPr>
          </a:p>
          <a:p>
            <a:pPr marL="0" lvl="0" indent="0" algn="l" rtl="0">
              <a:spcBef>
                <a:spcPts val="600"/>
              </a:spcBef>
              <a:spcAft>
                <a:spcPts val="0"/>
              </a:spcAft>
              <a:buNone/>
            </a:pPr>
            <a:endParaRPr sz="2000" dirty="0">
              <a:latin typeface="Calibri"/>
              <a:ea typeface="Calibri"/>
              <a:cs typeface="Calibri"/>
              <a:sym typeface="Calibri"/>
            </a:endParaRPr>
          </a:p>
        </p:txBody>
      </p:sp>
      <p:sp>
        <p:nvSpPr>
          <p:cNvPr id="289" name="Google Shape;289;p53"/>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4"/>
          <p:cNvSpPr txBox="1">
            <a:spLocks noGrp="1"/>
          </p:cNvSpPr>
          <p:nvPr>
            <p:ph type="body" idx="1"/>
          </p:nvPr>
        </p:nvSpPr>
        <p:spPr>
          <a:xfrm>
            <a:off x="457200" y="625150"/>
            <a:ext cx="7430700" cy="4224600"/>
          </a:xfrm>
          <a:prstGeom prst="rect">
            <a:avLst/>
          </a:prstGeom>
        </p:spPr>
        <p:txBody>
          <a:bodyPr spcFirstLastPara="1" wrap="square" lIns="91425" tIns="91425" rIns="91425" bIns="91425" anchor="t" anchorCtr="0">
            <a:noAutofit/>
          </a:bodyPr>
          <a:lstStyle/>
          <a:p>
            <a:pPr marL="0" lvl="0" indent="457200" algn="l" rtl="0">
              <a:lnSpc>
                <a:spcPct val="150000"/>
              </a:lnSpc>
              <a:spcBef>
                <a:spcPts val="0"/>
              </a:spcBef>
              <a:spcAft>
                <a:spcPts val="0"/>
              </a:spcAft>
              <a:buClr>
                <a:schemeClr val="dk1"/>
              </a:buClr>
              <a:buSzPts val="1100"/>
              <a:buFont typeface="Arial"/>
              <a:buNone/>
            </a:pPr>
            <a:r>
              <a:rPr lang="en" sz="2000">
                <a:solidFill>
                  <a:schemeClr val="dk1"/>
                </a:solidFill>
                <a:latin typeface="Calibri"/>
                <a:ea typeface="Calibri"/>
                <a:cs typeface="Calibri"/>
                <a:sym typeface="Calibri"/>
              </a:rPr>
              <a:t>The next challenging task is to enhance the feature selection process by the provision of  larger set of data, with respect to various contexts. The accuracy and real-time usage of the proposed application depend on the size of the dataset and the effective selection of the features, at the document, sentence and phrase level. </a:t>
            </a:r>
            <a:endParaRPr/>
          </a:p>
        </p:txBody>
      </p:sp>
      <p:sp>
        <p:nvSpPr>
          <p:cNvPr id="295" name="Google Shape;295;p5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5"/>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28</a:t>
            </a:fld>
            <a:endParaRPr/>
          </a:p>
        </p:txBody>
      </p:sp>
      <p:sp>
        <p:nvSpPr>
          <p:cNvPr id="301" name="Google Shape;301;p55"/>
          <p:cNvSpPr txBox="1">
            <a:spLocks noGrp="1"/>
          </p:cNvSpPr>
          <p:nvPr>
            <p:ph type="title"/>
          </p:nvPr>
        </p:nvSpPr>
        <p:spPr>
          <a:xfrm>
            <a:off x="380225" y="102600"/>
            <a:ext cx="5511300" cy="667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200" b="1">
                <a:latin typeface="Cambria"/>
                <a:ea typeface="Cambria"/>
                <a:cs typeface="Cambria"/>
                <a:sym typeface="Cambria"/>
              </a:rPr>
              <a:t>REFERENCES</a:t>
            </a:r>
            <a:endParaRPr sz="3200" b="1">
              <a:latin typeface="Cambria"/>
              <a:ea typeface="Cambria"/>
              <a:cs typeface="Cambria"/>
              <a:sym typeface="Cambria"/>
            </a:endParaRPr>
          </a:p>
        </p:txBody>
      </p:sp>
      <p:sp>
        <p:nvSpPr>
          <p:cNvPr id="302" name="Google Shape;302;p55"/>
          <p:cNvSpPr txBox="1">
            <a:spLocks noGrp="1"/>
          </p:cNvSpPr>
          <p:nvPr>
            <p:ph type="body" idx="1"/>
          </p:nvPr>
        </p:nvSpPr>
        <p:spPr>
          <a:xfrm>
            <a:off x="319325" y="692550"/>
            <a:ext cx="7067400" cy="416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IN" dirty="0">
                <a:solidFill>
                  <a:srgbClr val="000000"/>
                </a:solidFill>
                <a:latin typeface="Calibri"/>
                <a:ea typeface="Calibri"/>
                <a:cs typeface="Calibri"/>
                <a:sym typeface="Calibri"/>
              </a:rPr>
              <a:t>[1]T. </a:t>
            </a:r>
            <a:r>
              <a:rPr lang="en-IN" dirty="0" err="1">
                <a:solidFill>
                  <a:srgbClr val="000000"/>
                </a:solidFill>
                <a:latin typeface="Calibri"/>
                <a:ea typeface="Calibri"/>
                <a:cs typeface="Calibri"/>
                <a:sym typeface="Calibri"/>
              </a:rPr>
              <a:t>OKeefe</a:t>
            </a:r>
            <a:r>
              <a:rPr lang="en-IN" dirty="0">
                <a:solidFill>
                  <a:srgbClr val="000000"/>
                </a:solidFill>
                <a:latin typeface="Calibri"/>
                <a:ea typeface="Calibri"/>
                <a:cs typeface="Calibri"/>
                <a:sym typeface="Calibri"/>
              </a:rPr>
              <a:t> and I. </a:t>
            </a:r>
            <a:r>
              <a:rPr lang="en-IN" dirty="0" err="1">
                <a:solidFill>
                  <a:srgbClr val="000000"/>
                </a:solidFill>
                <a:latin typeface="Calibri"/>
                <a:ea typeface="Calibri"/>
                <a:cs typeface="Calibri"/>
                <a:sym typeface="Calibri"/>
              </a:rPr>
              <a:t>Koprinska</a:t>
            </a:r>
            <a:r>
              <a:rPr lang="en-IN" dirty="0">
                <a:solidFill>
                  <a:srgbClr val="000000"/>
                </a:solidFill>
                <a:latin typeface="Calibri"/>
                <a:ea typeface="Calibri"/>
                <a:cs typeface="Calibri"/>
                <a:sym typeface="Calibri"/>
              </a:rPr>
              <a:t>, “Feature selection and weighting methods in sentiment analysis,” in Proceedings of the 14th Australasian document computing symposium, pp. 67–74, </a:t>
            </a:r>
            <a:r>
              <a:rPr lang="en-IN" dirty="0" err="1">
                <a:solidFill>
                  <a:srgbClr val="000000"/>
                </a:solidFill>
                <a:latin typeface="Calibri"/>
                <a:ea typeface="Calibri"/>
                <a:cs typeface="Calibri"/>
                <a:sym typeface="Calibri"/>
              </a:rPr>
              <a:t>Citeseer</a:t>
            </a:r>
            <a:r>
              <a:rPr lang="en-IN" dirty="0">
                <a:solidFill>
                  <a:srgbClr val="000000"/>
                </a:solidFill>
                <a:latin typeface="Calibri"/>
                <a:ea typeface="Calibri"/>
                <a:cs typeface="Calibri"/>
                <a:sym typeface="Calibri"/>
              </a:rPr>
              <a:t>, Sydney, Australia, 2009.</a:t>
            </a:r>
          </a:p>
          <a:p>
            <a:pPr marL="0" lvl="0" indent="0" algn="l" rtl="0">
              <a:lnSpc>
                <a:spcPct val="115000"/>
              </a:lnSpc>
              <a:spcBef>
                <a:spcPts val="1600"/>
              </a:spcBef>
              <a:spcAft>
                <a:spcPts val="0"/>
              </a:spcAft>
              <a:buClr>
                <a:schemeClr val="dk1"/>
              </a:buClr>
              <a:buSzPts val="1100"/>
              <a:buFont typeface="Arial"/>
              <a:buNone/>
            </a:pPr>
            <a:r>
              <a:rPr lang="en-IN" dirty="0">
                <a:solidFill>
                  <a:srgbClr val="000000"/>
                </a:solidFill>
                <a:latin typeface="Calibri"/>
                <a:ea typeface="Calibri"/>
                <a:cs typeface="Calibri"/>
                <a:sym typeface="Calibri"/>
              </a:rPr>
              <a:t>[2] </a:t>
            </a:r>
            <a:r>
              <a:rPr lang="en-IN" dirty="0">
                <a:solidFill>
                  <a:schemeClr val="dk1"/>
                </a:solidFill>
                <a:latin typeface="Calibri"/>
                <a:ea typeface="Calibri"/>
                <a:cs typeface="Calibri"/>
                <a:sym typeface="Calibri"/>
              </a:rPr>
              <a:t>Meena, Arun and T. V. Prabhakar. 2007. Sentence Level Sentiment Analysis in the Presence of Conjuncts Using Linguistic </a:t>
            </a:r>
            <a:r>
              <a:rPr lang="en-IN" dirty="0" err="1">
                <a:solidFill>
                  <a:schemeClr val="dk1"/>
                </a:solidFill>
                <a:latin typeface="Calibri"/>
                <a:ea typeface="Calibri"/>
                <a:cs typeface="Calibri"/>
                <a:sym typeface="Calibri"/>
              </a:rPr>
              <a:t>Analysis.Lecture</a:t>
            </a:r>
            <a:r>
              <a:rPr lang="en-IN" dirty="0">
                <a:solidFill>
                  <a:schemeClr val="dk1"/>
                </a:solidFill>
                <a:latin typeface="Calibri"/>
                <a:ea typeface="Calibri"/>
                <a:cs typeface="Calibri"/>
                <a:sym typeface="Calibri"/>
              </a:rPr>
              <a:t> Notes in Computer Science, 573-580.</a:t>
            </a:r>
          </a:p>
          <a:p>
            <a:pPr marL="0" lvl="0" indent="0" algn="l" rtl="0">
              <a:lnSpc>
                <a:spcPct val="115000"/>
              </a:lnSpc>
              <a:spcBef>
                <a:spcPts val="1600"/>
              </a:spcBef>
              <a:spcAft>
                <a:spcPts val="0"/>
              </a:spcAft>
              <a:buClr>
                <a:schemeClr val="dk1"/>
              </a:buClr>
              <a:buSzPts val="1100"/>
              <a:buFont typeface="Arial"/>
              <a:buNone/>
            </a:pPr>
            <a:r>
              <a:rPr lang="en-IN" dirty="0">
                <a:solidFill>
                  <a:srgbClr val="000000"/>
                </a:solidFill>
                <a:latin typeface="Calibri"/>
                <a:ea typeface="Calibri"/>
                <a:cs typeface="Calibri"/>
                <a:sym typeface="Calibri"/>
              </a:rPr>
              <a:t>[3] </a:t>
            </a:r>
            <a:r>
              <a:rPr lang="en-IN" dirty="0">
                <a:solidFill>
                  <a:schemeClr val="dk1"/>
                </a:solidFill>
                <a:latin typeface="Calibri"/>
                <a:ea typeface="Calibri"/>
                <a:cs typeface="Calibri"/>
                <a:sym typeface="Calibri"/>
              </a:rPr>
              <a:t>Wilson, Theresa, Janyce Wiebe, and Paul Hoffmann. 2005. Recognizing contextual polarity in phrase-level sentiment analysis. In Proceedings of the Human Language Technologies Conference/ Conference on Empirical Methods in Natural Language Processing (HLT/EMNLP-2005),pages 347–354, Vancouver.</a:t>
            </a:r>
          </a:p>
          <a:p>
            <a:pPr marL="0" lvl="0" indent="0" algn="l" rtl="0">
              <a:lnSpc>
                <a:spcPct val="115000"/>
              </a:lnSpc>
              <a:spcBef>
                <a:spcPts val="1600"/>
              </a:spcBef>
              <a:spcAft>
                <a:spcPts val="0"/>
              </a:spcAft>
              <a:buClr>
                <a:schemeClr val="dk1"/>
              </a:buClr>
              <a:buSzPts val="1100"/>
              <a:buFont typeface="Arial"/>
              <a:buNone/>
            </a:pPr>
            <a:endParaRPr lang="en-IN" dirty="0">
              <a:solidFill>
                <a:srgbClr val="000000"/>
              </a:solidFill>
              <a:latin typeface="Calibri"/>
              <a:ea typeface="Calibri"/>
              <a:cs typeface="Calibri"/>
              <a:sym typeface="Calibri"/>
            </a:endParaRPr>
          </a:p>
          <a:p>
            <a:pPr marL="0" lvl="0" indent="0" algn="l" rtl="0">
              <a:lnSpc>
                <a:spcPct val="100000"/>
              </a:lnSpc>
              <a:spcBef>
                <a:spcPts val="1600"/>
              </a:spcBef>
              <a:spcAft>
                <a:spcPts val="0"/>
              </a:spcAft>
              <a:buSzPts val="1800"/>
              <a:buNone/>
            </a:pPr>
            <a:endParaRPr lang="en-IN" dirty="0">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6"/>
          <p:cNvSpPr txBox="1">
            <a:spLocks noGrp="1"/>
          </p:cNvSpPr>
          <p:nvPr>
            <p:ph type="ctrTitle" idx="4294967295"/>
          </p:nvPr>
        </p:nvSpPr>
        <p:spPr>
          <a:xfrm>
            <a:off x="2886025" y="2060150"/>
            <a:ext cx="3681300" cy="894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434343"/>
              </a:buClr>
              <a:buSzPts val="4800"/>
              <a:buFont typeface="Lato Hairline"/>
              <a:buNone/>
            </a:pPr>
            <a:r>
              <a:rPr lang="en" sz="4800" b="1" i="0" u="none" strike="noStrike" cap="none">
                <a:solidFill>
                  <a:srgbClr val="FFFFFF"/>
                </a:solidFill>
                <a:latin typeface="Cambria"/>
                <a:ea typeface="Cambria"/>
                <a:cs typeface="Cambria"/>
                <a:sym typeface="Cambria"/>
              </a:rPr>
              <a:t>THANK YOU</a:t>
            </a:r>
            <a:endParaRPr sz="4800" b="1" i="0" u="none" strike="noStrike" cap="none">
              <a:solidFill>
                <a:srgbClr val="FFFFFF"/>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a:spLocks noGrp="1"/>
          </p:cNvSpPr>
          <p:nvPr>
            <p:ph type="ctrTitle"/>
          </p:nvPr>
        </p:nvSpPr>
        <p:spPr>
          <a:xfrm>
            <a:off x="359150" y="178600"/>
            <a:ext cx="6977700" cy="78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 sz="3500" b="1">
                <a:latin typeface="Cambria"/>
                <a:ea typeface="Cambria"/>
                <a:cs typeface="Cambria"/>
                <a:sym typeface="Cambria"/>
              </a:rPr>
              <a:t>PROBLEM STATEMENT</a:t>
            </a:r>
            <a:endParaRPr sz="3500" b="1">
              <a:latin typeface="Cambria"/>
              <a:ea typeface="Cambria"/>
              <a:cs typeface="Cambria"/>
              <a:sym typeface="Cambria"/>
            </a:endParaRPr>
          </a:p>
        </p:txBody>
      </p:sp>
      <p:sp>
        <p:nvSpPr>
          <p:cNvPr id="131" name="Google Shape;131;p30"/>
          <p:cNvSpPr txBox="1">
            <a:spLocks noGrp="1"/>
          </p:cNvSpPr>
          <p:nvPr>
            <p:ph type="subTitle" idx="1"/>
          </p:nvPr>
        </p:nvSpPr>
        <p:spPr>
          <a:xfrm>
            <a:off x="359150" y="1103350"/>
            <a:ext cx="5772900" cy="351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2000" dirty="0">
                <a:solidFill>
                  <a:srgbClr val="000000"/>
                </a:solidFill>
                <a:latin typeface="Calibri"/>
                <a:ea typeface="Calibri"/>
                <a:cs typeface="Calibri"/>
                <a:sym typeface="Calibri"/>
              </a:rPr>
              <a:t>This pro</a:t>
            </a:r>
            <a:r>
              <a:rPr lang="en" sz="2000" dirty="0">
                <a:solidFill>
                  <a:srgbClr val="000000"/>
                </a:solidFill>
                <a:highlight>
                  <a:schemeClr val="lt1"/>
                </a:highlight>
                <a:latin typeface="Calibri"/>
                <a:ea typeface="Calibri"/>
                <a:cs typeface="Calibri"/>
                <a:sym typeface="Calibri"/>
              </a:rPr>
              <a:t>ject implements extensive Sentiment analysis </a:t>
            </a:r>
            <a:r>
              <a:rPr lang="en" sz="2000" dirty="0">
                <a:solidFill>
                  <a:schemeClr val="dk1"/>
                </a:solidFill>
                <a:highlight>
                  <a:schemeClr val="lt1"/>
                </a:highlight>
                <a:latin typeface="Calibri"/>
                <a:ea typeface="Calibri"/>
                <a:cs typeface="Calibri"/>
                <a:sym typeface="Calibri"/>
              </a:rPr>
              <a:t>using</a:t>
            </a:r>
            <a:r>
              <a:rPr lang="en" sz="2000" dirty="0">
                <a:solidFill>
                  <a:srgbClr val="000000"/>
                </a:solidFill>
                <a:highlight>
                  <a:schemeClr val="lt1"/>
                </a:highlight>
                <a:latin typeface="Calibri"/>
                <a:ea typeface="Calibri"/>
                <a:cs typeface="Calibri"/>
                <a:sym typeface="Calibri"/>
              </a:rPr>
              <a:t> information gain based feature selection and classification on </a:t>
            </a:r>
            <a:endParaRPr sz="2000" dirty="0">
              <a:solidFill>
                <a:srgbClr val="000000"/>
              </a:solidFill>
              <a:highlight>
                <a:schemeClr val="lt1"/>
              </a:highlight>
              <a:latin typeface="Calibri"/>
              <a:ea typeface="Calibri"/>
              <a:cs typeface="Calibri"/>
              <a:sym typeface="Calibri"/>
            </a:endParaRPr>
          </a:p>
          <a:p>
            <a:pPr marL="457200" lvl="0" indent="-355600" algn="l" rtl="0">
              <a:lnSpc>
                <a:spcPct val="115000"/>
              </a:lnSpc>
              <a:spcBef>
                <a:spcPts val="1600"/>
              </a:spcBef>
              <a:spcAft>
                <a:spcPts val="0"/>
              </a:spcAft>
              <a:buClr>
                <a:srgbClr val="000000"/>
              </a:buClr>
              <a:buSzPts val="2000"/>
              <a:buFont typeface="Calibri"/>
              <a:buChar char="●"/>
            </a:pPr>
            <a:r>
              <a:rPr lang="en" sz="2000" dirty="0">
                <a:solidFill>
                  <a:srgbClr val="000000"/>
                </a:solidFill>
                <a:highlight>
                  <a:schemeClr val="lt1"/>
                </a:highlight>
                <a:latin typeface="Calibri"/>
                <a:ea typeface="Calibri"/>
                <a:cs typeface="Calibri"/>
                <a:sym typeface="Calibri"/>
              </a:rPr>
              <a:t>Document level</a:t>
            </a:r>
            <a:endParaRPr sz="2000" dirty="0">
              <a:solidFill>
                <a:srgbClr val="000000"/>
              </a:solidFill>
              <a:highlight>
                <a:schemeClr val="lt1"/>
              </a:highlight>
              <a:latin typeface="Calibri"/>
              <a:ea typeface="Calibri"/>
              <a:cs typeface="Calibri"/>
              <a:sym typeface="Calibri"/>
            </a:endParaRPr>
          </a:p>
          <a:p>
            <a:pPr marL="457200" lvl="0" indent="-355600" algn="l" rtl="0">
              <a:lnSpc>
                <a:spcPct val="115000"/>
              </a:lnSpc>
              <a:spcBef>
                <a:spcPts val="0"/>
              </a:spcBef>
              <a:spcAft>
                <a:spcPts val="0"/>
              </a:spcAft>
              <a:buClr>
                <a:srgbClr val="000000"/>
              </a:buClr>
              <a:buSzPts val="2000"/>
              <a:buFont typeface="Calibri"/>
              <a:buChar char="●"/>
            </a:pPr>
            <a:r>
              <a:rPr lang="en" sz="2000" dirty="0">
                <a:solidFill>
                  <a:srgbClr val="000000"/>
                </a:solidFill>
                <a:highlight>
                  <a:schemeClr val="lt1"/>
                </a:highlight>
                <a:latin typeface="Calibri"/>
                <a:ea typeface="Calibri"/>
                <a:cs typeface="Calibri"/>
                <a:sym typeface="Calibri"/>
              </a:rPr>
              <a:t>Sentence level</a:t>
            </a:r>
            <a:endParaRPr sz="2000" dirty="0">
              <a:solidFill>
                <a:srgbClr val="000000"/>
              </a:solidFill>
              <a:highlight>
                <a:schemeClr val="lt1"/>
              </a:highlight>
              <a:latin typeface="Calibri"/>
              <a:ea typeface="Calibri"/>
              <a:cs typeface="Calibri"/>
              <a:sym typeface="Calibri"/>
            </a:endParaRPr>
          </a:p>
          <a:p>
            <a:pPr marL="457200" lvl="0" indent="-355600" algn="l" rtl="0">
              <a:lnSpc>
                <a:spcPct val="115000"/>
              </a:lnSpc>
              <a:spcBef>
                <a:spcPts val="0"/>
              </a:spcBef>
              <a:spcAft>
                <a:spcPts val="0"/>
              </a:spcAft>
              <a:buClr>
                <a:srgbClr val="000000"/>
              </a:buClr>
              <a:buSzPts val="2000"/>
              <a:buFont typeface="Calibri"/>
              <a:buChar char="●"/>
            </a:pPr>
            <a:r>
              <a:rPr lang="en" sz="2000" dirty="0">
                <a:solidFill>
                  <a:srgbClr val="000000"/>
                </a:solidFill>
                <a:highlight>
                  <a:schemeClr val="lt1"/>
                </a:highlight>
                <a:latin typeface="Calibri"/>
                <a:ea typeface="Calibri"/>
                <a:cs typeface="Calibri"/>
                <a:sym typeface="Calibri"/>
              </a:rPr>
              <a:t>Feature level </a:t>
            </a:r>
            <a:endParaRPr sz="2000" dirty="0">
              <a:solidFill>
                <a:srgbClr val="000000"/>
              </a:solidFill>
              <a:highlight>
                <a:schemeClr val="lt1"/>
              </a:highlight>
              <a:latin typeface="Calibri"/>
              <a:ea typeface="Calibri"/>
              <a:cs typeface="Calibri"/>
              <a:sym typeface="Calibri"/>
            </a:endParaRPr>
          </a:p>
          <a:p>
            <a:pPr marL="0" lvl="0" indent="0" algn="l" rtl="0">
              <a:lnSpc>
                <a:spcPct val="115000"/>
              </a:lnSpc>
              <a:spcBef>
                <a:spcPts val="1600"/>
              </a:spcBef>
              <a:spcAft>
                <a:spcPts val="1600"/>
              </a:spcAft>
              <a:buSzPts val="1400"/>
              <a:buNone/>
            </a:pPr>
            <a:endParaRPr sz="2000" dirty="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4</a:t>
            </a:fld>
            <a:endParaRPr/>
          </a:p>
        </p:txBody>
      </p:sp>
      <p:pic>
        <p:nvPicPr>
          <p:cNvPr id="137" name="Google Shape;137;p31"/>
          <p:cNvPicPr preferRelativeResize="0"/>
          <p:nvPr/>
        </p:nvPicPr>
        <p:blipFill rotWithShape="1">
          <a:blip r:embed="rId3">
            <a:alphaModFix/>
          </a:blip>
          <a:srcRect/>
          <a:stretch/>
        </p:blipFill>
        <p:spPr>
          <a:xfrm>
            <a:off x="798375" y="3098300"/>
            <a:ext cx="5326101" cy="1872525"/>
          </a:xfrm>
          <a:prstGeom prst="rect">
            <a:avLst/>
          </a:prstGeom>
          <a:noFill/>
          <a:ln>
            <a:noFill/>
          </a:ln>
        </p:spPr>
      </p:pic>
      <p:sp>
        <p:nvSpPr>
          <p:cNvPr id="138" name="Google Shape;138;p31"/>
          <p:cNvSpPr txBox="1"/>
          <p:nvPr/>
        </p:nvSpPr>
        <p:spPr>
          <a:xfrm>
            <a:off x="564025" y="0"/>
            <a:ext cx="3066000" cy="829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400"/>
              <a:buFont typeface="Arial"/>
              <a:buNone/>
            </a:pPr>
            <a:r>
              <a:rPr lang="en" sz="3400" b="1" i="0" u="none" strike="noStrike" cap="none">
                <a:solidFill>
                  <a:schemeClr val="dk1"/>
                </a:solidFill>
                <a:latin typeface="Cambria"/>
                <a:ea typeface="Cambria"/>
                <a:cs typeface="Cambria"/>
                <a:sym typeface="Cambria"/>
              </a:rPr>
              <a:t>MOTIVATION</a:t>
            </a:r>
            <a:endParaRPr sz="3400" b="1" i="0" u="none" strike="noStrike" cap="none">
              <a:solidFill>
                <a:schemeClr val="dk1"/>
              </a:solidFill>
              <a:latin typeface="Cambria"/>
              <a:ea typeface="Cambria"/>
              <a:cs typeface="Cambria"/>
              <a:sym typeface="Cambria"/>
            </a:endParaRPr>
          </a:p>
        </p:txBody>
      </p:sp>
      <p:sp>
        <p:nvSpPr>
          <p:cNvPr id="139" name="Google Shape;139;p31"/>
          <p:cNvSpPr txBox="1"/>
          <p:nvPr/>
        </p:nvSpPr>
        <p:spPr>
          <a:xfrm>
            <a:off x="381175" y="715400"/>
            <a:ext cx="7132500" cy="24369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00000"/>
              </a:lnSpc>
              <a:spcBef>
                <a:spcPts val="0"/>
              </a:spcBef>
              <a:spcAft>
                <a:spcPts val="0"/>
              </a:spcAft>
              <a:buClr>
                <a:srgbClr val="000000"/>
              </a:buClr>
              <a:buSzPts val="2000"/>
              <a:buFont typeface="Calibri"/>
              <a:buChar char="●"/>
            </a:pPr>
            <a:r>
              <a:rPr lang="en" sz="2000" b="0" i="0" u="none" strike="noStrike" cap="none">
                <a:solidFill>
                  <a:srgbClr val="000000"/>
                </a:solidFill>
                <a:latin typeface="Calibri"/>
                <a:ea typeface="Calibri"/>
                <a:cs typeface="Calibri"/>
                <a:sym typeface="Calibri"/>
              </a:rPr>
              <a:t>In recent years, people share their experiences online, through Social Channels, Blogs, Review Sites etc., using emojis, emoticons.</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 sz="2000" b="0" i="0" u="none" strike="noStrike" cap="none">
                <a:solidFill>
                  <a:srgbClr val="000000"/>
                </a:solidFill>
                <a:latin typeface="Calibri"/>
                <a:ea typeface="Calibri"/>
                <a:cs typeface="Calibri"/>
                <a:sym typeface="Calibri"/>
              </a:rPr>
              <a:t>In order to understand the emotions, opinions and attitudes of people for business needs, Sentimental analysis is needed. </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 sz="2000" b="0" i="0" u="none" strike="noStrike" cap="none">
                <a:solidFill>
                  <a:srgbClr val="000000"/>
                </a:solidFill>
                <a:latin typeface="Calibri"/>
                <a:ea typeface="Calibri"/>
                <a:cs typeface="Calibri"/>
                <a:sym typeface="Calibri"/>
              </a:rPr>
              <a:t>This motivated to determine the most appropriate classifier on various levels.  </a:t>
            </a: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2"/>
          <p:cNvSpPr txBox="1">
            <a:spLocks noGrp="1"/>
          </p:cNvSpPr>
          <p:nvPr>
            <p:ph type="title"/>
          </p:nvPr>
        </p:nvSpPr>
        <p:spPr>
          <a:xfrm>
            <a:off x="286375" y="126025"/>
            <a:ext cx="4476900" cy="481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200" b="1" dirty="0">
                <a:latin typeface="Cambria"/>
                <a:ea typeface="Cambria"/>
                <a:cs typeface="Cambria"/>
                <a:sym typeface="Cambria"/>
              </a:rPr>
              <a:t>LITERATURE SURVEY</a:t>
            </a:r>
            <a:endParaRPr sz="3200" b="1" dirty="0">
              <a:latin typeface="Cambria"/>
              <a:ea typeface="Cambria"/>
              <a:cs typeface="Cambria"/>
              <a:sym typeface="Cambria"/>
            </a:endParaRPr>
          </a:p>
        </p:txBody>
      </p:sp>
      <p:sp>
        <p:nvSpPr>
          <p:cNvPr id="145" name="Google Shape;145;p32"/>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5</a:t>
            </a:fld>
            <a:endParaRPr/>
          </a:p>
        </p:txBody>
      </p:sp>
      <p:graphicFrame>
        <p:nvGraphicFramePr>
          <p:cNvPr id="146" name="Google Shape;146;p32"/>
          <p:cNvGraphicFramePr/>
          <p:nvPr/>
        </p:nvGraphicFramePr>
        <p:xfrm>
          <a:off x="423850" y="1847075"/>
          <a:ext cx="6654775" cy="2931100"/>
        </p:xfrm>
        <a:graphic>
          <a:graphicData uri="http://schemas.openxmlformats.org/drawingml/2006/table">
            <a:tbl>
              <a:tblPr>
                <a:noFill/>
                <a:tableStyleId>{FF3B2F51-E2CD-47AE-A91C-A569BCBF704B}</a:tableStyleId>
              </a:tblPr>
              <a:tblGrid>
                <a:gridCol w="707900">
                  <a:extLst>
                    <a:ext uri="{9D8B030D-6E8A-4147-A177-3AD203B41FA5}">
                      <a16:colId xmlns:a16="http://schemas.microsoft.com/office/drawing/2014/main" val="20000"/>
                    </a:ext>
                  </a:extLst>
                </a:gridCol>
                <a:gridCol w="2662725">
                  <a:extLst>
                    <a:ext uri="{9D8B030D-6E8A-4147-A177-3AD203B41FA5}">
                      <a16:colId xmlns:a16="http://schemas.microsoft.com/office/drawing/2014/main" val="20001"/>
                    </a:ext>
                  </a:extLst>
                </a:gridCol>
                <a:gridCol w="3284150">
                  <a:extLst>
                    <a:ext uri="{9D8B030D-6E8A-4147-A177-3AD203B41FA5}">
                      <a16:colId xmlns:a16="http://schemas.microsoft.com/office/drawing/2014/main" val="20002"/>
                    </a:ext>
                  </a:extLst>
                </a:gridCol>
              </a:tblGrid>
              <a:tr h="7107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 sz="2000" b="1" u="none" strike="noStrike" cap="none">
                          <a:latin typeface="Cambria"/>
                          <a:ea typeface="Cambria"/>
                          <a:cs typeface="Cambria"/>
                          <a:sym typeface="Cambria"/>
                        </a:rPr>
                        <a:t>TECHNOLOGY USED</a:t>
                      </a:r>
                      <a:endParaRPr sz="2000" b="1" u="none" strike="noStrike" cap="none">
                        <a:latin typeface="Cambria"/>
                        <a:ea typeface="Cambria"/>
                        <a:cs typeface="Cambria"/>
                        <a:sym typeface="Cambria"/>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 sz="2000" b="1" u="none" strike="noStrike" cap="none">
                          <a:latin typeface="Cambria"/>
                          <a:ea typeface="Cambria"/>
                          <a:cs typeface="Cambria"/>
                          <a:sym typeface="Cambria"/>
                        </a:rPr>
                        <a:t>RESULT</a:t>
                      </a:r>
                      <a:endParaRPr sz="2000" b="1" u="none" strike="noStrike" cap="none">
                        <a:latin typeface="Cambria"/>
                        <a:ea typeface="Cambria"/>
                        <a:cs typeface="Cambria"/>
                        <a:sym typeface="Cambria"/>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2203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alibri"/>
                          <a:ea typeface="Calibri"/>
                          <a:cs typeface="Calibri"/>
                          <a:sym typeface="Calibri"/>
                        </a:rPr>
                        <a:t>[1]</a:t>
                      </a:r>
                      <a:endParaRPr sz="14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500"/>
                        <a:buFont typeface="Arial"/>
                        <a:buNone/>
                      </a:pPr>
                      <a:r>
                        <a:rPr lang="en" sz="1500" u="none" strike="noStrike" cap="none">
                          <a:latin typeface="Calibri"/>
                          <a:ea typeface="Calibri"/>
                          <a:cs typeface="Calibri"/>
                          <a:sym typeface="Calibri"/>
                        </a:rPr>
                        <a:t>A range of feature selectors and feature weights are </a:t>
                      </a:r>
                      <a:r>
                        <a:rPr lang="en" sz="1500" u="none" strike="noStrike" cap="none">
                          <a:solidFill>
                            <a:schemeClr val="dk1"/>
                          </a:solidFill>
                          <a:latin typeface="Calibri"/>
                          <a:ea typeface="Calibri"/>
                          <a:cs typeface="Calibri"/>
                          <a:sym typeface="Calibri"/>
                        </a:rPr>
                        <a:t>systematically evaluated</a:t>
                      </a:r>
                      <a:r>
                        <a:rPr lang="en" sz="1500" u="none" strike="noStrike" cap="none">
                          <a:latin typeface="Calibri"/>
                          <a:ea typeface="Calibri"/>
                          <a:cs typeface="Calibri"/>
                          <a:sym typeface="Calibri"/>
                        </a:rPr>
                        <a:t> with both Naive Bayes and Support Vector Machine classifiers.</a:t>
                      </a:r>
                      <a:endParaRPr sz="15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457200" marR="0" lvl="0" indent="-323850" algn="l" rtl="0">
                        <a:lnSpc>
                          <a:spcPct val="100000"/>
                        </a:lnSpc>
                        <a:spcBef>
                          <a:spcPts val="0"/>
                        </a:spcBef>
                        <a:spcAft>
                          <a:spcPts val="0"/>
                        </a:spcAft>
                        <a:buClr>
                          <a:srgbClr val="000000"/>
                        </a:buClr>
                        <a:buSzPts val="1500"/>
                        <a:buFont typeface="Calibri"/>
                        <a:buChar char="●"/>
                      </a:pPr>
                      <a:r>
                        <a:rPr lang="en" sz="1500" u="none" strike="noStrike" cap="none">
                          <a:latin typeface="Calibri"/>
                          <a:ea typeface="Calibri"/>
                          <a:cs typeface="Calibri"/>
                          <a:sym typeface="Calibri"/>
                        </a:rPr>
                        <a:t>The best accuracy result was 87.15%, which was achieved using PD feature selection with a threshold of 0.125 and FP as a feature weighting method.</a:t>
                      </a:r>
                      <a:endParaRPr sz="15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a:latin typeface="Calibri"/>
                        <a:ea typeface="Calibri"/>
                        <a:cs typeface="Calibri"/>
                        <a:sym typeface="Calibri"/>
                      </a:endParaRPr>
                    </a:p>
                    <a:p>
                      <a:pPr marL="457200" marR="0" lvl="0" indent="-323850" algn="l" rtl="0">
                        <a:lnSpc>
                          <a:spcPct val="100000"/>
                        </a:lnSpc>
                        <a:spcBef>
                          <a:spcPts val="0"/>
                        </a:spcBef>
                        <a:spcAft>
                          <a:spcPts val="0"/>
                        </a:spcAft>
                        <a:buClr>
                          <a:srgbClr val="000000"/>
                        </a:buClr>
                        <a:buSzPts val="1500"/>
                        <a:buFont typeface="Calibri"/>
                        <a:buChar char="●"/>
                      </a:pPr>
                      <a:r>
                        <a:rPr lang="en" sz="1500" u="none" strike="noStrike" cap="none">
                          <a:latin typeface="Calibri"/>
                          <a:ea typeface="Calibri"/>
                          <a:cs typeface="Calibri"/>
                          <a:sym typeface="Calibri"/>
                        </a:rPr>
                        <a:t>SVM classifiers are significantly more accurate than NB classifiers.</a:t>
                      </a:r>
                      <a:endParaRPr sz="15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47" name="Google Shape;147;p32"/>
          <p:cNvSpPr txBox="1"/>
          <p:nvPr/>
        </p:nvSpPr>
        <p:spPr>
          <a:xfrm>
            <a:off x="286375" y="554525"/>
            <a:ext cx="6060000" cy="56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Cambria"/>
                <a:ea typeface="Cambria"/>
                <a:cs typeface="Cambria"/>
                <a:sym typeface="Cambria"/>
              </a:rPr>
              <a:t>DOCUMENT-LEVEL SENTIMENT ANALYSIS</a:t>
            </a:r>
            <a:endParaRPr sz="2400" b="1" i="0" u="none" strike="noStrike" cap="none">
              <a:solidFill>
                <a:srgbClr val="000000"/>
              </a:solidFill>
              <a:latin typeface="Cambria"/>
              <a:ea typeface="Cambria"/>
              <a:cs typeface="Cambria"/>
              <a:sym typeface="Cambria"/>
            </a:endParaRPr>
          </a:p>
        </p:txBody>
      </p:sp>
      <p:sp>
        <p:nvSpPr>
          <p:cNvPr id="148" name="Google Shape;148;p32"/>
          <p:cNvSpPr txBox="1"/>
          <p:nvPr/>
        </p:nvSpPr>
        <p:spPr>
          <a:xfrm>
            <a:off x="286375" y="1115525"/>
            <a:ext cx="7171200" cy="58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dirty="0">
                <a:solidFill>
                  <a:srgbClr val="000000"/>
                </a:solidFill>
                <a:latin typeface="Calibri"/>
                <a:ea typeface="Calibri"/>
                <a:cs typeface="Calibri"/>
                <a:sym typeface="Calibri"/>
              </a:rPr>
              <a:t>“</a:t>
            </a:r>
            <a:r>
              <a:rPr lang="en" sz="1600" b="1" i="0" u="none" strike="noStrike" cap="none" dirty="0">
                <a:solidFill>
                  <a:srgbClr val="000000"/>
                </a:solidFill>
                <a:latin typeface="Calibri"/>
                <a:ea typeface="Calibri"/>
                <a:cs typeface="Calibri"/>
                <a:sym typeface="Calibri"/>
              </a:rPr>
              <a:t>Feature Selection and Weighting Methods in Sentiment Analysis</a:t>
            </a:r>
            <a:r>
              <a:rPr lang="en" sz="1600" b="0" i="0" u="none" strike="noStrike" cap="none" dirty="0">
                <a:solidFill>
                  <a:srgbClr val="000000"/>
                </a:solidFill>
                <a:latin typeface="Calibri"/>
                <a:ea typeface="Calibri"/>
                <a:cs typeface="Calibri"/>
                <a:sym typeface="Calibri"/>
              </a:rPr>
              <a:t>” by Tim O’Keefe and Irena Koprinska</a:t>
            </a:r>
            <a:endParaRPr sz="16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3"/>
          <p:cNvSpPr txBox="1">
            <a:spLocks noGrp="1"/>
          </p:cNvSpPr>
          <p:nvPr>
            <p:ph type="title"/>
          </p:nvPr>
        </p:nvSpPr>
        <p:spPr>
          <a:xfrm>
            <a:off x="286375" y="126025"/>
            <a:ext cx="4476900" cy="481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200" b="1">
                <a:latin typeface="Cambria"/>
                <a:ea typeface="Cambria"/>
                <a:cs typeface="Cambria"/>
                <a:sym typeface="Cambria"/>
              </a:rPr>
              <a:t>LITERATURE SURVEY</a:t>
            </a:r>
            <a:endParaRPr sz="3200" b="1">
              <a:latin typeface="Cambria"/>
              <a:ea typeface="Cambria"/>
              <a:cs typeface="Cambria"/>
              <a:sym typeface="Cambria"/>
            </a:endParaRPr>
          </a:p>
        </p:txBody>
      </p:sp>
      <p:sp>
        <p:nvSpPr>
          <p:cNvPr id="154" name="Google Shape;154;p33"/>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6</a:t>
            </a:fld>
            <a:endParaRPr/>
          </a:p>
        </p:txBody>
      </p:sp>
      <p:graphicFrame>
        <p:nvGraphicFramePr>
          <p:cNvPr id="155" name="Google Shape;155;p33"/>
          <p:cNvGraphicFramePr/>
          <p:nvPr/>
        </p:nvGraphicFramePr>
        <p:xfrm>
          <a:off x="409200" y="1788450"/>
          <a:ext cx="6728050" cy="2745825"/>
        </p:xfrm>
        <a:graphic>
          <a:graphicData uri="http://schemas.openxmlformats.org/drawingml/2006/table">
            <a:tbl>
              <a:tblPr>
                <a:noFill/>
                <a:tableStyleId>{FF3B2F51-E2CD-47AE-A91C-A569BCBF704B}</a:tableStyleId>
              </a:tblPr>
              <a:tblGrid>
                <a:gridCol w="414800">
                  <a:extLst>
                    <a:ext uri="{9D8B030D-6E8A-4147-A177-3AD203B41FA5}">
                      <a16:colId xmlns:a16="http://schemas.microsoft.com/office/drawing/2014/main" val="20000"/>
                    </a:ext>
                  </a:extLst>
                </a:gridCol>
                <a:gridCol w="3058425">
                  <a:extLst>
                    <a:ext uri="{9D8B030D-6E8A-4147-A177-3AD203B41FA5}">
                      <a16:colId xmlns:a16="http://schemas.microsoft.com/office/drawing/2014/main" val="20001"/>
                    </a:ext>
                  </a:extLst>
                </a:gridCol>
                <a:gridCol w="3254825">
                  <a:extLst>
                    <a:ext uri="{9D8B030D-6E8A-4147-A177-3AD203B41FA5}">
                      <a16:colId xmlns:a16="http://schemas.microsoft.com/office/drawing/2014/main" val="20002"/>
                    </a:ext>
                  </a:extLst>
                </a:gridCol>
              </a:tblGrid>
              <a:tr h="5055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 sz="2000" b="1" u="none" strike="noStrike" cap="none">
                          <a:latin typeface="Cambria"/>
                          <a:ea typeface="Cambria"/>
                          <a:cs typeface="Cambria"/>
                          <a:sym typeface="Cambria"/>
                        </a:rPr>
                        <a:t>TECHNOLOGY USED</a:t>
                      </a:r>
                      <a:endParaRPr sz="2000" b="1" u="none" strike="noStrike" cap="none">
                        <a:latin typeface="Cambria"/>
                        <a:ea typeface="Cambria"/>
                        <a:cs typeface="Cambria"/>
                        <a:sym typeface="Cambria"/>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 sz="2000" b="1" u="none" strike="noStrike" cap="none">
                          <a:latin typeface="Cambria"/>
                          <a:ea typeface="Cambria"/>
                          <a:cs typeface="Cambria"/>
                          <a:sym typeface="Cambria"/>
                        </a:rPr>
                        <a:t>RESULT</a:t>
                      </a:r>
                      <a:endParaRPr sz="2000" b="1" u="none" strike="noStrike" cap="none">
                        <a:latin typeface="Cambria"/>
                        <a:ea typeface="Cambria"/>
                        <a:cs typeface="Cambria"/>
                        <a:sym typeface="Cambria"/>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2203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457200" marR="0" lvl="0" indent="-323850" algn="l" rtl="0">
                        <a:lnSpc>
                          <a:spcPct val="100000"/>
                        </a:lnSpc>
                        <a:spcBef>
                          <a:spcPts val="0"/>
                        </a:spcBef>
                        <a:spcAft>
                          <a:spcPts val="0"/>
                        </a:spcAft>
                        <a:buClr>
                          <a:srgbClr val="000000"/>
                        </a:buClr>
                        <a:buSzPts val="1500"/>
                        <a:buFont typeface="Calibri"/>
                        <a:buChar char="●"/>
                      </a:pPr>
                      <a:r>
                        <a:rPr lang="en" sz="1500" u="none" strike="noStrike" cap="none">
                          <a:latin typeface="Calibri"/>
                          <a:ea typeface="Calibri"/>
                          <a:cs typeface="Calibri"/>
                          <a:sym typeface="Calibri"/>
                        </a:rPr>
                        <a:t>For the sentiment classification we perform steps such as POS-tagging,conjunctions analysis,polarities of individual words using Wordnet,polarity calculation using DPC and then apply the conjunction rules.</a:t>
                      </a:r>
                      <a:endParaRPr sz="1500" u="none" strike="noStrike" cap="none">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500"/>
                        <a:buFont typeface="Arial"/>
                        <a:buNone/>
                      </a:pPr>
                      <a:endParaRPr sz="15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457200" marR="0" lvl="0" indent="-323850" algn="l" rtl="0">
                        <a:lnSpc>
                          <a:spcPct val="100000"/>
                        </a:lnSpc>
                        <a:spcBef>
                          <a:spcPts val="0"/>
                        </a:spcBef>
                        <a:spcAft>
                          <a:spcPts val="0"/>
                        </a:spcAft>
                        <a:buClr>
                          <a:srgbClr val="000000"/>
                        </a:buClr>
                        <a:buSzPts val="1500"/>
                        <a:buFont typeface="Calibri"/>
                        <a:buChar char="●"/>
                      </a:pPr>
                      <a:r>
                        <a:rPr lang="en" sz="1500" u="none" strike="noStrike" cap="none">
                          <a:latin typeface="Calibri"/>
                          <a:ea typeface="Calibri"/>
                          <a:cs typeface="Calibri"/>
                          <a:sym typeface="Calibri"/>
                        </a:rPr>
                        <a:t>We used word dependencies and dependency trees to analyze the sentence constructs and were able to get results close to 80%</a:t>
                      </a:r>
                      <a:endParaRPr sz="1500" u="none" strike="noStrike" cap="none">
                        <a:latin typeface="Calibri"/>
                        <a:ea typeface="Calibri"/>
                        <a:cs typeface="Calibri"/>
                        <a:sym typeface="Calibri"/>
                      </a:endParaRPr>
                    </a:p>
                    <a:p>
                      <a:pPr marL="457200" marR="0" lvl="0" indent="-323850" algn="l" rtl="0">
                        <a:lnSpc>
                          <a:spcPct val="100000"/>
                        </a:lnSpc>
                        <a:spcBef>
                          <a:spcPts val="0"/>
                        </a:spcBef>
                        <a:spcAft>
                          <a:spcPts val="0"/>
                        </a:spcAft>
                        <a:buClr>
                          <a:srgbClr val="000000"/>
                        </a:buClr>
                        <a:buSzPts val="1500"/>
                        <a:buFont typeface="Calibri"/>
                        <a:buChar char="●"/>
                      </a:pPr>
                      <a:r>
                        <a:rPr lang="en" sz="1500" u="none" strike="noStrike" cap="none">
                          <a:latin typeface="Calibri"/>
                          <a:ea typeface="Calibri"/>
                          <a:cs typeface="Calibri"/>
                          <a:sym typeface="Calibri"/>
                        </a:rPr>
                        <a:t>Conjunction analysis improves the sentiment classification by more than 25% and thus results in a better accuracy</a:t>
                      </a:r>
                      <a:endParaRPr sz="15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56" name="Google Shape;156;p33"/>
          <p:cNvSpPr txBox="1"/>
          <p:nvPr/>
        </p:nvSpPr>
        <p:spPr>
          <a:xfrm>
            <a:off x="286375" y="554525"/>
            <a:ext cx="6060000" cy="56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Cambria"/>
                <a:ea typeface="Cambria"/>
                <a:cs typeface="Cambria"/>
                <a:sym typeface="Cambria"/>
              </a:rPr>
              <a:t>SENTENCE-LEVEL SENTIMENT ANALYSIS</a:t>
            </a:r>
            <a:endParaRPr sz="2400" b="1" i="0" u="none" strike="noStrike" cap="none">
              <a:solidFill>
                <a:srgbClr val="000000"/>
              </a:solidFill>
              <a:latin typeface="Cambria"/>
              <a:ea typeface="Cambria"/>
              <a:cs typeface="Cambria"/>
              <a:sym typeface="Cambria"/>
            </a:endParaRPr>
          </a:p>
        </p:txBody>
      </p:sp>
      <p:sp>
        <p:nvSpPr>
          <p:cNvPr id="157" name="Google Shape;157;p33"/>
          <p:cNvSpPr txBox="1"/>
          <p:nvPr/>
        </p:nvSpPr>
        <p:spPr>
          <a:xfrm>
            <a:off x="286375" y="1115525"/>
            <a:ext cx="7171200" cy="58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a:t>
            </a:r>
            <a:r>
              <a:rPr lang="en" sz="1600" b="1" i="0" u="none" strike="noStrike" cap="none">
                <a:solidFill>
                  <a:srgbClr val="000000"/>
                </a:solidFill>
                <a:latin typeface="Calibri"/>
                <a:ea typeface="Calibri"/>
                <a:cs typeface="Calibri"/>
                <a:sym typeface="Calibri"/>
              </a:rPr>
              <a:t>Sentence Level Sentiment Analysis in the Presence of Conjuncts Using Linguistic Analysis</a:t>
            </a:r>
            <a:r>
              <a:rPr lang="en" sz="1600" b="0" i="0" u="none" strike="noStrike" cap="none">
                <a:solidFill>
                  <a:srgbClr val="000000"/>
                </a:solidFill>
                <a:latin typeface="Calibri"/>
                <a:ea typeface="Calibri"/>
                <a:cs typeface="Calibri"/>
                <a:sym typeface="Calibri"/>
              </a:rPr>
              <a:t>” by Arun Meena and T.V. Prabhakar</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4"/>
          <p:cNvSpPr txBox="1">
            <a:spLocks noGrp="1"/>
          </p:cNvSpPr>
          <p:nvPr>
            <p:ph type="title"/>
          </p:nvPr>
        </p:nvSpPr>
        <p:spPr>
          <a:xfrm>
            <a:off x="286375" y="126025"/>
            <a:ext cx="4476900" cy="481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200" b="1">
                <a:latin typeface="Cambria"/>
                <a:ea typeface="Cambria"/>
                <a:cs typeface="Cambria"/>
                <a:sym typeface="Cambria"/>
              </a:rPr>
              <a:t>LITERATURE SURVEY</a:t>
            </a:r>
            <a:endParaRPr sz="3200" b="1">
              <a:latin typeface="Cambria"/>
              <a:ea typeface="Cambria"/>
              <a:cs typeface="Cambria"/>
              <a:sym typeface="Cambria"/>
            </a:endParaRPr>
          </a:p>
        </p:txBody>
      </p:sp>
      <p:sp>
        <p:nvSpPr>
          <p:cNvPr id="163" name="Google Shape;163;p34"/>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7</a:t>
            </a:fld>
            <a:endParaRPr/>
          </a:p>
        </p:txBody>
      </p:sp>
      <p:graphicFrame>
        <p:nvGraphicFramePr>
          <p:cNvPr id="164" name="Google Shape;164;p34"/>
          <p:cNvGraphicFramePr/>
          <p:nvPr/>
        </p:nvGraphicFramePr>
        <p:xfrm>
          <a:off x="401850" y="1711825"/>
          <a:ext cx="7055725" cy="3431675"/>
        </p:xfrm>
        <a:graphic>
          <a:graphicData uri="http://schemas.openxmlformats.org/drawingml/2006/table">
            <a:tbl>
              <a:tblPr>
                <a:noFill/>
                <a:tableStyleId>{FF3B2F51-E2CD-47AE-A91C-A569BCBF704B}</a:tableStyleId>
              </a:tblPr>
              <a:tblGrid>
                <a:gridCol w="467325">
                  <a:extLst>
                    <a:ext uri="{9D8B030D-6E8A-4147-A177-3AD203B41FA5}">
                      <a16:colId xmlns:a16="http://schemas.microsoft.com/office/drawing/2014/main" val="20000"/>
                    </a:ext>
                  </a:extLst>
                </a:gridCol>
                <a:gridCol w="3570125">
                  <a:extLst>
                    <a:ext uri="{9D8B030D-6E8A-4147-A177-3AD203B41FA5}">
                      <a16:colId xmlns:a16="http://schemas.microsoft.com/office/drawing/2014/main" val="20001"/>
                    </a:ext>
                  </a:extLst>
                </a:gridCol>
                <a:gridCol w="3018275">
                  <a:extLst>
                    <a:ext uri="{9D8B030D-6E8A-4147-A177-3AD203B41FA5}">
                      <a16:colId xmlns:a16="http://schemas.microsoft.com/office/drawing/2014/main" val="20002"/>
                    </a:ext>
                  </a:extLst>
                </a:gridCol>
              </a:tblGrid>
              <a:tr h="5056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 sz="2000" b="1" u="none" strike="noStrike" cap="none">
                          <a:latin typeface="Cambria"/>
                          <a:ea typeface="Cambria"/>
                          <a:cs typeface="Cambria"/>
                          <a:sym typeface="Cambria"/>
                        </a:rPr>
                        <a:t>TECHNOLOGY USED</a:t>
                      </a:r>
                      <a:endParaRPr sz="2000" b="1" u="none" strike="noStrike" cap="none">
                        <a:latin typeface="Cambria"/>
                        <a:ea typeface="Cambria"/>
                        <a:cs typeface="Cambria"/>
                        <a:sym typeface="Cambria"/>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 sz="2000" b="1" u="none" strike="noStrike" cap="none">
                          <a:latin typeface="Cambria"/>
                          <a:ea typeface="Cambria"/>
                          <a:cs typeface="Cambria"/>
                          <a:sym typeface="Cambria"/>
                        </a:rPr>
                        <a:t>RESULT</a:t>
                      </a:r>
                      <a:endParaRPr sz="2000" b="1" u="none" strike="noStrike" cap="none">
                        <a:latin typeface="Cambria"/>
                        <a:ea typeface="Cambria"/>
                        <a:cs typeface="Cambria"/>
                        <a:sym typeface="Cambria"/>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7908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457200" marR="0" lvl="0" indent="-323850" algn="l" rtl="0">
                        <a:lnSpc>
                          <a:spcPct val="100000"/>
                        </a:lnSpc>
                        <a:spcBef>
                          <a:spcPts val="0"/>
                        </a:spcBef>
                        <a:spcAft>
                          <a:spcPts val="0"/>
                        </a:spcAft>
                        <a:buClr>
                          <a:srgbClr val="000000"/>
                        </a:buClr>
                        <a:buSzPts val="1500"/>
                        <a:buFont typeface="Calibri"/>
                        <a:buChar char="●"/>
                      </a:pPr>
                      <a:r>
                        <a:rPr lang="en" sz="1500" u="none" strike="noStrike" cap="none">
                          <a:latin typeface="Calibri"/>
                          <a:ea typeface="Calibri"/>
                          <a:cs typeface="Calibri"/>
                          <a:sym typeface="Calibri"/>
                        </a:rPr>
                        <a:t>This paper presents new experiments in automatically distinguishing prior and contextual polarity.</a:t>
                      </a:r>
                      <a:endParaRPr sz="1500" u="none" strike="noStrike" cap="none">
                        <a:latin typeface="Calibri"/>
                        <a:ea typeface="Calibri"/>
                        <a:cs typeface="Calibri"/>
                        <a:sym typeface="Calibri"/>
                      </a:endParaRPr>
                    </a:p>
                    <a:p>
                      <a:pPr marL="457200" marR="0" lvl="0" indent="-323850" algn="l" rtl="0">
                        <a:lnSpc>
                          <a:spcPct val="100000"/>
                        </a:lnSpc>
                        <a:spcBef>
                          <a:spcPts val="0"/>
                        </a:spcBef>
                        <a:spcAft>
                          <a:spcPts val="0"/>
                        </a:spcAft>
                        <a:buClr>
                          <a:srgbClr val="000000"/>
                        </a:buClr>
                        <a:buSzPts val="1500"/>
                        <a:buFont typeface="Calibri"/>
                        <a:buChar char="●"/>
                      </a:pPr>
                      <a:r>
                        <a:rPr lang="en" sz="1500" u="none" strike="noStrike" cap="none">
                          <a:latin typeface="Calibri"/>
                          <a:ea typeface="Calibri"/>
                          <a:cs typeface="Calibri"/>
                          <a:sym typeface="Calibri"/>
                        </a:rPr>
                        <a:t>We use a two-step process that employs machine learning and a variety of features.</a:t>
                      </a:r>
                      <a:endParaRPr sz="1500" u="none" strike="noStrike" cap="none">
                        <a:latin typeface="Calibri"/>
                        <a:ea typeface="Calibri"/>
                        <a:cs typeface="Calibri"/>
                        <a:sym typeface="Calibri"/>
                      </a:endParaRPr>
                    </a:p>
                    <a:p>
                      <a:pPr marL="457200" marR="0" lvl="0" indent="-323850" algn="l" rtl="0">
                        <a:lnSpc>
                          <a:spcPct val="100000"/>
                        </a:lnSpc>
                        <a:spcBef>
                          <a:spcPts val="0"/>
                        </a:spcBef>
                        <a:spcAft>
                          <a:spcPts val="0"/>
                        </a:spcAft>
                        <a:buClr>
                          <a:srgbClr val="000000"/>
                        </a:buClr>
                        <a:buSzPts val="1500"/>
                        <a:buFont typeface="Calibri"/>
                        <a:buChar char="●"/>
                      </a:pPr>
                      <a:r>
                        <a:rPr lang="en" sz="1500" u="none" strike="noStrike" cap="none">
                          <a:latin typeface="Calibri"/>
                          <a:ea typeface="Calibri"/>
                          <a:cs typeface="Calibri"/>
                          <a:sym typeface="Calibri"/>
                        </a:rPr>
                        <a:t>The first step classifies each phrase containing a clue as neutral or polar. </a:t>
                      </a:r>
                      <a:endParaRPr sz="1500" u="none" strike="noStrike" cap="none">
                        <a:latin typeface="Calibri"/>
                        <a:ea typeface="Calibri"/>
                        <a:cs typeface="Calibri"/>
                        <a:sym typeface="Calibri"/>
                      </a:endParaRPr>
                    </a:p>
                    <a:p>
                      <a:pPr marL="457200" marR="0" lvl="0" indent="-323850" algn="l" rtl="0">
                        <a:lnSpc>
                          <a:spcPct val="100000"/>
                        </a:lnSpc>
                        <a:spcBef>
                          <a:spcPts val="0"/>
                        </a:spcBef>
                        <a:spcAft>
                          <a:spcPts val="0"/>
                        </a:spcAft>
                        <a:buClr>
                          <a:srgbClr val="000000"/>
                        </a:buClr>
                        <a:buSzPts val="1500"/>
                        <a:buFont typeface="Calibri"/>
                        <a:buChar char="●"/>
                      </a:pPr>
                      <a:r>
                        <a:rPr lang="en" sz="1500" u="none" strike="noStrike" cap="none">
                          <a:latin typeface="Calibri"/>
                          <a:ea typeface="Calibri"/>
                          <a:cs typeface="Calibri"/>
                          <a:sym typeface="Calibri"/>
                        </a:rPr>
                        <a:t>The second step takes all phrases marked in step one as polar and disambiguates their contextual polarity.</a:t>
                      </a:r>
                      <a:endParaRPr sz="15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457200" marR="0" lvl="0" indent="-323850" algn="l" rtl="0">
                        <a:lnSpc>
                          <a:spcPct val="100000"/>
                        </a:lnSpc>
                        <a:spcBef>
                          <a:spcPts val="0"/>
                        </a:spcBef>
                        <a:spcAft>
                          <a:spcPts val="0"/>
                        </a:spcAft>
                        <a:buClr>
                          <a:srgbClr val="000000"/>
                        </a:buClr>
                        <a:buSzPts val="1500"/>
                        <a:buFont typeface="Calibri"/>
                        <a:buChar char="●"/>
                      </a:pPr>
                      <a:r>
                        <a:rPr lang="en" sz="1500" u="none" strike="noStrike" cap="none">
                          <a:latin typeface="Calibri"/>
                          <a:ea typeface="Calibri"/>
                          <a:cs typeface="Calibri"/>
                          <a:sym typeface="Calibri"/>
                        </a:rPr>
                        <a:t>Neutral-Polar Classification with all 28 features will give the good precision with the highest recall.</a:t>
                      </a:r>
                      <a:endParaRPr sz="15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a:latin typeface="Calibri"/>
                        <a:ea typeface="Calibri"/>
                        <a:cs typeface="Calibri"/>
                        <a:sym typeface="Calibri"/>
                      </a:endParaRPr>
                    </a:p>
                    <a:p>
                      <a:pPr marL="457200" marR="0" lvl="0" indent="-323850" algn="l" rtl="0">
                        <a:lnSpc>
                          <a:spcPct val="100000"/>
                        </a:lnSpc>
                        <a:spcBef>
                          <a:spcPts val="0"/>
                        </a:spcBef>
                        <a:spcAft>
                          <a:spcPts val="0"/>
                        </a:spcAft>
                        <a:buClr>
                          <a:srgbClr val="000000"/>
                        </a:buClr>
                        <a:buSzPts val="1500"/>
                        <a:buFont typeface="Calibri"/>
                        <a:buChar char="●"/>
                      </a:pPr>
                      <a:r>
                        <a:rPr lang="en" sz="1500" u="none" strike="noStrike" cap="none">
                          <a:latin typeface="Calibri"/>
                          <a:ea typeface="Calibri"/>
                          <a:cs typeface="Calibri"/>
                          <a:sym typeface="Calibri"/>
                        </a:rPr>
                        <a:t>Polarity Classification with all the 10 polarity features will achieve both higher precisions and higher recalls.</a:t>
                      </a:r>
                      <a:endParaRPr sz="15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65" name="Google Shape;165;p34"/>
          <p:cNvSpPr txBox="1"/>
          <p:nvPr/>
        </p:nvSpPr>
        <p:spPr>
          <a:xfrm>
            <a:off x="286375" y="554525"/>
            <a:ext cx="6060000" cy="56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Cambria"/>
                <a:ea typeface="Cambria"/>
                <a:cs typeface="Cambria"/>
                <a:sym typeface="Cambria"/>
              </a:rPr>
              <a:t>FEATURE-LEVEL SENTIMENT ANALYSIS</a:t>
            </a:r>
            <a:endParaRPr sz="2400" b="1" i="0" u="none" strike="noStrike" cap="none">
              <a:solidFill>
                <a:srgbClr val="000000"/>
              </a:solidFill>
              <a:latin typeface="Cambria"/>
              <a:ea typeface="Cambria"/>
              <a:cs typeface="Cambria"/>
              <a:sym typeface="Cambria"/>
            </a:endParaRPr>
          </a:p>
        </p:txBody>
      </p:sp>
      <p:sp>
        <p:nvSpPr>
          <p:cNvPr id="166" name="Google Shape;166;p34"/>
          <p:cNvSpPr txBox="1"/>
          <p:nvPr/>
        </p:nvSpPr>
        <p:spPr>
          <a:xfrm>
            <a:off x="286375" y="1035350"/>
            <a:ext cx="7171200" cy="58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a:t>
            </a:r>
            <a:r>
              <a:rPr lang="en" sz="1600" b="1" i="0" u="none" strike="noStrike" cap="none">
                <a:solidFill>
                  <a:srgbClr val="000000"/>
                </a:solidFill>
                <a:latin typeface="Calibri"/>
                <a:ea typeface="Calibri"/>
                <a:cs typeface="Calibri"/>
                <a:sym typeface="Calibri"/>
              </a:rPr>
              <a:t>Recognizing Contextual Polarity in Phrase-Level Sentiment Analysis</a:t>
            </a:r>
            <a:r>
              <a:rPr lang="en" sz="1600" b="0" i="0" u="none" strike="noStrike" cap="none">
                <a:solidFill>
                  <a:srgbClr val="000000"/>
                </a:solidFill>
                <a:latin typeface="Calibri"/>
                <a:ea typeface="Calibri"/>
                <a:cs typeface="Calibri"/>
                <a:sym typeface="Calibri"/>
              </a:rPr>
              <a:t>” by Theresa Wilson, Janyce Wiebe and Paul Hoffmann.</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5"/>
          <p:cNvSpPr txBox="1">
            <a:spLocks noGrp="1"/>
          </p:cNvSpPr>
          <p:nvPr>
            <p:ph type="title"/>
          </p:nvPr>
        </p:nvSpPr>
        <p:spPr>
          <a:xfrm>
            <a:off x="311700" y="248800"/>
            <a:ext cx="8520600" cy="6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latin typeface="Cambria"/>
                <a:ea typeface="Cambria"/>
                <a:cs typeface="Cambria"/>
                <a:sym typeface="Cambria"/>
              </a:rPr>
              <a:t>FLOW CHART</a:t>
            </a:r>
            <a:endParaRPr sz="3200" b="1">
              <a:latin typeface="Cambria"/>
              <a:ea typeface="Cambria"/>
              <a:cs typeface="Cambria"/>
              <a:sym typeface="Cambria"/>
            </a:endParaRPr>
          </a:p>
        </p:txBody>
      </p:sp>
      <p:sp>
        <p:nvSpPr>
          <p:cNvPr id="172" name="Google Shape;172;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8</a:t>
            </a:fld>
            <a:endParaRPr/>
          </a:p>
        </p:txBody>
      </p:sp>
      <p:pic>
        <p:nvPicPr>
          <p:cNvPr id="173" name="Google Shape;173;p35"/>
          <p:cNvPicPr preferRelativeResize="0"/>
          <p:nvPr/>
        </p:nvPicPr>
        <p:blipFill>
          <a:blip r:embed="rId3">
            <a:alphaModFix/>
          </a:blip>
          <a:stretch>
            <a:fillRect/>
          </a:stretch>
        </p:blipFill>
        <p:spPr>
          <a:xfrm>
            <a:off x="392300" y="813350"/>
            <a:ext cx="8584899" cy="3889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6"/>
          <p:cNvSpPr txBox="1">
            <a:spLocks noGrp="1"/>
          </p:cNvSpPr>
          <p:nvPr>
            <p:ph type="ctrTitle"/>
          </p:nvPr>
        </p:nvSpPr>
        <p:spPr>
          <a:xfrm>
            <a:off x="251175" y="251475"/>
            <a:ext cx="6382200" cy="169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solidFill>
                  <a:srgbClr val="000000"/>
                </a:solidFill>
                <a:latin typeface="Cambria"/>
                <a:ea typeface="Cambria"/>
                <a:cs typeface="Cambria"/>
                <a:sym typeface="Cambria"/>
              </a:rPr>
              <a:t>PHASES</a:t>
            </a:r>
            <a:endParaRPr sz="3200" b="1">
              <a:solidFill>
                <a:srgbClr val="000000"/>
              </a:solidFill>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endParaRPr sz="700" b="1">
              <a:solidFill>
                <a:srgbClr val="000000"/>
              </a:solidFill>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 sz="2800" b="1">
                <a:solidFill>
                  <a:srgbClr val="000000"/>
                </a:solidFill>
                <a:latin typeface="Cambria"/>
                <a:ea typeface="Cambria"/>
                <a:cs typeface="Cambria"/>
                <a:sym typeface="Cambria"/>
              </a:rPr>
              <a:t>Phase 1 - Feature selection in</a:t>
            </a:r>
            <a:endParaRPr sz="2800" b="1">
              <a:solidFill>
                <a:srgbClr val="000000"/>
              </a:solidFill>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 sz="2600" b="1">
                <a:solidFill>
                  <a:srgbClr val="000000"/>
                </a:solidFill>
                <a:latin typeface="Cambria"/>
                <a:ea typeface="Cambria"/>
                <a:cs typeface="Cambria"/>
                <a:sym typeface="Cambria"/>
              </a:rPr>
              <a:t>Document level Sentiment Analysis</a:t>
            </a:r>
            <a:endParaRPr sz="2600" b="1">
              <a:solidFill>
                <a:srgbClr val="000000"/>
              </a:solidFill>
              <a:latin typeface="Cambria"/>
              <a:ea typeface="Cambria"/>
              <a:cs typeface="Cambria"/>
              <a:sym typeface="Cambria"/>
            </a:endParaRPr>
          </a:p>
          <a:p>
            <a:pPr marL="0" lvl="0" indent="0" algn="l" rtl="0">
              <a:spcBef>
                <a:spcPts val="0"/>
              </a:spcBef>
              <a:spcAft>
                <a:spcPts val="0"/>
              </a:spcAft>
              <a:buNone/>
            </a:pPr>
            <a:endParaRPr/>
          </a:p>
        </p:txBody>
      </p:sp>
      <p:sp>
        <p:nvSpPr>
          <p:cNvPr id="179" name="Google Shape;179;p36"/>
          <p:cNvSpPr txBox="1">
            <a:spLocks noGrp="1"/>
          </p:cNvSpPr>
          <p:nvPr>
            <p:ph type="subTitle" idx="1"/>
          </p:nvPr>
        </p:nvSpPr>
        <p:spPr>
          <a:xfrm>
            <a:off x="329575" y="1942275"/>
            <a:ext cx="6382200" cy="2837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Calibri"/>
              <a:buChar char="●"/>
            </a:pPr>
            <a:r>
              <a:rPr lang="en" sz="2000" dirty="0">
                <a:solidFill>
                  <a:srgbClr val="000000"/>
                </a:solidFill>
                <a:latin typeface="Calibri"/>
                <a:ea typeface="Calibri"/>
                <a:cs typeface="Calibri"/>
                <a:sym typeface="Calibri"/>
              </a:rPr>
              <a:t>This project combines the Information  gain and DF thresholding, named IGDFFS.</a:t>
            </a:r>
            <a:endParaRPr sz="2000" dirty="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Calibri"/>
              <a:buChar char="●"/>
            </a:pPr>
            <a:r>
              <a:rPr lang="en" sz="2000" dirty="0">
                <a:solidFill>
                  <a:srgbClr val="000000"/>
                </a:solidFill>
                <a:latin typeface="Calibri"/>
                <a:ea typeface="Calibri"/>
                <a:cs typeface="Calibri"/>
                <a:sym typeface="Calibri"/>
              </a:rPr>
              <a:t>IGDFFS selects a feature that has IG score equal to 0.5. </a:t>
            </a:r>
            <a:endParaRPr sz="2000" dirty="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Calibri"/>
              <a:buChar char="●"/>
            </a:pPr>
            <a:r>
              <a:rPr lang="en" sz="2000" dirty="0">
                <a:solidFill>
                  <a:srgbClr val="000000"/>
                </a:solidFill>
                <a:latin typeface="Calibri"/>
                <a:ea typeface="Calibri"/>
                <a:cs typeface="Calibri"/>
                <a:sym typeface="Calibri"/>
              </a:rPr>
              <a:t>It means those features highly related to one class only. </a:t>
            </a:r>
            <a:endParaRPr sz="2000" dirty="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Calibri"/>
              <a:buChar char="●"/>
            </a:pPr>
            <a:r>
              <a:rPr lang="en" sz="2000" dirty="0">
                <a:solidFill>
                  <a:srgbClr val="000000"/>
                </a:solidFill>
                <a:latin typeface="Calibri"/>
                <a:ea typeface="Calibri"/>
                <a:cs typeface="Calibri"/>
                <a:sym typeface="Calibri"/>
              </a:rPr>
              <a:t>Th</a:t>
            </a:r>
            <a:r>
              <a:rPr lang="en-IN" sz="2000">
                <a:solidFill>
                  <a:srgbClr val="000000"/>
                </a:solidFill>
                <a:latin typeface="Calibri"/>
                <a:ea typeface="Calibri"/>
                <a:cs typeface="Calibri"/>
                <a:sym typeface="Calibri"/>
              </a:rPr>
              <a:t>is phase</a:t>
            </a:r>
            <a:r>
              <a:rPr lang="en" sz="2000">
                <a:solidFill>
                  <a:srgbClr val="000000"/>
                </a:solidFill>
                <a:latin typeface="Calibri"/>
                <a:ea typeface="Calibri"/>
                <a:cs typeface="Calibri"/>
                <a:sym typeface="Calibri"/>
              </a:rPr>
              <a:t> </a:t>
            </a:r>
            <a:r>
              <a:rPr lang="en" sz="2000" dirty="0">
                <a:solidFill>
                  <a:srgbClr val="000000"/>
                </a:solidFill>
                <a:latin typeface="Calibri"/>
                <a:ea typeface="Calibri"/>
                <a:cs typeface="Calibri"/>
                <a:sym typeface="Calibri"/>
              </a:rPr>
              <a:t>succeed  in  reducing  about  90%  of unnecessary  features.</a:t>
            </a:r>
            <a:endParaRPr sz="2000" dirty="0">
              <a:solidFill>
                <a:srgbClr val="000000"/>
              </a:solidFill>
              <a:latin typeface="Calibri"/>
              <a:ea typeface="Calibri"/>
              <a:cs typeface="Calibri"/>
              <a:sym typeface="Calibri"/>
            </a:endParaRPr>
          </a:p>
          <a:p>
            <a:pPr marL="0" lvl="0" indent="0" algn="l" rtl="0">
              <a:spcBef>
                <a:spcPts val="1600"/>
              </a:spcBef>
              <a:spcAft>
                <a:spcPts val="0"/>
              </a:spcAft>
              <a:buNone/>
            </a:pPr>
            <a:endParaRPr sz="2000" dirty="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1458</Words>
  <Application>Microsoft Office PowerPoint</Application>
  <PresentationFormat>On-screen Show (16:9)</PresentationFormat>
  <Paragraphs>278</Paragraphs>
  <Slides>29</Slides>
  <Notes>29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Cambria</vt:lpstr>
      <vt:lpstr>Cambria Math</vt:lpstr>
      <vt:lpstr>Lato Light</vt:lpstr>
      <vt:lpstr>Montserrat</vt:lpstr>
      <vt:lpstr>Lato Hairline</vt:lpstr>
      <vt:lpstr>Calibri</vt:lpstr>
      <vt:lpstr>Arial</vt:lpstr>
      <vt:lpstr>Times New Roman</vt:lpstr>
      <vt:lpstr>Eglamour template</vt:lpstr>
      <vt:lpstr>Simple Light</vt:lpstr>
      <vt:lpstr>PowerPoint Presentation</vt:lpstr>
      <vt:lpstr>PowerPoint Presentation</vt:lpstr>
      <vt:lpstr>PROBLEM STATEMENT</vt:lpstr>
      <vt:lpstr>PowerPoint Presentation</vt:lpstr>
      <vt:lpstr>LITERATURE SURVEY</vt:lpstr>
      <vt:lpstr>LITERATURE SURVEY</vt:lpstr>
      <vt:lpstr>LITERATURE SURVEY</vt:lpstr>
      <vt:lpstr>FLOW CHART</vt:lpstr>
      <vt:lpstr>PHASES  Phase 1 - Feature selection in Document level Sentiment Analysis </vt:lpstr>
      <vt:lpstr>ALGORITHM IG-DF FEATURE SELECTION</vt:lpstr>
      <vt:lpstr>Phase 1 - Feature selection in Sentence and feature level Sentiment analysis </vt:lpstr>
      <vt:lpstr>PowerPoint Presentation</vt:lpstr>
      <vt:lpstr> PHASE 2 - CLASSIFICATION </vt:lpstr>
      <vt:lpstr>INFORMATION GAIN CLASSIFIER</vt:lpstr>
      <vt:lpstr>PowerPoint Presentation</vt:lpstr>
      <vt:lpstr>PowerPoint Presentation</vt:lpstr>
      <vt:lpstr>PowerPoint Presentation</vt:lpstr>
      <vt:lpstr>PowerPoint Presentation</vt:lpstr>
      <vt:lpstr>PowerPoint Presentation</vt:lpstr>
      <vt:lpstr>MODULES SUPPORT VECTOR MACHINE </vt:lpstr>
      <vt:lpstr>MODULES LOGISTIC REGRESSION </vt:lpstr>
      <vt:lpstr>MODULES RANDOM FOREST</vt:lpstr>
      <vt:lpstr>MODULES NAIVE BAYES </vt:lpstr>
      <vt:lpstr>MODULES INFORMATION GAIN </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K.C RAJENDRAN</dc:creator>
  <cp:lastModifiedBy>chinraj rajendran</cp:lastModifiedBy>
  <cp:revision>5</cp:revision>
  <dcterms:modified xsi:type="dcterms:W3CDTF">2019-04-09T17:34:20Z</dcterms:modified>
</cp:coreProperties>
</file>