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7D8E-F84F-4D9D-87E7-756F86B5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145774"/>
            <a:ext cx="8561747" cy="3197955"/>
          </a:xfrm>
        </p:spPr>
        <p:txBody>
          <a:bodyPr>
            <a:normAutofit/>
          </a:bodyPr>
          <a:lstStyle/>
          <a:p>
            <a:r>
              <a:rPr lang="en-US" sz="5300" b="1" dirty="0"/>
              <a:t>Analyzing the Clinical and Financial Data of Patients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4AE25-2842-493A-8CCE-C6CEF8809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BE76-D62E-4784-84A9-3AF96566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77079"/>
            <a:ext cx="9520158" cy="702364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DFFB-3919-4AC7-B33E-255B15A7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97496"/>
            <a:ext cx="9520158" cy="3968849"/>
          </a:xfrm>
        </p:spPr>
        <p:txBody>
          <a:bodyPr/>
          <a:lstStyle/>
          <a:p>
            <a:r>
              <a:rPr lang="en-US" dirty="0"/>
              <a:t>Lab result 1,2 and 3 values are predicted using </a:t>
            </a:r>
          </a:p>
          <a:p>
            <a:pPr lvl="1"/>
            <a:r>
              <a:rPr lang="en-US" dirty="0"/>
              <a:t>cross validation of 10 folds </a:t>
            </a:r>
          </a:p>
          <a:p>
            <a:pPr lvl="1"/>
            <a:r>
              <a:rPr lang="en-US" dirty="0"/>
              <a:t> linear model logistic regression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2B722-D99B-4B07-AD8E-5F73B1CE27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82348" y="2753595"/>
            <a:ext cx="7010400" cy="30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1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F831-FB4E-404F-8A86-9BEE207F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84314"/>
            <a:ext cx="9520158" cy="874644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F33C-D998-4169-8A82-EE34FBC5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97496"/>
            <a:ext cx="9520158" cy="3968849"/>
          </a:xfrm>
        </p:spPr>
        <p:txBody>
          <a:bodyPr/>
          <a:lstStyle/>
          <a:p>
            <a:r>
              <a:rPr lang="en-US" dirty="0"/>
              <a:t>With the new column as label, the grid search algorithm calculates the accuracy value of the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84BEE-1E80-438B-A38A-5E2E74D3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557" y="2419142"/>
            <a:ext cx="3728417" cy="27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FD3F-B8CB-4658-9113-403220B1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57809"/>
            <a:ext cx="9520158" cy="821813"/>
          </a:xfrm>
        </p:spPr>
        <p:txBody>
          <a:bodyPr/>
          <a:lstStyle/>
          <a:p>
            <a:r>
              <a:rPr lang="en-US" b="1" dirty="0"/>
              <a:t>Tableau Visualization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C65C3E-D91C-458C-AEF5-CFAF523A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656522"/>
            <a:ext cx="9520158" cy="3809823"/>
          </a:xfrm>
        </p:spPr>
        <p:txBody>
          <a:bodyPr/>
          <a:lstStyle/>
          <a:p>
            <a:r>
              <a:rPr lang="en-US" dirty="0"/>
              <a:t>1f7ea579e5b21119194541db0cc9f6d2 is having the highest aggregate value in lab result 1,2 and 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3C1F3-A22D-4D18-AD15-4925EDF0C1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67634" y="2518242"/>
            <a:ext cx="7199217" cy="28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B10A-DBFB-4BB5-93DC-C19178A0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1549"/>
            <a:ext cx="9520158" cy="874642"/>
          </a:xfrm>
        </p:spPr>
        <p:txBody>
          <a:bodyPr/>
          <a:lstStyle/>
          <a:p>
            <a:r>
              <a:rPr lang="en-US" b="1" dirty="0"/>
              <a:t>Tableau 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42BE-002B-4893-BE06-17C40BCF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25402"/>
            <a:ext cx="9520158" cy="3801972"/>
          </a:xfrm>
        </p:spPr>
        <p:txBody>
          <a:bodyPr/>
          <a:lstStyle/>
          <a:p>
            <a:r>
              <a:rPr lang="en-US" dirty="0"/>
              <a:t> Patient ID with any or all the Symptoms 1,2,3,4 and 5 is easily visualized through the bar chart form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E46B7-CCBC-4D24-A70B-49C1206589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6627" y="2398643"/>
            <a:ext cx="5198745" cy="30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8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AF61-F8E7-465E-A51A-12A88664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65044"/>
            <a:ext cx="9520158" cy="861392"/>
          </a:xfrm>
        </p:spPr>
        <p:txBody>
          <a:bodyPr/>
          <a:lstStyle/>
          <a:p>
            <a:r>
              <a:rPr lang="en-US" b="1" dirty="0"/>
              <a:t>Tableau 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738E-0148-4741-9783-BABAFBDE8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84244"/>
            <a:ext cx="9520158" cy="3982102"/>
          </a:xfrm>
        </p:spPr>
        <p:txBody>
          <a:bodyPr/>
          <a:lstStyle/>
          <a:p>
            <a:pPr lvl="0"/>
            <a:r>
              <a:rPr lang="en-US" dirty="0"/>
              <a:t>Medical history and Preop medication prevalence in male or female is visualized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D699C-BED9-4558-98C4-8DFBD3192F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8505" y="2208584"/>
            <a:ext cx="3825460" cy="2959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30C211-39BB-45C2-8D85-0E4DD3D9A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3183" y="2208584"/>
            <a:ext cx="3825460" cy="2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220-96DF-48C8-BD6F-51974EE4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24071"/>
            <a:ext cx="9520158" cy="669233"/>
          </a:xfrm>
        </p:spPr>
        <p:txBody>
          <a:bodyPr/>
          <a:lstStyle/>
          <a:p>
            <a:r>
              <a:rPr lang="en-US" b="1" dirty="0"/>
              <a:t>Tableau 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752E-139E-4903-8437-43A13F02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186071"/>
            <a:ext cx="9520158" cy="4843668"/>
          </a:xfrm>
        </p:spPr>
        <p:txBody>
          <a:bodyPr/>
          <a:lstStyle/>
          <a:p>
            <a:r>
              <a:rPr lang="en-US" dirty="0"/>
              <a:t>The count frequency of Symptoms with year of admission and gender is validated.</a:t>
            </a:r>
          </a:p>
          <a:p>
            <a:r>
              <a:rPr lang="en-US" dirty="0"/>
              <a:t>The symptom 4 is common with both Male and Female.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DD1F6-B48A-4158-9BED-C0F5F8849F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2470" y="2516863"/>
            <a:ext cx="6381860" cy="33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8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7445-3ED3-4086-BAA5-1D80F0DF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91549"/>
            <a:ext cx="9520158" cy="781878"/>
          </a:xfrm>
        </p:spPr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FDB0-8CE7-4B22-8EFF-631A5AC1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497496"/>
            <a:ext cx="9520158" cy="3968849"/>
          </a:xfrm>
        </p:spPr>
        <p:txBody>
          <a:bodyPr>
            <a:normAutofit/>
          </a:bodyPr>
          <a:lstStyle/>
          <a:p>
            <a:r>
              <a:rPr lang="en-US" dirty="0"/>
              <a:t>Collected data from Demographics, Bill ID, Bill Amount and Clinical Data.</a:t>
            </a:r>
          </a:p>
          <a:p>
            <a:r>
              <a:rPr lang="en-US" dirty="0"/>
              <a:t> Based on Patient ID, </a:t>
            </a:r>
          </a:p>
          <a:p>
            <a:pPr marL="457200" lvl="1" indent="0">
              <a:buNone/>
            </a:pPr>
            <a:r>
              <a:rPr lang="en-US" dirty="0"/>
              <a:t>The Demographics info of the patient added in Clinical Data. </a:t>
            </a:r>
          </a:p>
          <a:p>
            <a:r>
              <a:rPr lang="en-US" dirty="0"/>
              <a:t>With Bill reference ID,</a:t>
            </a:r>
          </a:p>
          <a:p>
            <a:pPr marL="457200" lvl="1" indent="0">
              <a:buNone/>
            </a:pPr>
            <a:r>
              <a:rPr lang="en-US" dirty="0"/>
              <a:t>Total sum of amount paid per date is calculated. </a:t>
            </a:r>
          </a:p>
          <a:p>
            <a:pPr marL="457200" lvl="1" indent="0">
              <a:buNone/>
            </a:pPr>
            <a:r>
              <a:rPr lang="en-US" dirty="0"/>
              <a:t>The Total amount is added to the clinical data.</a:t>
            </a:r>
          </a:p>
          <a:p>
            <a:r>
              <a:rPr lang="en-US" dirty="0"/>
              <a:t>3400 data is generated from all the datasets.</a:t>
            </a:r>
          </a:p>
          <a:p>
            <a:r>
              <a:rPr lang="en-US" dirty="0"/>
              <a:t>Finally, 3000 data is identified after removing the previous date of admission.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57BB-6E98-4450-B15C-7BDF37D5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04801"/>
            <a:ext cx="9520158" cy="775251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63A7-E34E-40BD-B26F-1D438778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080052"/>
            <a:ext cx="9520158" cy="4697896"/>
          </a:xfrm>
        </p:spPr>
        <p:txBody>
          <a:bodyPr/>
          <a:lstStyle/>
          <a:p>
            <a:r>
              <a:rPr lang="en-US" sz="1900" dirty="0"/>
              <a:t>The NLTK </a:t>
            </a:r>
            <a:r>
              <a:rPr lang="en-US" sz="1900" dirty="0" err="1"/>
              <a:t>WordNetLemmatizer</a:t>
            </a:r>
            <a:r>
              <a:rPr lang="en-US" sz="1900" dirty="0"/>
              <a:t> analyzes the occurrences of medical history, preop medication and symptoms of the patients</a:t>
            </a:r>
          </a:p>
          <a:p>
            <a:r>
              <a:rPr lang="en-US" sz="1900" dirty="0"/>
              <a:t>It is found that symptom 4, medical history 2 and Preop medication 3 is highly prevalent.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83C23-B268-45E1-BB16-4011AE9E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22" y="2372139"/>
            <a:ext cx="3909391" cy="35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2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7C6F-719F-4A9E-BB38-15A28C12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12035"/>
            <a:ext cx="9520158" cy="887895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5D42-9048-4A89-A841-A8C12119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577010"/>
            <a:ext cx="9520158" cy="3889336"/>
          </a:xfrm>
        </p:spPr>
        <p:txBody>
          <a:bodyPr/>
          <a:lstStyle/>
          <a:p>
            <a:r>
              <a:rPr lang="en-US" sz="1900" dirty="0"/>
              <a:t>Collect Patient ID in text file -&gt; to find the occurrences of individual IDs using the dictionary function. </a:t>
            </a:r>
          </a:p>
          <a:p>
            <a:r>
              <a:rPr lang="en-US" dirty="0"/>
              <a:t>The patient ID 4e46fddfa404b306809c350aecbf0f6a is frequently admitted</a:t>
            </a:r>
            <a:endParaRPr lang="en-US" sz="19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3D23B-E3B5-4654-ABE6-051E8CA7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3167270"/>
            <a:ext cx="5632174" cy="24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8801-309F-4A07-AEAD-FF741E33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71062"/>
            <a:ext cx="9520158" cy="795130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404D-20B1-4C37-991A-5FA0663A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31" y="1656523"/>
            <a:ext cx="9520158" cy="4021858"/>
          </a:xfrm>
        </p:spPr>
        <p:txBody>
          <a:bodyPr/>
          <a:lstStyle/>
          <a:p>
            <a:r>
              <a:rPr lang="en-US" dirty="0"/>
              <a:t>The occurrences of the race, gender and resident status with unique id is calculated.</a:t>
            </a:r>
          </a:p>
          <a:p>
            <a:r>
              <a:rPr lang="en-US" dirty="0"/>
              <a:t> The Male, Chinese and Singaporeans are found to be highly frequent.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83FEC-B911-4AB4-AADA-100001B6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63" y="3055867"/>
            <a:ext cx="2261981" cy="2145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84F95-6859-4138-B4C3-1C0A2C4A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55" y="3055866"/>
            <a:ext cx="2261980" cy="210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C3073-6A21-4D0E-ADF5-7C16C3B7B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46" y="3055867"/>
            <a:ext cx="2614681" cy="2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3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DE18-7D4F-48AF-AD27-1709AFE8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4558"/>
            <a:ext cx="9520158" cy="808382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2A1E-0E49-491C-A5C3-865598B6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311966"/>
            <a:ext cx="9520158" cy="4154380"/>
          </a:xfrm>
        </p:spPr>
        <p:txBody>
          <a:bodyPr/>
          <a:lstStyle/>
          <a:p>
            <a:r>
              <a:rPr lang="en-US" dirty="0"/>
              <a:t>The size of id with different date of admission is known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05E5-D999-424A-A77D-27C3067F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1697934"/>
            <a:ext cx="4651513" cy="41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03C5-C211-4BD7-B54D-C4923A31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18053"/>
            <a:ext cx="9520158" cy="848138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1313-DD49-4274-9863-C03B3893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272210"/>
            <a:ext cx="9520158" cy="4194136"/>
          </a:xfrm>
        </p:spPr>
        <p:txBody>
          <a:bodyPr/>
          <a:lstStyle/>
          <a:p>
            <a:r>
              <a:rPr lang="en-US" dirty="0"/>
              <a:t>The mean value for all columns with unique resident status is calculated.</a:t>
            </a:r>
          </a:p>
          <a:p>
            <a:r>
              <a:rPr lang="en-US" dirty="0"/>
              <a:t>It is known that the total amount paid by the foreigners and Malay people is quite high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96651-5CA4-4EC4-A6E9-212D9F10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47" y="2647387"/>
            <a:ext cx="2795979" cy="2600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201EE-B1B1-4245-8E38-D1C5352B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3" y="2647387"/>
            <a:ext cx="2551292" cy="2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3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FD65-401C-47FB-B2FA-5C9F8337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18053"/>
            <a:ext cx="9520158" cy="848138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F67B-9FB7-4F99-BC58-B0B735B0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298714"/>
            <a:ext cx="9520158" cy="4167632"/>
          </a:xfrm>
        </p:spPr>
        <p:txBody>
          <a:bodyPr/>
          <a:lstStyle/>
          <a:p>
            <a:r>
              <a:rPr lang="en-US" dirty="0"/>
              <a:t>Graph is plotted among the race and amount mean, resident status and amount mean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DBBAA-4C82-48F8-A829-203C73BA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86" y="2222845"/>
            <a:ext cx="4600575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5F4FED-0A40-4611-AC26-EB9BB208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51" y="2222845"/>
            <a:ext cx="46005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3E0C-0706-4C9B-B538-28EF5873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16836"/>
            <a:ext cx="9520158" cy="649355"/>
          </a:xfrm>
        </p:spPr>
        <p:txBody>
          <a:bodyPr/>
          <a:lstStyle/>
          <a:p>
            <a:r>
              <a:rPr lang="en-US" b="1" dirty="0"/>
              <a:t>Python 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D1B-8D84-42AA-A2FC-0F5B653D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444488"/>
            <a:ext cx="10113965" cy="4021858"/>
          </a:xfrm>
        </p:spPr>
        <p:txBody>
          <a:bodyPr/>
          <a:lstStyle/>
          <a:p>
            <a:r>
              <a:rPr lang="en-US" dirty="0"/>
              <a:t>The mean value for the lab result 1, lab result 2 and lab result 3 with unique gender is obtained</a:t>
            </a:r>
          </a:p>
          <a:p>
            <a:r>
              <a:rPr lang="en-US" dirty="0"/>
              <a:t>The female have the highest mean in all lab results 1,2 and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09D7E-9991-4694-8F5B-1C6EA0A0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18" y="3031347"/>
            <a:ext cx="3188184" cy="195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7593E-9236-4593-BC69-5DE758FC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23" y="3031347"/>
            <a:ext cx="3188184" cy="1951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C6123-1507-4DA3-BFD9-4AE4A4F36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928" y="3071016"/>
            <a:ext cx="3188184" cy="19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064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404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Palatino Linotype</vt:lpstr>
      <vt:lpstr>Gallery</vt:lpstr>
      <vt:lpstr>Analyzing the Clinical and Financial Data of Patients </vt:lpstr>
      <vt:lpstr>Data Collection</vt:lpstr>
      <vt:lpstr>Python coding </vt:lpstr>
      <vt:lpstr>Python coding </vt:lpstr>
      <vt:lpstr>Python coding </vt:lpstr>
      <vt:lpstr>Python coding </vt:lpstr>
      <vt:lpstr>Python coding </vt:lpstr>
      <vt:lpstr>Python coding </vt:lpstr>
      <vt:lpstr>Python coding </vt:lpstr>
      <vt:lpstr>Python coding </vt:lpstr>
      <vt:lpstr>Python coding </vt:lpstr>
      <vt:lpstr>Tableau Visualization </vt:lpstr>
      <vt:lpstr>Tableau Visualization </vt:lpstr>
      <vt:lpstr>Tableau Visualization </vt:lpstr>
      <vt:lpstr>Tableau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Clinical and Financial Data</dc:title>
  <dc:creator>#SOUNDARARAJAN SHANMUGAPRIYA#</dc:creator>
  <cp:lastModifiedBy>#SOUNDARARAJAN SHANMUGAPRIYA#</cp:lastModifiedBy>
  <cp:revision>10</cp:revision>
  <dcterms:created xsi:type="dcterms:W3CDTF">2018-06-21T08:09:33Z</dcterms:created>
  <dcterms:modified xsi:type="dcterms:W3CDTF">2018-06-22T04:08:24Z</dcterms:modified>
</cp:coreProperties>
</file>