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0FC7-0B13-E4E3-0E61-AAD1513C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4FC80-6100-3489-B6F6-F1C50E83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6458-9EED-D8CB-B8CF-8C48C9FA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BEB1-636A-58C1-DEF8-2C1FEB10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8DC0-D4D5-C32B-2D53-A07F1F73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3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7972-B0B7-D7FA-F9C9-452AA597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E4201-5799-B20C-395C-87E7FCE22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C28F-033C-55ED-74EE-7F078A31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3E1E-5331-352B-C2AF-44BE1141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CF2D-9033-DDF8-9B29-54FA7DB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9ECCE-C3E0-B9B3-4A55-74B0CE459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95C-DFE1-2E9A-39DA-3849ABC6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F0C4-DD46-700A-6FE8-08161DA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E54D-95AB-B87F-8801-B60B97C5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2CB5-4230-5A07-EE41-1DDC5ABA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038C-9AB8-1984-4BF4-5800F03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EA1A-F6ED-9E2C-1227-DE439F78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21F8-35CD-7E41-F8D3-E6984EEE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43C1-2EC6-2CD4-4FF7-44E52958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BD24-30F0-A957-43E1-17090F39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6E0A-C053-94EE-EC2E-3CB71FEA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7A56-821F-49F6-E6E4-8384965E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6417-57C9-CE71-C6B5-52EE9454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C653-F1CB-0BEE-B462-97C1D9D3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2190-DFD6-94F9-C9FB-62780FF0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EDD6-28E8-9EB8-8708-FD6A6B21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6444-A2CC-D2BB-4627-58F2D812F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89AE5-5ED8-3887-E2FB-86B592C4F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1E93-5C45-09F2-19E5-B9C7DA2B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1B73-D8F4-79F4-5FD6-ECE64BCF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1BEA4-FAAC-8D57-B305-41917C1F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B90D-CD22-969D-9964-27BE2759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07426-9F52-BD30-6445-F686CE59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B217E-8248-6DFB-9161-D258829B5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DB699-F8E0-9BBA-27FE-F493A4426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8735D-C370-74F3-83F7-E357CFCEF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E4B17-8BB8-A3BE-1089-098588C9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41B1F-DCEA-A73C-0ED4-FD8BA758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F84FF-B23A-E913-9129-DF1799F7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4513-FE96-75F6-18C8-088D313E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E67F7-BD2A-DBB9-81C7-15078F6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E6487-EFD4-D240-F881-8624CC5F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AE62F-93BC-A4F2-8FAA-3A5FC952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75513-C80D-44D0-21D6-BDBDDFD4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8039A-3758-C035-DB7E-F6E0FCF7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0E6F2-A32F-E067-AAEC-8E4C4C94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4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B6E-7067-3AC7-ACCA-1E792E7E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6E7E-7C9E-2425-F688-31BDA3B2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42222-E17B-6D58-271E-927F1F927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7B481-8785-AE26-A5F3-84A21E55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E98C-ACD3-6D67-3CC4-94FFCE4A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6758B-FD18-D73A-A4FE-5031A916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C8E-E42C-C766-02FA-0543E5F8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93009-B113-8315-FA4E-3FC94904E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E7511-8DAF-E420-1025-6DD16AAA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7174D-AFA8-FE3F-8B02-6FD34207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79793-86A0-74CF-EE6B-6AE952A2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9111-624F-F714-A336-2C6F8B81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A63A6-C80F-3338-A254-BB103A84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B419-B599-24D7-B59E-FB943B6C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A687-F208-5535-9849-AE385A342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24DF-E33A-9149-8F91-A81D6DB18CE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DBA0-975D-0935-FD70-144840D85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D927-D96A-7A52-1178-65D9493B9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80AA-B13C-F044-9818-69DA113BD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5F284-0CCC-3FA7-11EA-3DEA07F9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91" y="442912"/>
            <a:ext cx="7096123" cy="58864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between statistical and machine learning methods for forecasting retail sales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Shanmugapriya Murugavel</a:t>
            </a:r>
            <a:b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No: R00195696</a:t>
            </a:r>
            <a:b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Francisco Hernandez</a:t>
            </a:r>
            <a:br>
              <a:rPr lang="en-IE" sz="2000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E86DF0D-B874-0CF5-6188-EE1B611CED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r="15289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99375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D4A59-4AC5-63B5-9032-7500CE0E9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66694"/>
              </p:ext>
            </p:extLst>
          </p:nvPr>
        </p:nvGraphicFramePr>
        <p:xfrm>
          <a:off x="1800224" y="2500314"/>
          <a:ext cx="8429626" cy="3171826"/>
        </p:xfrm>
        <a:graphic>
          <a:graphicData uri="http://schemas.openxmlformats.org/drawingml/2006/table">
            <a:tbl>
              <a:tblPr firstRow="1" firstCol="1" bandRow="1"/>
              <a:tblGrid>
                <a:gridCol w="4214813">
                  <a:extLst>
                    <a:ext uri="{9D8B030D-6E8A-4147-A177-3AD203B41FA5}">
                      <a16:colId xmlns:a16="http://schemas.microsoft.com/office/drawing/2014/main" val="1955456405"/>
                    </a:ext>
                  </a:extLst>
                </a:gridCol>
                <a:gridCol w="4214813">
                  <a:extLst>
                    <a:ext uri="{9D8B030D-6E8A-4147-A177-3AD203B41FA5}">
                      <a16:colId xmlns:a16="http://schemas.microsoft.com/office/drawing/2014/main" val="3115242233"/>
                    </a:ext>
                  </a:extLst>
                </a:gridCol>
              </a:tblGrid>
              <a:tr h="809721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RMSE values</a:t>
                      </a:r>
                      <a:endParaRPr lang="en-I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26552"/>
                  </a:ext>
                </a:extLst>
              </a:tr>
              <a:tr h="809721">
                <a:tc>
                  <a:txBody>
                    <a:bodyPr/>
                    <a:lstStyle/>
                    <a:p>
                      <a:pPr algn="ctr"/>
                      <a:r>
                        <a:rPr lang="en-IE" sz="240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I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61260.98</a:t>
                      </a:r>
                      <a:endParaRPr lang="en-I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457249"/>
                  </a:ext>
                </a:extLst>
              </a:tr>
              <a:tr h="809721">
                <a:tc>
                  <a:txBody>
                    <a:bodyPr/>
                    <a:lstStyle/>
                    <a:p>
                      <a:pPr algn="ctr"/>
                      <a:r>
                        <a:rPr lang="en-IE" sz="240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I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71509.81</a:t>
                      </a:r>
                      <a:endParaRPr lang="en-I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697956"/>
                  </a:ext>
                </a:extLst>
              </a:tr>
              <a:tr h="742663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Regressor</a:t>
                      </a:r>
                      <a:endParaRPr lang="en-I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67903.81</a:t>
                      </a:r>
                      <a:endParaRPr lang="en-I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780331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7BEF1E81-E11F-85B2-EC0F-0D2EE9A0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0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Summary of the different models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DDFA-AC0C-3ED9-0937-D1C2DF74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1312"/>
            <a:ext cx="10515600" cy="36353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3891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8867-EB0E-897B-96E5-FA0D5442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for choosing this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940BA-61CA-F59B-2901-06A7FE8C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647825"/>
            <a:ext cx="7077075" cy="47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9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FA9-014C-716B-4C03-07D47E50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libraries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04104-66E0-1F04-5A33-F5890EA2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8824"/>
            <a:ext cx="2162175" cy="168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3340A-7665-AAD9-E826-25163055D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725" y="4143376"/>
            <a:ext cx="4654550" cy="2067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4C7DD-2525-8EB1-F4D9-8BFAD65A7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49" y="1329936"/>
            <a:ext cx="3633787" cy="19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7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6756-EED1-6D88-916B-DF477FD5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A6381-D03A-9C94-2135-9B37B37B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8" y="1557339"/>
            <a:ext cx="9515475" cy="48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7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07BD-02B0-F237-AD21-4CFADCC3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B1B1DA5-34F0-08B8-C7C5-70F94507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13" y="1690688"/>
            <a:ext cx="5287174" cy="46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2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DEDD-F4F6-CC97-7734-D6AB3609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of the time series</a:t>
            </a:r>
            <a:r>
              <a:rPr lang="en-I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5E988D-6AE1-69F3-2DB2-180B41F2D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45" y="1690688"/>
            <a:ext cx="7924110" cy="389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49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8D6B-1B18-8B07-8CF8-8F972EE5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Models 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1C2D51-71D3-BFB4-4B15-5AED9A53CC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65" y="1690688"/>
            <a:ext cx="7574469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D644-B20D-8DA7-37B6-125830C0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– Long Short-Term Memory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CA3B273-25AA-E882-73BA-608C31FE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18" y="1821497"/>
            <a:ext cx="9191363" cy="45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911-4F7D-2853-CC00-E1B5FE3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9FC21D42-B3F1-9794-2891-7E969670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10" y="1690688"/>
            <a:ext cx="7752580" cy="48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9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82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 comparative study between statistical and machine learning methods for forecasting retail sales      Shanmugapriya Murugavel Student No: R00195696 Supervisor: Francisco Hernandez </vt:lpstr>
      <vt:lpstr>Background for choosing this project</vt:lpstr>
      <vt:lpstr>Software and libraries</vt:lpstr>
      <vt:lpstr>Exploratory Data Analysis</vt:lpstr>
      <vt:lpstr>Correlation matrix</vt:lpstr>
      <vt:lpstr>Decomposition of the time series </vt:lpstr>
      <vt:lpstr>Statistical Models </vt:lpstr>
      <vt:lpstr>LSTM – Long Short-Term Memory</vt:lpstr>
      <vt:lpstr>Machine Learning Models</vt:lpstr>
      <vt:lpstr>Performance Summary of the different models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between statistical and machine learning methods for forecasting retail sales      Shanmugapriya Murugavel Student No: R00195696 Supervisor: Francisco Hernandez </dc:title>
  <dc:creator>Shanmugapriya Murugavel</dc:creator>
  <cp:lastModifiedBy>Shanmugapriya Murugavel</cp:lastModifiedBy>
  <cp:revision>1</cp:revision>
  <dcterms:created xsi:type="dcterms:W3CDTF">2022-08-30T10:37:51Z</dcterms:created>
  <dcterms:modified xsi:type="dcterms:W3CDTF">2022-08-30T13:36:19Z</dcterms:modified>
</cp:coreProperties>
</file>