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05000" y="2874504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u</a:t>
            </a:r>
            <a:r>
              <a:rPr dirty="0" sz="2400" lang="en-US" smtClean="0"/>
              <a:t>ga </a:t>
            </a:r>
            <a:r>
              <a:rPr dirty="0" sz="2400" lang="en-US" smtClean="0"/>
              <a:t>priya</a:t>
            </a:r>
            <a:r>
              <a:rPr dirty="0" sz="2400" lang="en-US" smtClean="0"/>
              <a:t>.</a:t>
            </a:r>
            <a:r>
              <a:rPr dirty="0" sz="2400" lang="en-US" smtClean="0"/>
              <a:t>A</a:t>
            </a:r>
            <a:endParaRPr altLang="en-US" lang="zh-CN"/>
          </a:p>
          <a:p>
            <a:r>
              <a:rPr dirty="0" sz="2400" lang="en-US" smtClean="0"/>
              <a:t>REGISTER </a:t>
            </a:r>
            <a:r>
              <a:rPr dirty="0" sz="2400" lang="en-US"/>
              <a:t>NO</a:t>
            </a:r>
            <a:r>
              <a:rPr dirty="0" sz="2400" lang="en-US" smtClean="0"/>
              <a:t>: </a:t>
            </a:r>
            <a:r>
              <a:rPr dirty="0" sz="2400" lang="en-US" smtClean="0"/>
              <a:t>31220599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COMMERCE</a:t>
            </a:r>
            <a:endParaRPr dirty="0" sz="2400" lang="en-US"/>
          </a:p>
          <a:p>
            <a:r>
              <a:rPr dirty="0" sz="2400" lang="en-US" smtClean="0"/>
              <a:t>COLLEGE: VIDHYA SAGAR WOMEN’S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513999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533400" y="1183303"/>
            <a:ext cx="10591800" cy="4714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latin typeface="High Tower Text" panose="02040502050506030303" pitchFamily="18" charset="0"/>
              </a:rPr>
              <a:t>Descriptive analytics:</a:t>
            </a:r>
          </a:p>
          <a:p>
            <a:r>
              <a:rPr dirty="0" sz="2400" lang="en-US">
                <a:latin typeface="High Tower Text" panose="02040502050506030303" pitchFamily="18" charset="0"/>
              </a:rPr>
              <a:t>Summaries </a:t>
            </a:r>
            <a:r>
              <a:rPr dirty="0" sz="2400" lang="en-US" smtClean="0">
                <a:latin typeface="High Tower Text" panose="02040502050506030303" pitchFamily="18" charset="0"/>
              </a:rPr>
              <a:t>statistics( example: mean, median, </a:t>
            </a:r>
            <a:r>
              <a:rPr dirty="0" sz="2400" lang="en-US">
                <a:latin typeface="High Tower Text" panose="02040502050506030303" pitchFamily="18" charset="0"/>
              </a:rPr>
              <a:t>standard </a:t>
            </a:r>
            <a:r>
              <a:rPr dirty="0" sz="2400" lang="en-US" smtClean="0">
                <a:latin typeface="High Tower Text" panose="02040502050506030303" pitchFamily="18" charset="0"/>
              </a:rPr>
              <a:t>deviation)</a:t>
            </a:r>
          </a:p>
          <a:p>
            <a:r>
              <a:rPr dirty="0" sz="2400" lang="en-US">
                <a:latin typeface="High Tower Text" panose="02040502050506030303" pitchFamily="18" charset="0"/>
              </a:rPr>
              <a:t>Data </a:t>
            </a:r>
            <a:r>
              <a:rPr dirty="0" sz="2400" lang="en-US" smtClean="0">
                <a:latin typeface="High Tower Text" panose="02040502050506030303" pitchFamily="18" charset="0"/>
              </a:rPr>
              <a:t>visualization( example: charts, tables, heat maps)</a:t>
            </a:r>
          </a:p>
          <a:p>
            <a:r>
              <a:rPr dirty="0" sz="2400" lang="en-US">
                <a:latin typeface="High Tower Text" panose="02040502050506030303" pitchFamily="18" charset="0"/>
              </a:rPr>
              <a:t>Correlation </a:t>
            </a:r>
            <a:r>
              <a:rPr dirty="0" sz="2400" lang="en-US" smtClean="0">
                <a:latin typeface="High Tower Text" panose="02040502050506030303" pitchFamily="18" charset="0"/>
              </a:rPr>
              <a:t>analysis</a:t>
            </a:r>
          </a:p>
          <a:p>
            <a:endParaRPr dirty="0" sz="2400" lang="en-US">
              <a:latin typeface="High Tower Text" panose="02040502050506030303" pitchFamily="18" charset="0"/>
            </a:endParaRPr>
          </a:p>
          <a:p>
            <a:r>
              <a:rPr dirty="0" sz="2400" lang="en-US" smtClean="0">
                <a:latin typeface="High Tower Text" panose="02040502050506030303" pitchFamily="18" charset="0"/>
              </a:rPr>
              <a:t>Inferential </a:t>
            </a:r>
            <a:r>
              <a:rPr dirty="0" sz="2400" lang="en-US" smtClean="0">
                <a:latin typeface="High Tower Text" panose="02040502050506030303" pitchFamily="18" charset="0"/>
              </a:rPr>
              <a:t>analysis:</a:t>
            </a:r>
            <a:endParaRPr dirty="0" sz="2400" lang="en-US" smtClean="0">
              <a:latin typeface="High Tower Text" panose="02040502050506030303" pitchFamily="18" charset="0"/>
            </a:endParaRPr>
          </a:p>
          <a:p>
            <a:r>
              <a:rPr dirty="0" sz="2400" lang="en-US">
                <a:latin typeface="High Tower Text" panose="02040502050506030303" pitchFamily="18" charset="0"/>
              </a:rPr>
              <a:t>Regression analysis </a:t>
            </a:r>
            <a:r>
              <a:rPr dirty="0" sz="2400" lang="en-US" smtClean="0">
                <a:latin typeface="High Tower Text" panose="02040502050506030303" pitchFamily="18" charset="0"/>
              </a:rPr>
              <a:t>(example: liner, logistic)</a:t>
            </a:r>
          </a:p>
          <a:p>
            <a:r>
              <a:rPr dirty="0" sz="2400" lang="en-US">
                <a:latin typeface="High Tower Text" panose="02040502050506030303" pitchFamily="18" charset="0"/>
              </a:rPr>
              <a:t>Hypothesis </a:t>
            </a:r>
            <a:r>
              <a:rPr dirty="0" sz="2400" lang="en-US" smtClean="0">
                <a:latin typeface="High Tower Text" panose="02040502050506030303" pitchFamily="18" charset="0"/>
              </a:rPr>
              <a:t>testing (example : t-tests, ANOVA)</a:t>
            </a:r>
          </a:p>
          <a:p>
            <a:r>
              <a:rPr dirty="0" sz="2400" lang="en-US">
                <a:latin typeface="High Tower Text" panose="02040502050506030303" pitchFamily="18" charset="0"/>
              </a:rPr>
              <a:t>Confidence </a:t>
            </a:r>
            <a:r>
              <a:rPr dirty="0" sz="2400" lang="en-US" smtClean="0">
                <a:latin typeface="High Tower Text" panose="02040502050506030303" pitchFamily="18" charset="0"/>
              </a:rPr>
              <a:t>intervals</a:t>
            </a:r>
          </a:p>
          <a:p>
            <a:endParaRPr dirty="0" sz="2400" lang="en-US">
              <a:latin typeface="High Tower Text" panose="02040502050506030303" pitchFamily="18" charset="0"/>
            </a:endParaRPr>
          </a:p>
          <a:p>
            <a:r>
              <a:rPr dirty="0" sz="2400" lang="en-US" smtClean="0">
                <a:latin typeface="High Tower Text" panose="02040502050506030303" pitchFamily="18" charset="0"/>
              </a:rPr>
              <a:t>Predictive </a:t>
            </a:r>
            <a:r>
              <a:rPr dirty="0" sz="2400" lang="en-US" smtClean="0">
                <a:latin typeface="High Tower Text" panose="02040502050506030303" pitchFamily="18" charset="0"/>
              </a:rPr>
              <a:t>analysis:</a:t>
            </a:r>
            <a:endParaRPr dirty="0" sz="2400" lang="en-US" smtClean="0">
              <a:latin typeface="High Tower Text" panose="02040502050506030303" pitchFamily="18" charset="0"/>
            </a:endParaRPr>
          </a:p>
          <a:p>
            <a:r>
              <a:rPr dirty="0" sz="2400" lang="en-US" smtClean="0">
                <a:latin typeface="High Tower Text" panose="02040502050506030303" pitchFamily="18" charset="0"/>
              </a:rPr>
              <a:t>Forecasting (example: exponential smoothing, ARIMA)</a:t>
            </a:r>
          </a:p>
          <a:p>
            <a:r>
              <a:rPr dirty="0" sz="2400" lang="en-US" smtClean="0">
                <a:latin typeface="High Tower Text" panose="02040502050506030303" pitchFamily="18" charset="0"/>
              </a:rPr>
              <a:t>Machine </a:t>
            </a:r>
            <a:r>
              <a:rPr dirty="0" sz="2400" lang="en-US">
                <a:latin typeface="High Tower Text" panose="02040502050506030303" pitchFamily="18" charset="0"/>
              </a:rPr>
              <a:t>learning algorithms (</a:t>
            </a:r>
            <a:r>
              <a:rPr dirty="0" sz="2400" lang="en-US" smtClean="0">
                <a:latin typeface="High Tower Text" panose="02040502050506030303" pitchFamily="18" charset="0"/>
              </a:rPr>
              <a:t>example </a:t>
            </a:r>
            <a:r>
              <a:rPr dirty="0" sz="2400" lang="en-US">
                <a:latin typeface="High Tower Text" panose="02040502050506030303" pitchFamily="18" charset="0"/>
              </a:rPr>
              <a:t>decision </a:t>
            </a:r>
            <a:r>
              <a:rPr dirty="0" sz="2400" lang="en-US" smtClean="0">
                <a:latin typeface="High Tower Text" panose="02040502050506030303" pitchFamily="18" charset="0"/>
              </a:rPr>
              <a:t>trees, clustering)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68614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228600" y="1524000"/>
            <a:ext cx="10515600" cy="2987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arenR"/>
            </a:pPr>
            <a:r>
              <a:rPr dirty="0" sz="3200" lang="en-US" smtClean="0">
                <a:latin typeface="High Tower Text" panose="02040502050506030303" pitchFamily="18" charset="0"/>
              </a:rPr>
              <a:t>Interactive Excel dashboard showcasing key metrics and insights</a:t>
            </a:r>
          </a:p>
          <a:p>
            <a:pPr indent="-342900" marL="342900">
              <a:buFont typeface="+mj-lt"/>
              <a:buAutoNum type="arabicParenR"/>
            </a:pPr>
            <a:r>
              <a:rPr dirty="0" sz="3200" lang="en-US" smtClean="0">
                <a:latin typeface="High Tower Text" panose="02040502050506030303" pitchFamily="18" charset="0"/>
              </a:rPr>
              <a:t>Visualizations include chart, tables, and heat maps.</a:t>
            </a:r>
          </a:p>
          <a:p>
            <a:pPr indent="-342900" marL="342900">
              <a:buFont typeface="+mj-lt"/>
              <a:buAutoNum type="arabicParenR"/>
            </a:pPr>
            <a:r>
              <a:rPr dirty="0" sz="3200" lang="en-US" smtClean="0">
                <a:latin typeface="High Tower Text" panose="02040502050506030303" pitchFamily="18" charset="0"/>
              </a:rPr>
              <a:t>Drill-down capabilities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for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detailed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analyzing</a:t>
            </a:r>
          </a:p>
          <a:p>
            <a:pPr indent="-342900" marL="342900">
              <a:buFont typeface="+mj-lt"/>
              <a:buAutoNum type="arabicParenR"/>
            </a:pPr>
            <a:r>
              <a:rPr dirty="0" sz="3200" lang="en-US">
                <a:latin typeface="High Tower Text" panose="02040502050506030303" pitchFamily="18" charset="0"/>
              </a:rPr>
              <a:t>Key </a:t>
            </a:r>
            <a:r>
              <a:rPr dirty="0" sz="3200" lang="en-US" smtClean="0">
                <a:latin typeface="High Tower Text" panose="02040502050506030303" pitchFamily="18" charset="0"/>
              </a:rPr>
              <a:t>findings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and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insights from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the</a:t>
            </a:r>
            <a:r>
              <a:rPr dirty="0" sz="3200" lang="en-US">
                <a:latin typeface="High Tower Text" panose="02040502050506030303" pitchFamily="18" charset="0"/>
              </a:rPr>
              <a:t> </a:t>
            </a:r>
            <a:r>
              <a:rPr dirty="0" sz="3200" lang="en-US" smtClean="0">
                <a:latin typeface="High Tower Text" panose="02040502050506030303" pitchFamily="18" charset="0"/>
              </a:rPr>
              <a:t>analysis</a:t>
            </a:r>
          </a:p>
          <a:p>
            <a:pPr indent="-342900" marL="342900">
              <a:buFont typeface="+mj-lt"/>
              <a:buAutoNum type="arabicParenR"/>
            </a:pPr>
            <a:r>
              <a:rPr dirty="0" sz="3200" lang="en-US">
                <a:latin typeface="High Tower Text" panose="02040502050506030303" pitchFamily="18" charset="0"/>
              </a:rPr>
              <a:t>Recommendations for HR and management</a:t>
            </a:r>
            <a:endParaRPr dirty="0" sz="3200" lang="en-IN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2"/>
          <p:cNvSpPr txBox="1"/>
          <p:nvPr/>
        </p:nvSpPr>
        <p:spPr>
          <a:xfrm>
            <a:off x="789544" y="2514600"/>
            <a:ext cx="10293667" cy="2021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3200" lang="en-US" smtClean="0">
                <a:latin typeface="High Tower Text" panose="02040502050506030303" pitchFamily="18" charset="0"/>
              </a:rPr>
              <a:t>Recap the benefits of using Excel for employment performance analysis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3200" lang="en-US">
                <a:latin typeface="High Tower Text" panose="02040502050506030303" pitchFamily="18" charset="0"/>
              </a:rPr>
              <a:t>Highlight the potential for data driven vision making in HR</a:t>
            </a:r>
            <a:endParaRPr dirty="0" sz="3200" lang="en-IN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152400" y="24294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2447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267892" y="1422579"/>
            <a:ext cx="5029200" cy="4282440"/>
          </a:xfrm>
          <a:prstGeom prst="rect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763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>: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381000" y="1600200"/>
            <a:ext cx="7467600" cy="471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2400" lang="en-US" smtClean="0">
                <a:latin typeface="High Tower Text" panose="02040502050506030303" pitchFamily="18" charset="0"/>
              </a:rPr>
              <a:t>Analyze employee performance to identify areas of improveme</a:t>
            </a:r>
            <a:r>
              <a:rPr dirty="0" sz="2400" lang="en-US" smtClean="0">
                <a:solidFill>
                  <a:schemeClr val="bg1"/>
                </a:solidFill>
                <a:latin typeface="High Tower Text" panose="02040502050506030303" pitchFamily="18" charset="0"/>
              </a:rPr>
              <a:t>nt</a:t>
            </a:r>
            <a:r>
              <a:rPr dirty="0" sz="2400" lang="en-US" smtClean="0">
                <a:latin typeface="High Tower Text" panose="02040502050506030303" pitchFamily="18" charset="0"/>
              </a:rPr>
              <a:t> develop a data driven approach to inform HR decisions.</a:t>
            </a:r>
          </a:p>
          <a:p>
            <a:pPr indent="-342900" marL="342900">
              <a:buAutoNum type="arabi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AutoNum type="arabicPeriod"/>
            </a:pPr>
            <a:r>
              <a:rPr dirty="0" sz="2400" lang="en-US" smtClean="0">
                <a:latin typeface="High Tower Text" panose="02040502050506030303" pitchFamily="18" charset="0"/>
              </a:rPr>
              <a:t>The </a:t>
            </a:r>
            <a:r>
              <a:rPr dirty="0" sz="2400" lang="en-US">
                <a:latin typeface="High Tower Text" panose="02040502050506030303" pitchFamily="18" charset="0"/>
              </a:rPr>
              <a:t>HR Department at </a:t>
            </a:r>
            <a:r>
              <a:rPr dirty="0" sz="2400" lang="en-US" smtClean="0">
                <a:latin typeface="High Tower Text" panose="02040502050506030303" pitchFamily="18" charset="0"/>
              </a:rPr>
              <a:t>ABC </a:t>
            </a:r>
            <a:r>
              <a:rPr dirty="0" sz="2400" lang="en-US">
                <a:latin typeface="High Tower Text" panose="02040502050506030303" pitchFamily="18" charset="0"/>
              </a:rPr>
              <a:t>Corporation is struggling to effectively analyze and understand employee performance data leading </a:t>
            </a:r>
            <a:r>
              <a:rPr dirty="0" sz="2400" lang="en-US" smtClean="0">
                <a:latin typeface="High Tower Text" panose="02040502050506030303" pitchFamily="18" charset="0"/>
              </a:rPr>
              <a:t>to</a:t>
            </a:r>
          </a:p>
          <a:p>
            <a:pPr indent="-342900" marL="342900">
              <a:buAutoNum type="arabicPeriod"/>
            </a:pPr>
            <a:endParaRPr dirty="0" sz="2400" lang="en-US">
              <a:latin typeface="High Tower Text" panose="0204050205050603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 smtClean="0">
                <a:latin typeface="High Tower Text" panose="02040502050506030303" pitchFamily="18" charset="0"/>
              </a:rPr>
              <a:t>Inefficient use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of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training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resource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High Tower Text" panose="02040502050506030303" pitchFamily="18" charset="0"/>
              </a:rPr>
              <a:t>Poorly informed HR </a:t>
            </a:r>
            <a:r>
              <a:rPr dirty="0" sz="2400" lang="en-US" smtClean="0">
                <a:latin typeface="High Tower Text" panose="02040502050506030303" pitchFamily="18" charset="0"/>
              </a:rPr>
              <a:t>decisions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High Tower Text" panose="02040502050506030303" pitchFamily="18" charset="0"/>
              </a:rPr>
              <a:t>Lack of visibility into employ strengths and </a:t>
            </a:r>
            <a:r>
              <a:rPr dirty="0" sz="2400" lang="en-US" smtClean="0">
                <a:latin typeface="High Tower Text" panose="02040502050506030303" pitchFamily="18" charset="0"/>
              </a:rPr>
              <a:t>weakness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IN"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606041"/>
          </a:xfrm>
          <a:prstGeom prst="rect"/>
          <a:noFill/>
        </p:spPr>
        <p:txBody>
          <a:bodyPr rtlCol="0" wrap="square">
            <a:spAutoFit/>
          </a:bodyPr>
          <a:p>
            <a:pPr algn="l" indent="-514350" marL="514350">
              <a:buFont typeface="+mj-lt"/>
              <a:buAutoNum type="romanUcPeriod"/>
            </a:pPr>
            <a:r>
              <a:rPr dirty="0" sz="2800" lang="en-US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Create an </a:t>
            </a:r>
            <a:r>
              <a:rPr dirty="0" sz="2800" lang="en-US" smtClean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Excel- </a:t>
            </a:r>
            <a:r>
              <a:rPr dirty="0" sz="2800" lang="en-US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based tool to analyze employee performance </a:t>
            </a:r>
            <a:r>
              <a:rPr dirty="0" sz="2800" lang="en-US" smtClean="0">
                <a:solidFill>
                  <a:srgbClr val="0D0D0D"/>
                </a:solidFill>
                <a:latin typeface="High Tower Text" panose="02040502050506030303" pitchFamily="18" charset="0"/>
                <a:cs typeface="Times New Roman" panose="02020603050405020304" pitchFamily="18" charset="0"/>
              </a:rPr>
              <a:t>data</a:t>
            </a:r>
          </a:p>
          <a:p>
            <a:pPr algn="l" indent="-514350" marL="514350">
              <a:buFont typeface="+mj-lt"/>
              <a:buAutoNum type="romanUcPeriod"/>
            </a:pPr>
            <a:endParaRPr dirty="0" sz="2800" lang="en-US" smtClean="0">
              <a:solidFill>
                <a:srgbClr val="0D0D0D"/>
              </a:solidFill>
              <a:latin typeface="High Tower Text" panose="02040502050506030303" pitchFamily="18" charset="0"/>
              <a:cs typeface="Times New Roman" panose="02020603050405020304" pitchFamily="18" charset="0"/>
            </a:endParaRPr>
          </a:p>
          <a:p>
            <a:pPr algn="l" indent="-514350" marL="514350">
              <a:buFont typeface="+mj-lt"/>
              <a:buAutoNum type="romanU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High Tower Text" panose="02040502050506030303" pitchFamily="18" charset="0"/>
                <a:cs typeface="Times New Roman" panose="02020603050405020304" pitchFamily="18" charset="0"/>
              </a:rPr>
              <a:t>Provide insight for HR and management to enhance employee development.</a:t>
            </a:r>
            <a:endParaRPr b="0" dirty="0" sz="2800" i="0" lang="en-US">
              <a:solidFill>
                <a:srgbClr val="0D0D0D"/>
              </a:solidFill>
              <a:effectLst/>
              <a:latin typeface="High Tower Text" panose="02040502050506030303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600200" y="1695450"/>
            <a:ext cx="88392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HR professionals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Management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team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Business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stakeholders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>
                <a:latin typeface="High Tower Text" panose="02040502050506030303" pitchFamily="18" charset="0"/>
              </a:rPr>
              <a:t>HR </a:t>
            </a:r>
            <a:r>
              <a:rPr dirty="0" sz="2400" lang="en-US" smtClean="0">
                <a:latin typeface="High Tower Text" panose="02040502050506030303" pitchFamily="18" charset="0"/>
              </a:rPr>
              <a:t>Generalists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HR Managers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Talent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management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specialists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>
                <a:latin typeface="High Tower Text" panose="02040502050506030303" pitchFamily="18" charset="0"/>
              </a:rPr>
              <a:t>Line </a:t>
            </a:r>
            <a:r>
              <a:rPr dirty="0" sz="2400" lang="en-US" smtClean="0">
                <a:latin typeface="High Tower Text" panose="02040502050506030303" pitchFamily="18" charset="0"/>
              </a:rPr>
              <a:t>managers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>
                <a:latin typeface="High Tower Text" panose="02040502050506030303" pitchFamily="18" charset="0"/>
              </a:rPr>
              <a:t>Business </a:t>
            </a:r>
            <a:r>
              <a:rPr dirty="0" sz="2400" lang="en-US" smtClean="0">
                <a:latin typeface="High Tower Text" panose="02040502050506030303" pitchFamily="18" charset="0"/>
              </a:rPr>
              <a:t>analysts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 smtClean="0">
                <a:latin typeface="High Tower Text" panose="02040502050506030303" pitchFamily="18" charset="0"/>
              </a:rPr>
              <a:t>Organizational development specialists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2400" lang="en-US">
                <a:latin typeface="High Tower Text" panose="02040502050506030303" pitchFamily="18" charset="0"/>
              </a:rPr>
              <a:t>Executive leadership</a:t>
            </a:r>
            <a:endParaRPr dirty="0" sz="24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ü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17106" y="36099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2819400" y="1695450"/>
            <a:ext cx="88392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>
                <a:latin typeface="High Tower Text" panose="02040502050506030303" pitchFamily="18" charset="0"/>
              </a:rPr>
              <a:t>Develop a</a:t>
            </a:r>
            <a:r>
              <a:rPr dirty="0" sz="2000" lang="en-US" smtClean="0">
                <a:latin typeface="High Tower Text" panose="02040502050506030303" pitchFamily="18" charset="0"/>
              </a:rPr>
              <a:t> comprehensive Excel dashboard for performance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0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>
                <a:latin typeface="High Tower Text" panose="02040502050506030303" pitchFamily="18" charset="0"/>
              </a:rPr>
              <a:t>Offer data driven insights to support </a:t>
            </a:r>
            <a:r>
              <a:rPr dirty="0" sz="2000" lang="en-US" smtClean="0">
                <a:latin typeface="High Tower Text" panose="02040502050506030303" pitchFamily="18" charset="0"/>
              </a:rPr>
              <a:t>informed HR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0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000" lang="en-US" smtClean="0">
                <a:latin typeface="High Tower Text" panose="02040502050506030303" pitchFamily="18" charset="0"/>
              </a:rPr>
              <a:t>“Unlock </a:t>
            </a:r>
            <a:r>
              <a:rPr dirty="0" sz="2000" lang="en-US">
                <a:latin typeface="High Tower Text" panose="02040502050506030303" pitchFamily="18" charset="0"/>
              </a:rPr>
              <a:t>the full potential of your workforce with our </a:t>
            </a:r>
            <a:r>
              <a:rPr dirty="0" sz="2000" lang="en-US" smtClean="0">
                <a:latin typeface="High Tower Text" panose="02040502050506030303" pitchFamily="18" charset="0"/>
              </a:rPr>
              <a:t>Excel-based </a:t>
            </a:r>
            <a:r>
              <a:rPr dirty="0" sz="2000" lang="en-US">
                <a:latin typeface="High Tower Text" panose="02040502050506030303" pitchFamily="18" charset="0"/>
              </a:rPr>
              <a:t>solution </a:t>
            </a:r>
            <a:r>
              <a:rPr dirty="0" sz="2000" lang="en-US" smtClean="0">
                <a:latin typeface="High Tower Text" panose="02040502050506030303" pitchFamily="18" charset="0"/>
              </a:rPr>
              <a:t>, Streamlining perform analyzes, and providing data-driven insights to boost productivity, retention and overall organizational performance”.</a:t>
            </a:r>
            <a:endParaRPr dirty="0" sz="2000" lang="en-IN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33400" y="1676400"/>
            <a:ext cx="9829800" cy="49809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High Tower Text" panose="02040502050506030303" pitchFamily="18" charset="0"/>
              </a:rPr>
              <a:t>Employee data( example: ID Name , Department , Role)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US">
                <a:latin typeface="High Tower Text" panose="02040502050506030303" pitchFamily="18" charset="0"/>
              </a:rPr>
              <a:t>Performance </a:t>
            </a:r>
            <a:r>
              <a:rPr dirty="0" sz="2400" lang="en-US" smtClean="0">
                <a:latin typeface="High Tower Text" panose="02040502050506030303" pitchFamily="18" charset="0"/>
              </a:rPr>
              <a:t>metrics(example: Ratings, Feedback, </a:t>
            </a:r>
            <a:r>
              <a:rPr dirty="0" sz="2400" lang="en-US">
                <a:latin typeface="High Tower Text" panose="02040502050506030303" pitchFamily="18" charset="0"/>
              </a:rPr>
              <a:t>A</a:t>
            </a:r>
            <a:r>
              <a:rPr dirty="0" sz="2400" lang="en-US" smtClean="0">
                <a:latin typeface="High Tower Text" panose="02040502050506030303" pitchFamily="18" charset="0"/>
              </a:rPr>
              <a:t>bsenteeism )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High Tower Text" panose="02040502050506030303" pitchFamily="18" charset="0"/>
              </a:rPr>
              <a:t>Timeframe (example quarterly annually )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US">
                <a:latin typeface="High Tower Text" panose="02040502050506030303" pitchFamily="18" charset="0"/>
              </a:rPr>
              <a:t>The employment performance analysis data set contains the following </a:t>
            </a:r>
            <a:r>
              <a:rPr dirty="0" sz="2400" lang="en-US" smtClean="0">
                <a:latin typeface="High Tower Text" panose="02040502050506030303" pitchFamily="18" charset="0"/>
              </a:rPr>
              <a:t>information:</a:t>
            </a:r>
          </a:p>
          <a:p>
            <a:pPr indent="-400050" marL="400050">
              <a:buFont typeface="+mj-lt"/>
              <a:buAutoNum type="romanLcPeriod"/>
            </a:pPr>
            <a:r>
              <a:rPr dirty="0" sz="2400" lang="en-US" smtClean="0">
                <a:latin typeface="High Tower Text" panose="02040502050506030303" pitchFamily="18" charset="0"/>
              </a:rPr>
              <a:t>Employee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data</a:t>
            </a:r>
          </a:p>
          <a:p>
            <a:pPr indent="-400050" marL="400050">
              <a:buFont typeface="+mj-lt"/>
              <a:buAutoNum type="romanLcPeriod"/>
            </a:pPr>
            <a:r>
              <a:rPr dirty="0" sz="2400" lang="en-US">
                <a:latin typeface="High Tower Text" panose="02040502050506030303" pitchFamily="18" charset="0"/>
              </a:rPr>
              <a:t>Performance </a:t>
            </a:r>
            <a:r>
              <a:rPr dirty="0" sz="2400" lang="en-US" smtClean="0">
                <a:latin typeface="High Tower Text" panose="02040502050506030303" pitchFamily="18" charset="0"/>
              </a:rPr>
              <a:t>metrics</a:t>
            </a:r>
          </a:p>
          <a:p>
            <a:pPr indent="-400050" marL="400050">
              <a:buFont typeface="+mj-lt"/>
              <a:buAutoNum type="romanLcPeriod"/>
            </a:pPr>
            <a:r>
              <a:rPr dirty="0" sz="2400" lang="en-US" smtClean="0">
                <a:latin typeface="High Tower Text" panose="02040502050506030303" pitchFamily="18" charset="0"/>
              </a:rPr>
              <a:t>Training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and</a:t>
            </a:r>
            <a:r>
              <a:rPr dirty="0" sz="2400" lang="en-US">
                <a:latin typeface="High Tower Text" panose="02040502050506030303" pitchFamily="18" charset="0"/>
              </a:rPr>
              <a:t> </a:t>
            </a:r>
            <a:r>
              <a:rPr dirty="0" sz="2400" lang="en-US" smtClean="0">
                <a:latin typeface="High Tower Text" panose="02040502050506030303" pitchFamily="18" charset="0"/>
              </a:rPr>
              <a:t>development</a:t>
            </a:r>
          </a:p>
          <a:p>
            <a:pPr indent="-400050" marL="400050">
              <a:buFont typeface="+mj-lt"/>
              <a:buAutoNum type="romanLcPeriod"/>
            </a:pPr>
            <a:r>
              <a:rPr dirty="0" sz="2400" lang="en-US">
                <a:latin typeface="High Tower Text" panose="02040502050506030303" pitchFamily="18" charset="0"/>
              </a:rPr>
              <a:t>HR </a:t>
            </a:r>
            <a:r>
              <a:rPr dirty="0" sz="2400" lang="en-US" smtClean="0">
                <a:latin typeface="High Tower Text" panose="02040502050506030303" pitchFamily="18" charset="0"/>
              </a:rPr>
              <a:t>Metrics</a:t>
            </a:r>
          </a:p>
          <a:p>
            <a:pPr indent="-400050" marL="400050">
              <a:buFont typeface="+mj-lt"/>
              <a:buAutoNum type="romanLcPeriod"/>
            </a:pPr>
            <a:r>
              <a:rPr dirty="0" sz="2400" lang="en-US" smtClean="0">
                <a:latin typeface="High Tower Text" panose="02040502050506030303" pitchFamily="18" charset="0"/>
              </a:rPr>
              <a:t>Time </a:t>
            </a:r>
            <a:r>
              <a:rPr dirty="0" sz="2400" lang="en-US">
                <a:latin typeface="High Tower Text" panose="02040502050506030303" pitchFamily="18" charset="0"/>
              </a:rPr>
              <a:t>frame</a:t>
            </a:r>
            <a:endParaRPr dirty="0" sz="2400" lang="en-US" smtClean="0">
              <a:latin typeface="High Tower Text" panose="0204050205050603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2324100" y="1776441"/>
            <a:ext cx="9372218" cy="471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lphaUcPeriod"/>
            </a:pPr>
            <a:r>
              <a:rPr dirty="0" sz="2400" lang="en-US" smtClean="0">
                <a:latin typeface="High Tower Text" panose="02040502050506030303" pitchFamily="18" charset="0"/>
              </a:rPr>
              <a:t>Automated data visualization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>
                <a:latin typeface="High Tower Text" panose="02040502050506030303" pitchFamily="18" charset="0"/>
              </a:rPr>
              <a:t>Predictive </a:t>
            </a:r>
            <a:r>
              <a:rPr dirty="0" sz="2400" lang="en-US" smtClean="0">
                <a:latin typeface="High Tower Text" panose="02040502050506030303" pitchFamily="18" charset="0"/>
              </a:rPr>
              <a:t>analytics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>
                <a:latin typeface="High Tower Text" panose="02040502050506030303" pitchFamily="18" charset="0"/>
              </a:rPr>
              <a:t>What is the latest </a:t>
            </a:r>
            <a:r>
              <a:rPr dirty="0" sz="2400" lang="en-US" smtClean="0">
                <a:latin typeface="High Tower Text" panose="02040502050506030303" pitchFamily="18" charset="0"/>
              </a:rPr>
              <a:t>employee Profiles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 smtClean="0">
                <a:latin typeface="High Tower Text" panose="02040502050506030303" pitchFamily="18" charset="0"/>
              </a:rPr>
              <a:t>Real-time </a:t>
            </a:r>
            <a:r>
              <a:rPr dirty="0" sz="2400" lang="en-US">
                <a:latin typeface="High Tower Text" panose="02040502050506030303" pitchFamily="18" charset="0"/>
              </a:rPr>
              <a:t>performance </a:t>
            </a:r>
            <a:r>
              <a:rPr dirty="0" sz="2400" lang="en-US" smtClean="0">
                <a:latin typeface="High Tower Text" panose="02040502050506030303" pitchFamily="18" charset="0"/>
              </a:rPr>
              <a:t>tracking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IN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 smtClean="0">
                <a:latin typeface="High Tower Text" panose="02040502050506030303" pitchFamily="18" charset="0"/>
              </a:rPr>
              <a:t>Data-driven decision support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>
                <a:latin typeface="High Tower Text" panose="02040502050506030303" pitchFamily="18" charset="0"/>
              </a:rPr>
              <a:t>Scalable and </a:t>
            </a:r>
            <a:r>
              <a:rPr dirty="0" sz="2400" lang="en-US" smtClean="0">
                <a:latin typeface="High Tower Text" panose="02040502050506030303" pitchFamily="18" charset="0"/>
              </a:rPr>
              <a:t>customizable</a:t>
            </a:r>
          </a:p>
          <a:p>
            <a:pPr indent="-342900" marL="342900">
              <a:buFont typeface="+mj-lt"/>
              <a:buAutoNum type="alphaUcPeriod"/>
            </a:pPr>
            <a:endParaRPr dirty="0" sz="2400" lang="en-US" smtClean="0">
              <a:latin typeface="High Tower Text" panose="02040502050506030303" pitchFamily="18" charset="0"/>
            </a:endParaRPr>
          </a:p>
          <a:p>
            <a:pPr indent="-342900" marL="342900">
              <a:buFont typeface="+mj-lt"/>
              <a:buAutoNum type="alphaUcPeriod"/>
            </a:pPr>
            <a:r>
              <a:rPr dirty="0" sz="2400" lang="en-US" smtClean="0">
                <a:latin typeface="High Tower Text" panose="02040502050506030303" pitchFamily="18" charset="0"/>
              </a:rPr>
              <a:t>Intuitive </a:t>
            </a:r>
            <a:r>
              <a:rPr dirty="0" sz="2400" lang="en-US">
                <a:latin typeface="High Tower Text" panose="02040502050506030303" pitchFamily="18" charset="0"/>
              </a:rPr>
              <a:t>user experience</a:t>
            </a:r>
            <a:endParaRPr dirty="0" sz="2400" lang="en-US" smtClean="0"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2024-09-02T04:25:12Z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7145e4c11a3645e28d6350f6cac0ecd6</vt:lpwstr>
  </property>
</Properties>
</file>