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1" r:id="rId1"/>
  </p:sldMasterIdLst>
  <p:sldIdLst>
    <p:sldId id="256" r:id="rId2"/>
    <p:sldId id="283" r:id="rId3"/>
    <p:sldId id="280" r:id="rId4"/>
    <p:sldId id="276" r:id="rId5"/>
    <p:sldId id="275" r:id="rId6"/>
    <p:sldId id="263" r:id="rId7"/>
    <p:sldId id="270" r:id="rId8"/>
    <p:sldId id="273" r:id="rId9"/>
    <p:sldId id="272" r:id="rId10"/>
    <p:sldId id="274" r:id="rId11"/>
    <p:sldId id="277" r:id="rId12"/>
    <p:sldId id="278" r:id="rId13"/>
    <p:sldId id="279" r:id="rId14"/>
    <p:sldId id="28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E26"/>
    <a:srgbClr val="C844B5"/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ke%20Babu\Downloads\DATA%20SCIENCE\food%20surve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survery.xlsx]Sheet11!PivotTable12</c:name>
    <c:fmtId val="7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41F05677-A6F0-42AA-8586-E22B452404A9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56646ADC-C324-4E79-86FA-89A8A1C8ED06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Sheet11!$B$4:$B$5</c:f>
              <c:numCache>
                <c:formatCode>0.00%</c:formatCode>
                <c:ptCount val="2"/>
                <c:pt idx="0">
                  <c:v>0.18421052631578946</c:v>
                </c:pt>
                <c:pt idx="1">
                  <c:v>0.81578947368421051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43797282692601"/>
          <c:y val="0.42246754532469571"/>
          <c:w val="4.2042419329936701E-2"/>
          <c:h val="0.140229195584300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survery.xlsx]Sheet10!PivotTable9</c:name>
    <c:fmtId val="16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5E3A463D-06C8-4D4D-83A1-08DFE9EBEF7E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FBAC4B6B-BBD9-45EC-BD8F-34D1280CC53B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45479D6E-6068-44B1-AAB6-3CCCD1DAF3A5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Sheet10!$B$4:$B$5</c:f>
              <c:numCache>
                <c:formatCode>0.00%</c:formatCode>
                <c:ptCount val="2"/>
                <c:pt idx="0">
                  <c:v>0.44736842105263158</c:v>
                </c:pt>
                <c:pt idx="1">
                  <c:v>0.55263157894736847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219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survery.xlsx]Sheet4!PivotTable7</c:name>
    <c:fmtId val="96"/>
  </c:pivotSource>
  <c:chart>
    <c:autoTitleDeleted val="1"/>
    <c:pivotFmts>
      <c:pivotFmt>
        <c:idx val="0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solidFill>
              <a:srgbClr val="92D05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6.6844548995690211E-3"/>
              <c:y val="1.0428859454564149E-3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2.8598323549805238E-2"/>
              <c:y val="-4.5991968502003058E-2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4.0066796629674419E-2"/>
              <c:y val="-0.11454769306934746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6.6844548995690211E-3"/>
              <c:y val="1.0428859454564149E-3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4.0066796629674419E-2"/>
              <c:y val="-0.11454769306934746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2.8598323549805238E-2"/>
              <c:y val="-4.5991968502003058E-2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6.6844548995690211E-3"/>
              <c:y val="1.0428859454564149E-3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4.0066796629674419E-2"/>
              <c:y val="-0.11454769306934746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2.8598323549805238E-2"/>
              <c:y val="-4.5991968502003058E-2"/>
            </c:manualLayout>
          </c:layout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Femlae Not in Diet
</a:t>
                </a:r>
                <a:fld id="{E6DABBB2-60EB-4560-ABA4-8AA24A7344F3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not follow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4943505-47BC-489D-AA7E-841219B405CD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2.9833021859025839E-3"/>
              <c:y val="-0.15085208083291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in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B9AECCB-C343-440A-AFF0-DD969F928ED1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5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7.9571725999033185E-2"/>
              <c:y val="-0.15794620479176114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Not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B79ED09-E37B-4B5B-8B6E-8D0C9A5AA71B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 Not follow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E3B90F8-CC22-4CF0-A5DE-195B128814E8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7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3.7057576438078783E-2"/>
              <c:y val="0.113135975645178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90FE994-1FDB-40E1-BA94-AEBA78A13717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8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Femlae Not in Diet
</a:t>
                </a:r>
                <a:fld id="{E6DABBB2-60EB-4560-ABA4-8AA24A7344F3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0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not follow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4943505-47BC-489D-AA7E-841219B405CD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1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2.9833021859025839E-3"/>
              <c:y val="-0.15085208083291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in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B9AECCB-C343-440A-AFF0-DD969F928ED1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2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7.9571725999033185E-2"/>
              <c:y val="-0.15794620479176114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Not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B79ED09-E37B-4B5B-8B6E-8D0C9A5AA71B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3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 Not follow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E3B90F8-CC22-4CF0-A5DE-195B128814E8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4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3.7057576438078783E-2"/>
              <c:y val="0.113135975645178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90FE994-1FDB-40E1-BA94-AEBA78A13717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5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Femlae Not in Diet
</a:t>
                </a:r>
                <a:fld id="{E6DABBB2-60EB-4560-ABA4-8AA24A7344F3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7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not follow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4943505-47BC-489D-AA7E-841219B405CD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8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2.9833021859025839E-3"/>
              <c:y val="-0.15085208083291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in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B9AECCB-C343-440A-AFF0-DD969F928ED1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9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7.9571725999033185E-2"/>
              <c:y val="-0.15794620479176114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Not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6B79ED09-E37B-4B5B-8B6E-8D0C9A5AA71B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0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 Not follow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E3B90F8-CC22-4CF0-A5DE-195B128814E8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1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3.7057576438078783E-2"/>
              <c:y val="0.113135975645178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90FE994-1FDB-40E1-BA94-AEBA78A13717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solidFill>
              <a:schemeClr val="bg2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2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Femlae Not in Diet
29%</a:t>
                </a:r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not follow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16%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2.9833021859025839E-3"/>
              <c:y val="-0.15085208083291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in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11%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7.9571725999033185E-2"/>
              <c:y val="-0.15794620479176114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Not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 Not follow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3.7057576438078783E-2"/>
              <c:y val="0.113135975645178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Femlae Not in Diet
29%</a:t>
                </a:r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not follow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16%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2.9833021859025839E-3"/>
              <c:y val="-0.15085208083291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in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11%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7.9571725999033185E-2"/>
              <c:y val="-0.15794620479176114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Not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 Not follow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3.7057576438078783E-2"/>
              <c:y val="0.113135975645178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0.15866392219644743"/>
              <c:y val="0.1408495607526212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Femlae Not in Diet
29%</a:t>
                </a:r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not follow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16%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2.9833021859025839E-3"/>
              <c:y val="-0.15085208083291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Female in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11%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rgbClr val="FFC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7.9571725999033185E-2"/>
              <c:y val="-0.15794620479176114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Not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rgbClr val="FF000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 Not follow Diet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18%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rgbClr val="00B050"/>
          </a:solidFill>
          <a:ln>
            <a:noFill/>
          </a:ln>
          <a:effectLst>
            <a:glow>
              <a:schemeClr val="bg1"/>
            </a:glo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3.7057576438078783E-2"/>
              <c:y val="0.113135975645178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Male in Diet </a:t>
                </a:r>
              </a:p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8%</a:t>
                </a:r>
                <a:endParaRPr lang="en-US"/>
              </a:p>
            </c:rich>
          </c:tx>
          <c:spPr>
            <a:solidFill>
              <a:schemeClr val="bg1"/>
            </a:solidFill>
            <a:ln>
              <a:solidFill>
                <a:srgbClr val="0070C0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Sheet4!$C$3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explosion val="1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5704194691894779"/>
                  <c:y val="0.17781715685042984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Femlae Not in Diet
29%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2449737567664232"/>
                  <c:y val="-0.19759452681525938"/>
                </c:manualLayout>
              </c:layout>
              <c:tx>
                <c:rich>
                  <a:bodyPr/>
                  <a:lstStyle/>
                  <a:p>
                    <a:r>
                      <a:rPr lang="en-IN" baseline="0" dirty="0"/>
                      <a:t>Female not follow Diet </a:t>
                    </a:r>
                  </a:p>
                  <a:p>
                    <a:r>
                      <a:rPr lang="en-IN" baseline="0" dirty="0"/>
                      <a:t>16%</a:t>
                    </a:r>
                    <a:endParaRPr lang="en-IN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aseline="0"/>
                      <a:t>Female in Diet</a:t>
                    </a:r>
                  </a:p>
                  <a:p>
                    <a:r>
                      <a:rPr lang="en-US" baseline="0"/>
                      <a:t>11%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IN" baseline="0"/>
                      <a:t>Male Not in diet </a:t>
                    </a:r>
                  </a:p>
                  <a:p>
                    <a:r>
                      <a:rPr lang="en-IN" baseline="0"/>
                      <a:t>18%</a:t>
                    </a:r>
                    <a:endParaRPr lang="en-IN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4032829696655988"/>
                  <c:y val="0.15683523908959168"/>
                </c:manualLayout>
              </c:layout>
              <c:tx>
                <c:rich>
                  <a:bodyPr/>
                  <a:lstStyle/>
                  <a:p>
                    <a:r>
                      <a:rPr lang="en-IN" baseline="0" dirty="0"/>
                      <a:t>Male  Not follow Diet</a:t>
                    </a:r>
                  </a:p>
                  <a:p>
                    <a:r>
                      <a:rPr lang="en-IN" baseline="0" dirty="0"/>
                      <a:t>18%</a:t>
                    </a:r>
                    <a:endParaRPr lang="en-IN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8378322093060103E-2"/>
                  <c:y val="0.12579354576609728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Male in Diet </a:t>
                    </a:r>
                  </a:p>
                  <a:p>
                    <a:r>
                      <a:rPr lang="en-US" baseline="0"/>
                      <a:t>8%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Sheet4!$A$4:$B$9</c:f>
              <c:multiLvlStrCache>
                <c:ptCount val="6"/>
                <c:lvl>
                  <c:pt idx="0">
                    <c:v>I am not in diet</c:v>
                  </c:pt>
                  <c:pt idx="1">
                    <c:v>No</c:v>
                  </c:pt>
                  <c:pt idx="2">
                    <c:v>Yes</c:v>
                  </c:pt>
                  <c:pt idx="3">
                    <c:v>I am not in diet</c:v>
                  </c:pt>
                  <c:pt idx="4">
                    <c:v>No</c:v>
                  </c:pt>
                  <c:pt idx="5">
                    <c:v>Yes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Sheet4!$C$4:$C$9</c:f>
              <c:numCache>
                <c:formatCode>General</c:formatCode>
                <c:ptCount val="6"/>
                <c:pt idx="0">
                  <c:v>11</c:v>
                </c:pt>
                <c:pt idx="1">
                  <c:v>6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survery.xlsx]Sheet7!PivotTable7</c:name>
    <c:fmtId val="160"/>
  </c:pivotSource>
  <c:chart>
    <c:autoTitleDeleted val="1"/>
    <c:pivotFmts>
      <c:pivotFmt>
        <c:idx val="0"/>
        <c:spPr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solidFill>
              <a:srgbClr val="FFC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3"/>
        <c:spPr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4"/>
        <c:spPr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5"/>
        <c:spPr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6"/>
        <c:spPr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solidFill>
              <a:srgbClr val="FFC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8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9"/>
        <c:spPr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0"/>
        <c:spPr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1"/>
        <c:spPr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solidFill>
              <a:srgbClr val="FFC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3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4"/>
        <c:spPr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5"/>
        <c:spPr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</c:pivotFmts>
    <c:plotArea>
      <c:layout>
        <c:manualLayout>
          <c:layoutTarget val="inner"/>
          <c:xMode val="edge"/>
          <c:yMode val="edge"/>
          <c:x val="0.10138954112203255"/>
          <c:y val="2.0242557548785046E-2"/>
          <c:w val="0.91277660483549039"/>
          <c:h val="0.902605772627093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Sheet7!$A$4:$A$7</c:f>
              <c:strCache>
                <c:ptCount val="4"/>
                <c:pt idx="0">
                  <c:v>Yes</c:v>
                </c:pt>
                <c:pt idx="1">
                  <c:v>Vegetarian</c:v>
                </c:pt>
                <c:pt idx="2">
                  <c:v>Only Egg</c:v>
                </c:pt>
                <c:pt idx="3">
                  <c:v>No</c:v>
                </c:pt>
              </c:strCache>
            </c:strRef>
          </c:cat>
          <c:val>
            <c:numRef>
              <c:f>Sheet7!$B$4:$B$7</c:f>
              <c:numCache>
                <c:formatCode>0.00%</c:formatCode>
                <c:ptCount val="4"/>
                <c:pt idx="0">
                  <c:v>0.73684210526315785</c:v>
                </c:pt>
                <c:pt idx="1">
                  <c:v>7.8947368421052627E-2</c:v>
                </c:pt>
                <c:pt idx="2">
                  <c:v>0.13157894736842105</c:v>
                </c:pt>
                <c:pt idx="3">
                  <c:v>5.2631578947368418E-2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37895728"/>
        <c:axId val="137897688"/>
      </c:barChart>
      <c:catAx>
        <c:axId val="13789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FC000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97688"/>
        <c:crosses val="autoZero"/>
        <c:auto val="1"/>
        <c:lblAlgn val="ctr"/>
        <c:lblOffset val="100"/>
        <c:noMultiLvlLbl val="0"/>
      </c:catAx>
      <c:valAx>
        <c:axId val="137897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9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survery.xlsx]Sheet3!PivotTable3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481611176985798E-2"/>
          <c:y val="3.6483240311945275E-2"/>
          <c:w val="0.87389995166773493"/>
          <c:h val="0.88000203527155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dPt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3"/>
                <c:pt idx="0">
                  <c:v>Idli or dosa</c:v>
                </c:pt>
                <c:pt idx="1">
                  <c:v>Oats or cornflakes or Bread</c:v>
                </c:pt>
                <c:pt idx="2">
                  <c:v>Other</c:v>
                </c:pt>
              </c:strCache>
            </c:strRef>
          </c:cat>
          <c:val>
            <c:numRef>
              <c:f>Sheet3!$B$4:$B$6</c:f>
              <c:numCache>
                <c:formatCode>0.00%</c:formatCode>
                <c:ptCount val="3"/>
                <c:pt idx="0">
                  <c:v>0.78947368421052633</c:v>
                </c:pt>
                <c:pt idx="1">
                  <c:v>5.2631578947368418E-2</c:v>
                </c:pt>
                <c:pt idx="2">
                  <c:v>0.15789473684210525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137064"/>
        <c:axId val="135144120"/>
      </c:barChart>
      <c:catAx>
        <c:axId val="13513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FC000"/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44120"/>
        <c:crosses val="autoZero"/>
        <c:auto val="1"/>
        <c:lblAlgn val="ctr"/>
        <c:lblOffset val="100"/>
        <c:noMultiLvlLbl val="0"/>
      </c:catAx>
      <c:valAx>
        <c:axId val="13514412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37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[food survery.xlsx]Sheet8!PivotTable12</c:name>
    <c:fmtId val="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</c:pivotFmts>
    <c:plotArea>
      <c:layout>
        <c:manualLayout>
          <c:layoutTarget val="inner"/>
          <c:xMode val="edge"/>
          <c:yMode val="edge"/>
          <c:x val="0.11661937220175556"/>
          <c:y val="7.7437397503263172E-2"/>
          <c:w val="0.88310922673127401"/>
          <c:h val="0.849829760863225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dPt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Sheet8!$A$4:$A$6</c:f>
              <c:strCache>
                <c:ptCount val="3"/>
                <c:pt idx="0">
                  <c:v>Rice</c:v>
                </c:pt>
                <c:pt idx="1">
                  <c:v>Other</c:v>
                </c:pt>
                <c:pt idx="2">
                  <c:v>Chapathi</c:v>
                </c:pt>
              </c:strCache>
            </c:strRef>
          </c:cat>
          <c:val>
            <c:numRef>
              <c:f>Sheet8!$B$4:$B$6</c:f>
              <c:numCache>
                <c:formatCode>0.00%</c:formatCode>
                <c:ptCount val="3"/>
                <c:pt idx="0">
                  <c:v>0.89473684210526316</c:v>
                </c:pt>
                <c:pt idx="1">
                  <c:v>5.2631578947368418E-2</c:v>
                </c:pt>
                <c:pt idx="2">
                  <c:v>5.2631578947368418E-2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5075888"/>
        <c:axId val="220904336"/>
      </c:barChart>
      <c:catAx>
        <c:axId val="22507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FC000"/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04336"/>
        <c:crosses val="autoZero"/>
        <c:auto val="1"/>
        <c:lblAlgn val="ctr"/>
        <c:lblOffset val="100"/>
        <c:noMultiLvlLbl val="0"/>
      </c:catAx>
      <c:valAx>
        <c:axId val="22090433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07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survery.xlsx]Sheet9!PivotTable6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1612813388104383E-2"/>
          <c:y val="1.4911046490452905E-2"/>
          <c:w val="0.90838718661189566"/>
          <c:h val="0.901292610178328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Sheet9!$A$4:$A$6</c:f>
              <c:strCache>
                <c:ptCount val="3"/>
                <c:pt idx="0">
                  <c:v>Rice</c:v>
                </c:pt>
                <c:pt idx="1">
                  <c:v>Other</c:v>
                </c:pt>
                <c:pt idx="2">
                  <c:v>Chapathi</c:v>
                </c:pt>
              </c:strCache>
            </c:strRef>
          </c:cat>
          <c:val>
            <c:numRef>
              <c:f>Sheet9!$B$4:$B$6</c:f>
              <c:numCache>
                <c:formatCode>0.00%</c:formatCode>
                <c:ptCount val="3"/>
                <c:pt idx="0">
                  <c:v>0.21052631578947367</c:v>
                </c:pt>
                <c:pt idx="1">
                  <c:v>0.52631578947368418</c:v>
                </c:pt>
                <c:pt idx="2">
                  <c:v>0.26315789473684209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25063344"/>
        <c:axId val="201518976"/>
      </c:barChart>
      <c:catAx>
        <c:axId val="22506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FC000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18976"/>
        <c:crosses val="autoZero"/>
        <c:auto val="1"/>
        <c:lblAlgn val="ctr"/>
        <c:lblOffset val="100"/>
        <c:noMultiLvlLbl val="0"/>
      </c:catAx>
      <c:valAx>
        <c:axId val="2015189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06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survery.xlsx]Sheet12!PivotTable15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133699465418336E-2"/>
          <c:y val="2.0963789265948253E-2"/>
          <c:w val="0.89099118618194861"/>
          <c:h val="0.878149304567093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Sheet12!$A$4:$A$8</c:f>
              <c:strCache>
                <c:ptCount val="5"/>
                <c:pt idx="0">
                  <c:v>&gt;=10000</c:v>
                </c:pt>
                <c:pt idx="1">
                  <c:v>10000-20000</c:v>
                </c:pt>
                <c:pt idx="2">
                  <c:v>20000-30000</c:v>
                </c:pt>
                <c:pt idx="3">
                  <c:v>30000-40000</c:v>
                </c:pt>
                <c:pt idx="4">
                  <c:v>Above 40000</c:v>
                </c:pt>
              </c:strCache>
            </c:strRef>
          </c:cat>
          <c:val>
            <c:numRef>
              <c:f>Sheet12!$B$4:$B$8</c:f>
              <c:numCache>
                <c:formatCode>0.00%</c:formatCode>
                <c:ptCount val="5"/>
                <c:pt idx="0">
                  <c:v>5.2631578947368418E-2</c:v>
                </c:pt>
                <c:pt idx="1">
                  <c:v>0.21052631578947367</c:v>
                </c:pt>
                <c:pt idx="2">
                  <c:v>0.31578947368421051</c:v>
                </c:pt>
                <c:pt idx="3">
                  <c:v>0.21052631578947367</c:v>
                </c:pt>
                <c:pt idx="4">
                  <c:v>0.21052631578947367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19759424"/>
        <c:axId val="137892416"/>
      </c:barChart>
      <c:catAx>
        <c:axId val="2197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FC000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92416"/>
        <c:crosses val="autoZero"/>
        <c:auto val="1"/>
        <c:lblAlgn val="ctr"/>
        <c:lblOffset val="100"/>
        <c:noMultiLvlLbl val="0"/>
      </c:catAx>
      <c:valAx>
        <c:axId val="137892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5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survery.xlsx]Sheet15!PivotTable32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67484531355991"/>
          <c:y val="5.6073245306790691E-2"/>
          <c:w val="0.89132515468644014"/>
          <c:h val="0.86310977292657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Sheet15!$A$4:$A$9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Sheet15!$B$4:$B$9</c:f>
              <c:numCache>
                <c:formatCode>0.00%</c:formatCode>
                <c:ptCount val="6"/>
                <c:pt idx="0">
                  <c:v>2.7027027027027029E-2</c:v>
                </c:pt>
                <c:pt idx="1">
                  <c:v>5.4054054054054057E-2</c:v>
                </c:pt>
                <c:pt idx="2">
                  <c:v>0.1891891891891892</c:v>
                </c:pt>
                <c:pt idx="3">
                  <c:v>0.48648648648648651</c:v>
                </c:pt>
                <c:pt idx="4">
                  <c:v>0.13513513513513514</c:v>
                </c:pt>
                <c:pt idx="5">
                  <c:v>0.10810810810810811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3295648"/>
        <c:axId val="133295256"/>
      </c:barChart>
      <c:catAx>
        <c:axId val="13329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No</a:t>
                </a:r>
                <a:r>
                  <a:rPr lang="en-US" baseline="0" dirty="0" smtClean="0"/>
                  <a:t>. of person</a:t>
                </a:r>
                <a:endParaRPr lang="en-IN" dirty="0"/>
              </a:p>
            </c:rich>
          </c:tx>
          <c:overlay val="0"/>
          <c:spPr>
            <a:solidFill>
              <a:srgbClr val="92D05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rgbClr val="FFC000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95256"/>
        <c:crosses val="autoZero"/>
        <c:auto val="1"/>
        <c:lblAlgn val="ctr"/>
        <c:lblOffset val="100"/>
        <c:noMultiLvlLbl val="0"/>
      </c:catAx>
      <c:valAx>
        <c:axId val="133295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9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68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19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37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3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65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1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5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8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8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3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24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15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81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29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7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D8F77F-DD9D-4C49-A03D-44905D88B4E1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EFB976-2F3C-453F-8F38-796FF603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1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88862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Food Survey During COVID-19</a:t>
            </a:r>
            <a:endParaRPr lang="en-I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331853"/>
            <a:ext cx="9100764" cy="9401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Submitted To 						Submitted </a:t>
            </a:r>
            <a:r>
              <a:rPr lang="en-US" b="1" dirty="0" smtClean="0"/>
              <a:t>By</a:t>
            </a:r>
          </a:p>
          <a:p>
            <a:r>
              <a:rPr lang="en-US" b="1" dirty="0" smtClean="0"/>
              <a:t>Mr</a:t>
            </a:r>
            <a:r>
              <a:rPr lang="en-US" b="1" dirty="0"/>
              <a:t>. </a:t>
            </a:r>
            <a:r>
              <a:rPr lang="en-US" b="1" dirty="0" smtClean="0"/>
              <a:t>Bose</a:t>
            </a:r>
            <a:r>
              <a:rPr lang="en-US" b="1" dirty="0"/>
              <a:t>					</a:t>
            </a:r>
            <a:r>
              <a:rPr lang="en-US" b="1" dirty="0" err="1" smtClean="0"/>
              <a:t>K.Shanmugapriya</a:t>
            </a:r>
            <a:endParaRPr lang="en-IN" b="1" dirty="0"/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78" y="2189407"/>
            <a:ext cx="4594132" cy="27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351692"/>
            <a:ext cx="10340378" cy="98474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Dinner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3536592"/>
              </p:ext>
            </p:extLst>
          </p:nvPr>
        </p:nvGraphicFramePr>
        <p:xfrm>
          <a:off x="1725770" y="1584101"/>
          <a:ext cx="7907628" cy="390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4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9608264" cy="81103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Family Income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0179855"/>
              </p:ext>
            </p:extLst>
          </p:nvPr>
        </p:nvGraphicFramePr>
        <p:xfrm>
          <a:off x="1893194" y="1725770"/>
          <a:ext cx="8334018" cy="40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AutoShape 2" descr="Forms response chart. Question title: Number of person your home  (Including you) Under age of :. Number of responses: 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957" y="618517"/>
            <a:ext cx="10040269" cy="858591"/>
          </a:xfrm>
        </p:spPr>
        <p:txBody>
          <a:bodyPr/>
          <a:lstStyle/>
          <a:p>
            <a:r>
              <a:rPr lang="en-US" dirty="0" smtClean="0"/>
              <a:t>No of Person in home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6279028"/>
              </p:ext>
            </p:extLst>
          </p:nvPr>
        </p:nvGraphicFramePr>
        <p:xfrm>
          <a:off x="1676432" y="1477108"/>
          <a:ext cx="8128750" cy="427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185634" cy="83045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6" y="1336432"/>
            <a:ext cx="10363824" cy="4454768"/>
          </a:xfrm>
        </p:spPr>
        <p:txBody>
          <a:bodyPr/>
          <a:lstStyle/>
          <a:p>
            <a:r>
              <a:rPr lang="en-US" cap="none" dirty="0" smtClean="0"/>
              <a:t>First, he will focus on the people where grocery are not available to them.</a:t>
            </a:r>
          </a:p>
          <a:p>
            <a:r>
              <a:rPr lang="en-US" cap="none" dirty="0" smtClean="0"/>
              <a:t>Based on the income, No. of person in each family and types on food intake, he will prepare the necessary grocery item to be delivered to them.</a:t>
            </a:r>
          </a:p>
          <a:p>
            <a:r>
              <a:rPr lang="en-US" cap="none" dirty="0" smtClean="0"/>
              <a:t>Then he will focus on the remaining people after them.</a:t>
            </a:r>
          </a:p>
          <a:p>
            <a:r>
              <a:rPr lang="en-US" cap="none" dirty="0" smtClean="0"/>
              <a:t>He gave Hand wash, Mask, Sanitizer to all the people.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240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29" y="1512509"/>
            <a:ext cx="8314005" cy="4933071"/>
          </a:xfrm>
        </p:spPr>
      </p:pic>
    </p:spTree>
    <p:extLst>
      <p:ext uri="{BB962C8B-B14F-4D97-AF65-F5344CB8AC3E}">
        <p14:creationId xmlns:p14="http://schemas.microsoft.com/office/powerpoint/2010/main" val="13801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9" y="1093759"/>
            <a:ext cx="7637171" cy="5088099"/>
          </a:xfrm>
        </p:spPr>
      </p:pic>
    </p:spTree>
    <p:extLst>
      <p:ext uri="{BB962C8B-B14F-4D97-AF65-F5344CB8AC3E}">
        <p14:creationId xmlns:p14="http://schemas.microsoft.com/office/powerpoint/2010/main" val="15402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097662" cy="11072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5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5" y="618518"/>
            <a:ext cx="10209081" cy="80232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1858" y="1420838"/>
            <a:ext cx="10475742" cy="437036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 NGO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erson want to  help the people who are all suffering to have their food during 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Quarantine period.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So wanted to analysis situation by sending Google forms.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He prepared list of the Necessary questions. 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help of response,  he will come to some conclusions. </a:t>
            </a:r>
          </a:p>
        </p:txBody>
      </p:sp>
    </p:spTree>
    <p:extLst>
      <p:ext uri="{BB962C8B-B14F-4D97-AF65-F5344CB8AC3E}">
        <p14:creationId xmlns:p14="http://schemas.microsoft.com/office/powerpoint/2010/main" val="2959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Availability of Grocery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09375420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Hike in Grocery price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37471665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3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333" y="154745"/>
            <a:ext cx="10128738" cy="87219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Diet Plan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26473012"/>
              </p:ext>
            </p:extLst>
          </p:nvPr>
        </p:nvGraphicFramePr>
        <p:xfrm>
          <a:off x="661181" y="1533378"/>
          <a:ext cx="10602352" cy="5134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29481" cy="836796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NON-Veg Intake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75203208"/>
              </p:ext>
            </p:extLst>
          </p:nvPr>
        </p:nvGraphicFramePr>
        <p:xfrm>
          <a:off x="2363371" y="1659988"/>
          <a:ext cx="6682155" cy="4117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4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700" y="231028"/>
            <a:ext cx="10434164" cy="106914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Breakfast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01292503"/>
              </p:ext>
            </p:extLst>
          </p:nvPr>
        </p:nvGraphicFramePr>
        <p:xfrm>
          <a:off x="1880315" y="1468192"/>
          <a:ext cx="7856113" cy="436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31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206063"/>
            <a:ext cx="10672920" cy="9787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Lunch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5307" y="1184858"/>
            <a:ext cx="10672293" cy="460634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474674"/>
              </p:ext>
            </p:extLst>
          </p:nvPr>
        </p:nvGraphicFramePr>
        <p:xfrm>
          <a:off x="1983545" y="1596979"/>
          <a:ext cx="7302123" cy="373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7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487</TotalTime>
  <Words>205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Droplet</vt:lpstr>
      <vt:lpstr>Food Survey During COVID-19</vt:lpstr>
      <vt:lpstr>Agenda</vt:lpstr>
      <vt:lpstr>Problem Statement</vt:lpstr>
      <vt:lpstr>Availability of Grocery</vt:lpstr>
      <vt:lpstr>Hike in Grocery price</vt:lpstr>
      <vt:lpstr>Diet Plan</vt:lpstr>
      <vt:lpstr>NON-Veg Intake </vt:lpstr>
      <vt:lpstr>Breakfast</vt:lpstr>
      <vt:lpstr>Lunch</vt:lpstr>
      <vt:lpstr>Dinner</vt:lpstr>
      <vt:lpstr>Family Income</vt:lpstr>
      <vt:lpstr>No of Person in home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 During               COVID-19</dc:title>
  <dc:creator>Snake Babu</dc:creator>
  <cp:lastModifiedBy>Snake Babu</cp:lastModifiedBy>
  <cp:revision>39</cp:revision>
  <dcterms:created xsi:type="dcterms:W3CDTF">2020-05-24T16:07:15Z</dcterms:created>
  <dcterms:modified xsi:type="dcterms:W3CDTF">2020-05-31T10:52:35Z</dcterms:modified>
</cp:coreProperties>
</file>