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6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ls1\Documents\pie%20char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[pie chart.xlsx]Sheet2!PivotTable2</c:name>
    <c:fmtId val="15"/>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
        <c:idx val="30"/>
        <c:marker>
          <c:symbol val="none"/>
        </c:marker>
      </c:pivotFmt>
      <c:pivotFmt>
        <c:idx val="31"/>
        <c:marker>
          <c:symbol val="none"/>
        </c:marker>
      </c:pivotFmt>
      <c:pivotFmt>
        <c:idx val="32"/>
        <c:marker>
          <c:symbol val="none"/>
        </c:marker>
      </c:pivotFmt>
      <c:pivotFmt>
        <c:idx val="33"/>
        <c:marker>
          <c:symbol val="none"/>
        </c:marker>
      </c:pivotFmt>
      <c:pivotFmt>
        <c:idx val="34"/>
        <c:marker>
          <c:symbol val="none"/>
        </c:marker>
      </c:pivotFmt>
      <c:pivotFmt>
        <c:idx val="35"/>
        <c:marker>
          <c:symbol val="none"/>
        </c:marker>
      </c:pivotFmt>
      <c:pivotFmt>
        <c:idx val="36"/>
        <c:marker>
          <c:symbol val="none"/>
        </c:marker>
      </c:pivotFmt>
      <c:pivotFmt>
        <c:idx val="37"/>
        <c:marker>
          <c:symbol val="none"/>
        </c:marker>
      </c:pivotFmt>
      <c:pivotFmt>
        <c:idx val="38"/>
        <c:marker>
          <c:symbol val="none"/>
        </c:marker>
      </c:pivotFmt>
      <c:pivotFmt>
        <c:idx val="39"/>
        <c:marker>
          <c:symbol val="none"/>
        </c:marker>
      </c:pivotFmt>
      <c:pivotFmt>
        <c:idx val="40"/>
        <c:marker>
          <c:symbol val="none"/>
        </c:marker>
      </c:pivotFmt>
      <c:pivotFmt>
        <c:idx val="41"/>
        <c:marker>
          <c:symbol val="none"/>
        </c:marker>
      </c:pivotFmt>
      <c:pivotFmt>
        <c:idx val="42"/>
        <c:marker>
          <c:symbol val="none"/>
        </c:marker>
      </c:pivotFmt>
      <c:pivotFmt>
        <c:idx val="43"/>
        <c:marker>
          <c:symbol val="none"/>
        </c:marker>
      </c:pivotFmt>
      <c:pivotFmt>
        <c:idx val="44"/>
        <c:marker>
          <c:symbol val="none"/>
        </c:marker>
      </c:pivotFmt>
      <c:pivotFmt>
        <c:idx val="45"/>
        <c:marker>
          <c:symbol val="none"/>
        </c:marker>
      </c:pivotFmt>
      <c:pivotFmt>
        <c:idx val="46"/>
        <c:marker>
          <c:symbol val="none"/>
        </c:marker>
      </c:pivotFmt>
      <c:pivotFmt>
        <c:idx val="47"/>
        <c:marker>
          <c:symbol val="none"/>
        </c:marker>
      </c:pivotFmt>
      <c:pivotFmt>
        <c:idx val="48"/>
        <c:marker>
          <c:symbol val="none"/>
        </c:marker>
      </c:pivotFmt>
      <c:pivotFmt>
        <c:idx val="49"/>
        <c:marker>
          <c:symbol val="none"/>
        </c:marker>
      </c:pivotFmt>
      <c:pivotFmt>
        <c:idx val="50"/>
        <c:marker>
          <c:symbol val="none"/>
        </c:marker>
      </c:pivotFmt>
    </c:pivotFmts>
    <c:plotArea>
      <c:layout/>
      <c:barChart>
        <c:barDir val="bar"/>
        <c:grouping val="clustered"/>
        <c:varyColors val="0"/>
        <c:ser>
          <c:idx val="0"/>
          <c:order val="0"/>
          <c:tx>
            <c:strRef>
              <c:f>Sheet2!$B$3:$B$5</c:f>
              <c:strCache>
                <c:ptCount val="1"/>
                <c:pt idx="0">
                  <c:v>Finance - Absent</c:v>
                </c:pt>
              </c:strCache>
            </c:strRef>
          </c:tx>
          <c:invertIfNegative val="0"/>
          <c:cat>
            <c:multiLvlStrRef>
              <c:f>Sheet2!$A$6:$A$86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Sheet2!$B$6:$B$86</c:f>
              <c:numCache>
                <c:formatCode>General</c:formatCode>
                <c:ptCount val="40"/>
                <c:pt idx="20">
                  <c:v>1</c:v>
                </c:pt>
                <c:pt idx="31">
                  <c:v>1</c:v>
                </c:pt>
              </c:numCache>
            </c:numRef>
          </c:val>
        </c:ser>
        <c:ser>
          <c:idx val="1"/>
          <c:order val="1"/>
          <c:tx>
            <c:strRef>
              <c:f>Sheet2!$C$3:$C$5</c:f>
              <c:strCache>
                <c:ptCount val="1"/>
                <c:pt idx="0">
                  <c:v>Finance - Late</c:v>
                </c:pt>
              </c:strCache>
            </c:strRef>
          </c:tx>
          <c:invertIfNegative val="0"/>
          <c:cat>
            <c:multiLvlStrRef>
              <c:f>Sheet2!$A$6:$A$86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Sheet2!$C$6:$C$86</c:f>
              <c:numCache>
                <c:formatCode>General</c:formatCode>
                <c:ptCount val="40"/>
                <c:pt idx="10">
                  <c:v>1</c:v>
                </c:pt>
              </c:numCache>
            </c:numRef>
          </c:val>
        </c:ser>
        <c:ser>
          <c:idx val="2"/>
          <c:order val="2"/>
          <c:tx>
            <c:strRef>
              <c:f>Sheet2!$D$3:$D$5</c:f>
              <c:strCache>
                <c:ptCount val="1"/>
                <c:pt idx="0">
                  <c:v>Finance - Present</c:v>
                </c:pt>
              </c:strCache>
            </c:strRef>
          </c:tx>
          <c:invertIfNegative val="0"/>
          <c:cat>
            <c:multiLvlStrRef>
              <c:f>Sheet2!$A$6:$A$86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Sheet2!$D$6:$D$86</c:f>
              <c:numCache>
                <c:formatCode>General</c:formatCode>
                <c:ptCount val="40"/>
                <c:pt idx="4">
                  <c:v>1</c:v>
                </c:pt>
                <c:pt idx="15">
                  <c:v>1</c:v>
                </c:pt>
                <c:pt idx="25">
                  <c:v>1</c:v>
                </c:pt>
                <c:pt idx="36">
                  <c:v>1</c:v>
                </c:pt>
              </c:numCache>
            </c:numRef>
          </c:val>
        </c:ser>
        <c:ser>
          <c:idx val="3"/>
          <c:order val="3"/>
          <c:tx>
            <c:strRef>
              <c:f>Sheet2!$F$3:$F$5</c:f>
              <c:strCache>
                <c:ptCount val="1"/>
                <c:pt idx="0">
                  <c:v>HR - Absent</c:v>
                </c:pt>
              </c:strCache>
            </c:strRef>
          </c:tx>
          <c:invertIfNegative val="0"/>
          <c:cat>
            <c:multiLvlStrRef>
              <c:f>Sheet2!$A$6:$A$86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Sheet2!$F$6:$F$86</c:f>
              <c:numCache>
                <c:formatCode>General</c:formatCode>
                <c:ptCount val="40"/>
                <c:pt idx="2">
                  <c:v>1</c:v>
                </c:pt>
                <c:pt idx="35">
                  <c:v>1</c:v>
                </c:pt>
              </c:numCache>
            </c:numRef>
          </c:val>
        </c:ser>
        <c:ser>
          <c:idx val="4"/>
          <c:order val="4"/>
          <c:tx>
            <c:strRef>
              <c:f>Sheet2!$G$3:$G$5</c:f>
              <c:strCache>
                <c:ptCount val="1"/>
                <c:pt idx="0">
                  <c:v>HR - Early Leave</c:v>
                </c:pt>
              </c:strCache>
            </c:strRef>
          </c:tx>
          <c:invertIfNegative val="0"/>
          <c:cat>
            <c:multiLvlStrRef>
              <c:f>Sheet2!$A$6:$A$86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Sheet2!$G$6:$G$86</c:f>
              <c:numCache>
                <c:formatCode>General</c:formatCode>
                <c:ptCount val="40"/>
                <c:pt idx="13">
                  <c:v>1</c:v>
                </c:pt>
              </c:numCache>
            </c:numRef>
          </c:val>
        </c:ser>
        <c:ser>
          <c:idx val="5"/>
          <c:order val="5"/>
          <c:tx>
            <c:strRef>
              <c:f>Sheet2!$H$3:$H$5</c:f>
              <c:strCache>
                <c:ptCount val="1"/>
                <c:pt idx="0">
                  <c:v>HR - Present</c:v>
                </c:pt>
              </c:strCache>
            </c:strRef>
          </c:tx>
          <c:invertIfNegative val="0"/>
          <c:cat>
            <c:multiLvlStrRef>
              <c:f>Sheet2!$A$6:$A$86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Sheet2!$H$6:$H$86</c:f>
              <c:numCache>
                <c:formatCode>General</c:formatCode>
                <c:ptCount val="40"/>
                <c:pt idx="8">
                  <c:v>1</c:v>
                </c:pt>
                <c:pt idx="19">
                  <c:v>1</c:v>
                </c:pt>
                <c:pt idx="24">
                  <c:v>1</c:v>
                </c:pt>
                <c:pt idx="29">
                  <c:v>1</c:v>
                </c:pt>
              </c:numCache>
            </c:numRef>
          </c:val>
        </c:ser>
        <c:ser>
          <c:idx val="6"/>
          <c:order val="6"/>
          <c:tx>
            <c:strRef>
              <c:f>Sheet2!$J$3:$J$5</c:f>
              <c:strCache>
                <c:ptCount val="1"/>
                <c:pt idx="0">
                  <c:v>IT - Absent</c:v>
                </c:pt>
              </c:strCache>
            </c:strRef>
          </c:tx>
          <c:invertIfNegative val="0"/>
          <c:cat>
            <c:multiLvlStrRef>
              <c:f>Sheet2!$A$6:$A$86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Sheet2!$J$6:$J$86</c:f>
              <c:numCache>
                <c:formatCode>General</c:formatCode>
                <c:ptCount val="40"/>
                <c:pt idx="7">
                  <c:v>1</c:v>
                </c:pt>
                <c:pt idx="17">
                  <c:v>1</c:v>
                </c:pt>
                <c:pt idx="26">
                  <c:v>1</c:v>
                </c:pt>
              </c:numCache>
            </c:numRef>
          </c:val>
        </c:ser>
        <c:ser>
          <c:idx val="7"/>
          <c:order val="7"/>
          <c:tx>
            <c:strRef>
              <c:f>Sheet2!$K$3:$K$5</c:f>
              <c:strCache>
                <c:ptCount val="1"/>
                <c:pt idx="0">
                  <c:v>IT - Early Leave</c:v>
                </c:pt>
              </c:strCache>
            </c:strRef>
          </c:tx>
          <c:invertIfNegative val="0"/>
          <c:cat>
            <c:multiLvlStrRef>
              <c:f>Sheet2!$A$6:$A$86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Sheet2!$K$6:$K$86</c:f>
              <c:numCache>
                <c:formatCode>General</c:formatCode>
                <c:ptCount val="40"/>
                <c:pt idx="30">
                  <c:v>1</c:v>
                </c:pt>
              </c:numCache>
            </c:numRef>
          </c:val>
        </c:ser>
        <c:ser>
          <c:idx val="8"/>
          <c:order val="8"/>
          <c:tx>
            <c:strRef>
              <c:f>Sheet2!$L$3:$L$5</c:f>
              <c:strCache>
                <c:ptCount val="1"/>
                <c:pt idx="0">
                  <c:v>IT - Late</c:v>
                </c:pt>
              </c:strCache>
            </c:strRef>
          </c:tx>
          <c:invertIfNegative val="0"/>
          <c:cat>
            <c:multiLvlStrRef>
              <c:f>Sheet2!$A$6:$A$86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Sheet2!$L$6:$L$86</c:f>
              <c:numCache>
                <c:formatCode>General</c:formatCode>
                <c:ptCount val="40"/>
                <c:pt idx="22">
                  <c:v>1</c:v>
                </c:pt>
                <c:pt idx="33">
                  <c:v>1</c:v>
                </c:pt>
              </c:numCache>
            </c:numRef>
          </c:val>
        </c:ser>
        <c:ser>
          <c:idx val="9"/>
          <c:order val="9"/>
          <c:tx>
            <c:strRef>
              <c:f>Sheet2!$M$3:$M$5</c:f>
              <c:strCache>
                <c:ptCount val="1"/>
                <c:pt idx="0">
                  <c:v>IT - Present</c:v>
                </c:pt>
              </c:strCache>
            </c:strRef>
          </c:tx>
          <c:invertIfNegative val="0"/>
          <c:cat>
            <c:multiLvlStrRef>
              <c:f>Sheet2!$A$6:$A$86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Sheet2!$M$6:$M$86</c:f>
              <c:numCache>
                <c:formatCode>General</c:formatCode>
                <c:ptCount val="40"/>
                <c:pt idx="3">
                  <c:v>1</c:v>
                </c:pt>
                <c:pt idx="9">
                  <c:v>1</c:v>
                </c:pt>
                <c:pt idx="14">
                  <c:v>1</c:v>
                </c:pt>
                <c:pt idx="38">
                  <c:v>1</c:v>
                </c:pt>
              </c:numCache>
            </c:numRef>
          </c:val>
        </c:ser>
        <c:ser>
          <c:idx val="10"/>
          <c:order val="10"/>
          <c:tx>
            <c:strRef>
              <c:f>Sheet2!$O$3:$O$5</c:f>
              <c:strCache>
                <c:ptCount val="1"/>
                <c:pt idx="0">
                  <c:v>Marketing - Absent</c:v>
                </c:pt>
              </c:strCache>
            </c:strRef>
          </c:tx>
          <c:invertIfNegative val="0"/>
          <c:cat>
            <c:multiLvlStrRef>
              <c:f>Sheet2!$A$6:$A$86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Sheet2!$O$6:$O$86</c:f>
              <c:numCache>
                <c:formatCode>General</c:formatCode>
                <c:ptCount val="40"/>
                <c:pt idx="12">
                  <c:v>1</c:v>
                </c:pt>
              </c:numCache>
            </c:numRef>
          </c:val>
        </c:ser>
        <c:ser>
          <c:idx val="11"/>
          <c:order val="11"/>
          <c:tx>
            <c:strRef>
              <c:f>Sheet2!$P$3:$P$5</c:f>
              <c:strCache>
                <c:ptCount val="1"/>
                <c:pt idx="0">
                  <c:v>Marketing - Early Leave</c:v>
                </c:pt>
              </c:strCache>
            </c:strRef>
          </c:tx>
          <c:invertIfNegative val="0"/>
          <c:cat>
            <c:multiLvlStrRef>
              <c:f>Sheet2!$A$6:$A$86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Sheet2!$P$6:$P$86</c:f>
              <c:numCache>
                <c:formatCode>General</c:formatCode>
                <c:ptCount val="40"/>
                <c:pt idx="23">
                  <c:v>1</c:v>
                </c:pt>
                <c:pt idx="39">
                  <c:v>1</c:v>
                </c:pt>
              </c:numCache>
            </c:numRef>
          </c:val>
        </c:ser>
        <c:ser>
          <c:idx val="12"/>
          <c:order val="12"/>
          <c:tx>
            <c:strRef>
              <c:f>Sheet2!$Q$3:$Q$5</c:f>
              <c:strCache>
                <c:ptCount val="1"/>
                <c:pt idx="0">
                  <c:v>Marketing - Late</c:v>
                </c:pt>
              </c:strCache>
            </c:strRef>
          </c:tx>
          <c:invertIfNegative val="0"/>
          <c:cat>
            <c:multiLvlStrRef>
              <c:f>Sheet2!$A$6:$A$86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Sheet2!$Q$6:$Q$86</c:f>
              <c:numCache>
                <c:formatCode>General</c:formatCode>
                <c:ptCount val="40"/>
                <c:pt idx="1">
                  <c:v>1</c:v>
                </c:pt>
                <c:pt idx="28">
                  <c:v>1</c:v>
                </c:pt>
              </c:numCache>
            </c:numRef>
          </c:val>
        </c:ser>
        <c:ser>
          <c:idx val="13"/>
          <c:order val="13"/>
          <c:tx>
            <c:strRef>
              <c:f>Sheet2!$R$3:$R$5</c:f>
              <c:strCache>
                <c:ptCount val="1"/>
                <c:pt idx="0">
                  <c:v>Marketing - Present</c:v>
                </c:pt>
              </c:strCache>
            </c:strRef>
          </c:tx>
          <c:invertIfNegative val="0"/>
          <c:cat>
            <c:multiLvlStrRef>
              <c:f>Sheet2!$A$6:$A$86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Sheet2!$R$6:$R$86</c:f>
              <c:numCache>
                <c:formatCode>General</c:formatCode>
                <c:ptCount val="40"/>
                <c:pt idx="6">
                  <c:v>1</c:v>
                </c:pt>
                <c:pt idx="18">
                  <c:v>1</c:v>
                </c:pt>
                <c:pt idx="34">
                  <c:v>1</c:v>
                </c:pt>
              </c:numCache>
            </c:numRef>
          </c:val>
        </c:ser>
        <c:ser>
          <c:idx val="14"/>
          <c:order val="14"/>
          <c:tx>
            <c:strRef>
              <c:f>Sheet2!$T$3:$T$5</c:f>
              <c:strCache>
                <c:ptCount val="1"/>
                <c:pt idx="0">
                  <c:v>Sales - Early Leave</c:v>
                </c:pt>
              </c:strCache>
            </c:strRef>
          </c:tx>
          <c:invertIfNegative val="0"/>
          <c:cat>
            <c:multiLvlStrRef>
              <c:f>Sheet2!$A$6:$A$86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Sheet2!$T$6:$T$86</c:f>
              <c:numCache>
                <c:formatCode>General</c:formatCode>
                <c:ptCount val="40"/>
                <c:pt idx="5">
                  <c:v>1</c:v>
                </c:pt>
              </c:numCache>
            </c:numRef>
          </c:val>
        </c:ser>
        <c:ser>
          <c:idx val="15"/>
          <c:order val="15"/>
          <c:tx>
            <c:strRef>
              <c:f>Sheet2!$U$3:$U$5</c:f>
              <c:strCache>
                <c:ptCount val="1"/>
                <c:pt idx="0">
                  <c:v>Sales - Late</c:v>
                </c:pt>
              </c:strCache>
            </c:strRef>
          </c:tx>
          <c:invertIfNegative val="0"/>
          <c:cat>
            <c:multiLvlStrRef>
              <c:f>Sheet2!$A$6:$A$86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Sheet2!$U$6:$U$86</c:f>
              <c:numCache>
                <c:formatCode>General</c:formatCode>
                <c:ptCount val="40"/>
                <c:pt idx="16">
                  <c:v>1</c:v>
                </c:pt>
                <c:pt idx="37">
                  <c:v>1</c:v>
                </c:pt>
              </c:numCache>
            </c:numRef>
          </c:val>
        </c:ser>
        <c:ser>
          <c:idx val="16"/>
          <c:order val="16"/>
          <c:tx>
            <c:strRef>
              <c:f>Sheet2!$V$3:$V$5</c:f>
              <c:strCache>
                <c:ptCount val="1"/>
                <c:pt idx="0">
                  <c:v>Sales - Present</c:v>
                </c:pt>
              </c:strCache>
            </c:strRef>
          </c:tx>
          <c:invertIfNegative val="0"/>
          <c:cat>
            <c:multiLvlStrRef>
              <c:f>Sheet2!$A$6:$A$86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Sheet2!$V$6:$V$86</c:f>
              <c:numCache>
                <c:formatCode>General</c:formatCode>
                <c:ptCount val="40"/>
                <c:pt idx="0">
                  <c:v>1</c:v>
                </c:pt>
                <c:pt idx="11">
                  <c:v>1</c:v>
                </c:pt>
                <c:pt idx="21">
                  <c:v>1</c:v>
                </c:pt>
                <c:pt idx="27">
                  <c:v>1</c:v>
                </c:pt>
                <c:pt idx="32">
                  <c:v>1</c:v>
                </c:pt>
              </c:numCache>
            </c:numRef>
          </c:val>
        </c:ser>
        <c:dLbls>
          <c:showLegendKey val="0"/>
          <c:showVal val="0"/>
          <c:showCatName val="0"/>
          <c:showSerName val="0"/>
          <c:showPercent val="0"/>
          <c:showBubbleSize val="0"/>
        </c:dLbls>
        <c:gapWidth val="150"/>
        <c:axId val="37282816"/>
        <c:axId val="76985408"/>
      </c:barChart>
      <c:catAx>
        <c:axId val="37282816"/>
        <c:scaling>
          <c:orientation val="minMax"/>
        </c:scaling>
        <c:delete val="0"/>
        <c:axPos val="l"/>
        <c:majorTickMark val="out"/>
        <c:minorTickMark val="none"/>
        <c:tickLblPos val="nextTo"/>
        <c:crossAx val="76985408"/>
        <c:crosses val="autoZero"/>
        <c:auto val="1"/>
        <c:lblAlgn val="ctr"/>
        <c:lblOffset val="100"/>
        <c:noMultiLvlLbl val="0"/>
      </c:catAx>
      <c:valAx>
        <c:axId val="76985408"/>
        <c:scaling>
          <c:orientation val="minMax"/>
        </c:scaling>
        <c:delete val="0"/>
        <c:axPos val="b"/>
        <c:majorGridlines/>
        <c:numFmt formatCode="General" sourceLinked="1"/>
        <c:majorTickMark val="out"/>
        <c:minorTickMark val="none"/>
        <c:tickLblPos val="nextTo"/>
        <c:crossAx val="37282816"/>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1048708"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9"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57050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Slide Image Placeholder 1"/>
          <p:cNvSpPr>
            <a:spLocks noGrp="1" noRot="1" noChangeAspect="1"/>
          </p:cNvSpPr>
          <p:nvPr>
            <p:ph type="sldImg"/>
          </p:nvPr>
        </p:nvSpPr>
        <p:spPr/>
      </p:sp>
      <p:sp>
        <p:nvSpPr>
          <p:cNvPr id="1048605" name="Notes Placeholder 2"/>
          <p:cNvSpPr>
            <a:spLocks noGrp="1"/>
          </p:cNvSpPr>
          <p:nvPr>
            <p:ph type="body" idx="1"/>
          </p:nvPr>
        </p:nvSpPr>
        <p:spPr/>
        <p:txBody>
          <a:bodyPr/>
          <a:lstStyle/>
          <a:p>
            <a:endParaRPr lang="en-IN" dirty="0"/>
          </a:p>
        </p:txBody>
      </p:sp>
      <p:sp>
        <p:nvSpPr>
          <p:cNvPr id="1048606"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3" name="Holder 3"/>
          <p:cNvSpPr>
            <a:spLocks noGrp="1"/>
          </p:cNvSpPr>
          <p:nvPr>
            <p:ph type="body" idx="1"/>
          </p:nvPr>
        </p:nvSpPr>
        <p:spPr/>
        <p:txBody>
          <a:bodyPr lIns="0" tIns="0" rIns="0" bIns="0"/>
          <a:lstStyle/>
          <a:p>
            <a:endParaRPr/>
          </a:p>
        </p:txBody>
      </p:sp>
      <p:sp>
        <p:nvSpPr>
          <p:cNvPr id="104869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7"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8"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9"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0"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1"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2"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7"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8"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9"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10"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3"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4"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5"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0" name="Google Shape;28;p1"/>
          <p:cNvGrpSpPr/>
          <p:nvPr/>
        </p:nvGrpSpPr>
        <p:grpSpPr>
          <a:xfrm>
            <a:off x="876299" y="990600"/>
            <a:ext cx="1743075" cy="1333500"/>
            <a:chOff x="742950" y="1104900"/>
            <a:chExt cx="1743075" cy="1333500"/>
          </a:xfrm>
        </p:grpSpPr>
        <p:sp>
          <p:nvSpPr>
            <p:cNvPr id="1048596"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33;p1"/>
          <p:cNvSpPr txBox="1">
            <a:spLocks noGrp="1"/>
          </p:cNvSpPr>
          <p:nvPr>
            <p:ph type="ctrTitle"/>
          </p:nvPr>
        </p:nvSpPr>
        <p:spPr>
          <a:xfrm>
            <a:off x="-828675" y="19665"/>
            <a:ext cx="9982200" cy="1464299"/>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altLang="en-US" b="1">
                <a:solidFill>
                  <a:srgbClr val="0F0F0F"/>
                </a:solidFill>
                <a:latin typeface="Times New Roman"/>
                <a:ea typeface="Times New Roman"/>
                <a:cs typeface="Times New Roman"/>
                <a:sym typeface="Times New Roman"/>
              </a:rPr>
              <a:t>VISUALIZING EMPLOYEE ATTENDANCE TRENDS WITH EXCEL CHART </a:t>
            </a:r>
            <a:endParaRPr lang="zh-CN" altLang="en-US"/>
          </a:p>
        </p:txBody>
      </p:sp>
      <p:pic>
        <p:nvPicPr>
          <p:cNvPr id="2097152" name="Google Shape;34;p1"/>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36;p1"/>
          <p:cNvSpPr txBox="1"/>
          <p:nvPr/>
        </p:nvSpPr>
        <p:spPr>
          <a:xfrm>
            <a:off x="2554550" y="3470438"/>
            <a:ext cx="8610600" cy="1869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STUDENT NAME: M.SHANMUGA PRIYA </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REGISTER NO: 312217058(asunm1659312217058)</a:t>
            </a:r>
            <a:endParaRPr lang="zh-CN" altLang="en-US"/>
          </a:p>
          <a:p>
            <a:pPr marL="0" marR="0" lvl="0" indent="0" algn="l" rtl="0">
              <a:spcBef>
                <a:spcPts val="0"/>
              </a:spcBef>
              <a:spcAft>
                <a:spcPts val="0"/>
              </a:spcAft>
              <a:buNone/>
            </a:pPr>
            <a:r>
              <a:rPr lang="en-US" sz="2400">
                <a:solidFill>
                  <a:schemeClr val="dk1"/>
                </a:solidFill>
                <a:latin typeface="Calibri"/>
                <a:ea typeface="Calibri"/>
                <a:cs typeface="Calibri"/>
                <a:sym typeface="Calibri"/>
              </a:rPr>
              <a:t>DEPARTMENT:B.COM(general)</a:t>
            </a:r>
            <a:endParaRPr lang="zh-CN" altLang="en-US"/>
          </a:p>
          <a:p>
            <a:pPr marL="0" marR="0" lvl="0" indent="0" algn="l" rtl="0">
              <a:spcBef>
                <a:spcPts val="0"/>
              </a:spcBef>
              <a:spcAft>
                <a:spcPts val="0"/>
              </a:spcAft>
              <a:buNone/>
            </a:pPr>
            <a:r>
              <a:rPr lang="en-US" sz="2400">
                <a:solidFill>
                  <a:schemeClr val="dk1"/>
                </a:solidFill>
                <a:latin typeface="Calibri"/>
                <a:ea typeface="Calibri"/>
                <a:cs typeface="Calibri"/>
                <a:sym typeface="Calibri"/>
              </a:rPr>
              <a:t>COLLEGE: SHRI KRISHNASWAMI COLLEGE FOR WOMEN </a:t>
            </a:r>
            <a:endParaRPr lang="zh-CN" altLang="en-US"/>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1048603" name="Google Shape;37;p1"/>
          <p:cNvSpPr txBox="1"/>
          <p:nvPr/>
        </p:nvSpPr>
        <p:spPr>
          <a:xfrm>
            <a:off x="1219200" y="2864631"/>
            <a:ext cx="9753600" cy="396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80"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2"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3" name="TextBox 1048682"/>
          <p:cNvSpPr txBox="1"/>
          <p:nvPr/>
        </p:nvSpPr>
        <p:spPr>
          <a:xfrm>
            <a:off x="1704974" y="1794510"/>
            <a:ext cx="7487478" cy="4282439"/>
          </a:xfrm>
          <a:prstGeom prst="rect">
            <a:avLst/>
          </a:prstGeom>
        </p:spPr>
        <p:txBody>
          <a:bodyPr wrap="square" rtlCol="0">
            <a:spAutoFit/>
          </a:bodyPr>
          <a:lstStyle/>
          <a:p>
            <a:r>
              <a:rPr lang="en-US" sz="2800">
                <a:solidFill>
                  <a:srgbClr val="000000"/>
                </a:solidFill>
              </a:rPr>
              <a:t>Modeling for visualizing employee attendance involves creating a system that integrates and processes attendance data to generate dynamic visual representations. This typically includes designing data pipelines for real-time updates, selecting appropriate visualization tools (e.g., dashboards, charts), and implementing algorithms for trend analysis and anomaly detection to provide actionable insights.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7" name="object 7"/>
          <p:cNvSpPr txBox="1">
            <a:spLocks noGrp="1"/>
          </p:cNvSpPr>
          <p:nvPr>
            <p:ph type="title"/>
          </p:nvPr>
        </p:nvSpPr>
        <p:spPr>
          <a:xfrm>
            <a:off x="755332" y="385444"/>
            <a:ext cx="2437130" cy="2229456"/>
          </a:xfrm>
          <a:prstGeom prst="rect">
            <a:avLst/>
          </a:prstGeom>
        </p:spPr>
        <p:txBody>
          <a:bodyPr vert="horz" wrap="square" lIns="0" tIns="13335" rIns="0" bIns="0" rtlCol="0">
            <a:spAutoFit/>
          </a:bodyPr>
          <a:lstStyle/>
          <a:p>
            <a:pPr marL="12700">
              <a:lnSpc>
                <a:spcPct val="100000"/>
              </a:lnSpc>
              <a:spcBef>
                <a:spcPts val="105"/>
              </a:spcBef>
            </a:pPr>
            <a:r>
              <a:rPr dirty="0" smtClean="0"/>
              <a:t>R</a:t>
            </a:r>
            <a:r>
              <a:rPr spc="-40" dirty="0" smtClean="0"/>
              <a:t>E</a:t>
            </a:r>
            <a:r>
              <a:rPr spc="15" dirty="0" smtClean="0"/>
              <a:t>S</a:t>
            </a:r>
            <a:r>
              <a:rPr spc="-30" dirty="0" smtClean="0"/>
              <a:t>U</a:t>
            </a:r>
            <a:r>
              <a:rPr spc="-405" dirty="0" smtClean="0"/>
              <a:t>L</a:t>
            </a:r>
            <a:r>
              <a:rPr dirty="0" smtClean="0"/>
              <a:t>TS</a:t>
            </a:r>
            <a:r>
              <a:rPr lang="en-US" dirty="0" smtClean="0"/>
              <a:t/>
            </a:r>
            <a:br>
              <a:rPr lang="en-US" dirty="0" smtClean="0"/>
            </a:br>
            <a:r>
              <a:rPr lang="en-US" dirty="0"/>
              <a:t/>
            </a:r>
            <a:br>
              <a:rPr lang="en-US" dirty="0"/>
            </a:br>
            <a:endParaRPr dirty="0"/>
          </a:p>
        </p:txBody>
      </p:sp>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89" name="TextBox 1048688"/>
          <p:cNvSpPr txBox="1"/>
          <p:nvPr/>
        </p:nvSpPr>
        <p:spPr>
          <a:xfrm>
            <a:off x="1973896" y="1956434"/>
            <a:ext cx="6559827" cy="929640"/>
          </a:xfrm>
          <a:prstGeom prst="rect">
            <a:avLst/>
          </a:prstGeom>
        </p:spPr>
        <p:txBody>
          <a:bodyPr wrap="square" rtlCol="0">
            <a:spAutoFit/>
          </a:bodyPr>
          <a:lstStyle/>
          <a:p>
            <a:endParaRPr lang="en-US" sz="2800">
              <a:solidFill>
                <a:srgbClr val="000000"/>
              </a:solidFill>
            </a:endParaRPr>
          </a:p>
          <a:p>
            <a:endParaRPr lang="en-US" sz="2800">
              <a:solidFill>
                <a:srgbClr val="000000"/>
              </a:solidFill>
            </a:endParaRPr>
          </a:p>
        </p:txBody>
      </p:sp>
      <p:graphicFrame>
        <p:nvGraphicFramePr>
          <p:cNvPr id="9" name="Chart 8"/>
          <p:cNvGraphicFramePr>
            <a:graphicFrameLocks/>
          </p:cNvGraphicFramePr>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1" name="TextBox 1048690"/>
          <p:cNvSpPr txBox="1"/>
          <p:nvPr/>
        </p:nvSpPr>
        <p:spPr>
          <a:xfrm>
            <a:off x="2077134" y="1706880"/>
            <a:ext cx="6577112" cy="3444240"/>
          </a:xfrm>
          <a:prstGeom prst="rect">
            <a:avLst/>
          </a:prstGeom>
        </p:spPr>
        <p:txBody>
          <a:bodyPr wrap="square" rtlCol="0">
            <a:spAutoFit/>
          </a:bodyPr>
          <a:lstStyle/>
          <a:p>
            <a:r>
              <a:rPr lang="en-US" sz="2800">
                <a:solidFill>
                  <a:srgbClr val="000000"/>
                </a:solidFill>
              </a:rPr>
              <a:t>In conclusion, visualizing employee attendance enhances understanding by providing clear and actionable insights into attendance patterns and trends. It facilitates better decision-making, improves workforce management, and helps identify and address attendance-related issues effectively.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1"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2"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3"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4"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5"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6"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7"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8"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9"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20"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1"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2"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3"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4"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5"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6"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7" name="TextBox 22"/>
          <p:cNvSpPr txBox="1"/>
          <p:nvPr/>
        </p:nvSpPr>
        <p:spPr>
          <a:xfrm>
            <a:off x="1217522" y="2123271"/>
            <a:ext cx="8593228" cy="2072639"/>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VISUALIZING EMPLOYEE ATTENDANCE TRENDS WITH EXCEL CHART</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8"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0"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1"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2"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3"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4"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5"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6"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7"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8"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9"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40"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1"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2"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3"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4"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7"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8"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9"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50" name="TextBox 1048649"/>
          <p:cNvSpPr txBox="1"/>
          <p:nvPr/>
        </p:nvSpPr>
        <p:spPr>
          <a:xfrm>
            <a:off x="1276079" y="2019299"/>
            <a:ext cx="5721721" cy="3025140"/>
          </a:xfrm>
          <a:prstGeom prst="rect">
            <a:avLst/>
          </a:prstGeom>
        </p:spPr>
        <p:txBody>
          <a:bodyPr wrap="square" rtlCol="0">
            <a:spAutoFit/>
          </a:bodyPr>
          <a:lstStyle/>
          <a:p>
            <a:r>
              <a:rPr lang="en-US" sz="2800">
                <a:solidFill>
                  <a:srgbClr val="000000"/>
                </a:solidFill>
              </a:rPr>
              <a:t>The problem is to create a tool that visually displays employee attendance data to identify patterns and trends, helping organizations manage schedules and address attendance issues efficiently.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6" name="TextBox 10"/>
          <p:cNvSpPr txBox="1"/>
          <p:nvPr/>
        </p:nvSpPr>
        <p:spPr>
          <a:xfrm>
            <a:off x="1128884" y="2316481"/>
            <a:ext cx="5262841" cy="2580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The project aims to create a visualization tool for employee attendance data, providing clear charts and graphs to help managers track trends and make informed scheduling decisions.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0"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2" name="TextBox 1048661"/>
          <p:cNvSpPr txBox="1"/>
          <p:nvPr/>
        </p:nvSpPr>
        <p:spPr>
          <a:xfrm>
            <a:off x="1228705" y="2471864"/>
            <a:ext cx="6334573" cy="3025140"/>
          </a:xfrm>
          <a:prstGeom prst="rect">
            <a:avLst/>
          </a:prstGeom>
        </p:spPr>
        <p:txBody>
          <a:bodyPr wrap="square" rtlCol="0">
            <a:spAutoFit/>
          </a:bodyPr>
          <a:lstStyle/>
          <a:p>
            <a:r>
              <a:rPr lang="en-US" sz="2800">
                <a:solidFill>
                  <a:srgbClr val="000000"/>
                </a:solidFill>
              </a:rPr>
              <a:t>The end users in visualizing employee attendance are typically HR managers, team leaders, and organizational executives who need to monitor and analyze attendance patterns for operational and decision-making purposes.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6"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8" name="TextBox 1048667"/>
          <p:cNvSpPr txBox="1"/>
          <p:nvPr/>
        </p:nvSpPr>
        <p:spPr>
          <a:xfrm>
            <a:off x="3809999" y="1695450"/>
            <a:ext cx="5332560" cy="4701540"/>
          </a:xfrm>
          <a:prstGeom prst="rect">
            <a:avLst/>
          </a:prstGeom>
        </p:spPr>
        <p:txBody>
          <a:bodyPr wrap="square" rtlCol="0">
            <a:spAutoFit/>
          </a:bodyPr>
          <a:lstStyle/>
          <a:p>
            <a:r>
              <a:rPr lang="en-US" sz="2800">
                <a:solidFill>
                  <a:srgbClr val="000000"/>
                </a:solidFill>
              </a:rPr>
              <a:t>Our solution offers real-time, intuitive dashboards that visualize employee attendance data, enabling quick identification of patterns, trends, and anomalies. Its value proposition lies in enhancing operational efficiency, improving attendance management, and supporting data-driven decision-making.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lstStyle/>
          <a:p>
            <a:r>
              <a:rPr lang="en-IN" dirty="0"/>
              <a:t>Dataset Description</a:t>
            </a:r>
          </a:p>
        </p:txBody>
      </p:sp>
      <p:sp>
        <p:nvSpPr>
          <p:cNvPr id="1048670" name="TextBox 1048669"/>
          <p:cNvSpPr txBox="1"/>
          <p:nvPr/>
        </p:nvSpPr>
        <p:spPr>
          <a:xfrm>
            <a:off x="1343942" y="2280755"/>
            <a:ext cx="7452907" cy="3863340"/>
          </a:xfrm>
          <a:prstGeom prst="rect">
            <a:avLst/>
          </a:prstGeom>
        </p:spPr>
        <p:txBody>
          <a:bodyPr wrap="square" rtlCol="0">
            <a:spAutoFit/>
          </a:bodyPr>
          <a:lstStyle/>
          <a:p>
            <a:r>
              <a:rPr lang="en-US" sz="2800">
                <a:solidFill>
                  <a:srgbClr val="000000"/>
                </a:solidFill>
              </a:rPr>
              <a:t>The dataset for visualizing employee attendance includes records of employee attendance over time. It typically contains fields such as employee ID, date, check-in time, check-out time, and status (e.g., present, absent, late). This data is used to track attendance patterns and generate visualizations like heatmaps or time series graphs to analyze trends and identify issues.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5"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78" name="TextBox 1048677"/>
          <p:cNvSpPr txBox="1"/>
          <p:nvPr/>
        </p:nvSpPr>
        <p:spPr>
          <a:xfrm>
            <a:off x="2743199" y="2019299"/>
            <a:ext cx="6023978" cy="3863340"/>
          </a:xfrm>
          <a:prstGeom prst="rect">
            <a:avLst/>
          </a:prstGeom>
        </p:spPr>
        <p:txBody>
          <a:bodyPr wrap="square" rtlCol="0">
            <a:spAutoFit/>
          </a:bodyPr>
          <a:lstStyle/>
          <a:p>
            <a:r>
              <a:rPr lang="en-US" sz="2800">
                <a:solidFill>
                  <a:srgbClr val="000000"/>
                </a:solidFill>
              </a:rPr>
              <a:t>The "wow" in your solution for visualizing employee attendance lies in its ability to provide intuitive and interactive visualizations, such as real-time heatmaps and trend analyses, which reveal attendance patterns and anomalies at a glance, making data-driven decisions easier and more insightful.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439</Words>
  <Application>Microsoft Office PowerPoint</Application>
  <PresentationFormat>Custom</PresentationFormat>
  <Paragraphs>49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VISUALIZING EMPLOYEE ATTENDANCE TRENDS WITH EXCEL CHART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VISUALIZING EMPLOYEE ATTENDANCE TRENDS WITH EXCEL CHART </dc:title>
  <dc:creator>V2146</dc:creator>
  <cp:lastModifiedBy>als1</cp:lastModifiedBy>
  <cp:revision>1</cp:revision>
  <dcterms:created xsi:type="dcterms:W3CDTF">2024-08-29T01:50:11Z</dcterms:created>
  <dcterms:modified xsi:type="dcterms:W3CDTF">2024-08-30T07:55:38Z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926b6528ecee4bff9aef085b80eb3ef5</vt:lpwstr>
  </property>
</Properties>
</file>