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media/image3.jpg" ContentType="image/jpeg"/>
  <Override PartName="/ppt/media/image4.jpg" ContentType="image/jpeg"/>
  <Override PartName="/ppt/media/image5.jpg" ContentType="image/jpeg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  <p:sldMasterId id="2147483678" r:id="rId3"/>
  </p:sldMasterIdLst>
  <p:sldIdLst>
    <p:sldId id="278" r:id="rId4"/>
    <p:sldId id="279" r:id="rId5"/>
    <p:sldId id="289" r:id="rId6"/>
    <p:sldId id="282" r:id="rId7"/>
    <p:sldId id="269" r:id="rId8"/>
    <p:sldId id="290" r:id="rId9"/>
    <p:sldId id="286" r:id="rId10"/>
    <p:sldId id="287" r:id="rId11"/>
    <p:sldId id="281" r:id="rId12"/>
    <p:sldId id="288" r:id="rId13"/>
    <p:sldId id="258" r:id="rId14"/>
    <p:sldId id="291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4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89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57593" y="1377886"/>
            <a:ext cx="3895090" cy="387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5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3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57593" y="1377886"/>
            <a:ext cx="3895090" cy="387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7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0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46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9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57593" y="1377886"/>
            <a:ext cx="3895090" cy="387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4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0" y="761619"/>
                </a:moveTo>
                <a:lnTo>
                  <a:pt x="12192000" y="761619"/>
                </a:lnTo>
                <a:lnTo>
                  <a:pt x="12192000" y="0"/>
                </a:lnTo>
                <a:lnTo>
                  <a:pt x="0" y="0"/>
                </a:lnTo>
                <a:lnTo>
                  <a:pt x="0" y="761619"/>
                </a:lnTo>
                <a:close/>
              </a:path>
            </a:pathLst>
          </a:custGeom>
          <a:solidFill>
            <a:srgbClr val="0089D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09550" y="0"/>
            <a:ext cx="1733550" cy="790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928876" y="128651"/>
            <a:ext cx="0" cy="466725"/>
          </a:xfrm>
          <a:custGeom>
            <a:avLst/>
            <a:gdLst/>
            <a:ahLst/>
            <a:cxnLst/>
            <a:rect l="l" t="t" r="r" b="b"/>
            <a:pathLst>
              <a:path h="466725">
                <a:moveTo>
                  <a:pt x="0" y="0"/>
                </a:moveTo>
                <a:lnTo>
                  <a:pt x="0" y="466344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4763" y="6529387"/>
            <a:ext cx="12187555" cy="0"/>
          </a:xfrm>
          <a:custGeom>
            <a:avLst/>
            <a:gdLst/>
            <a:ahLst/>
            <a:cxnLst/>
            <a:rect l="l" t="t" r="r" b="b"/>
            <a:pathLst>
              <a:path w="12187555">
                <a:moveTo>
                  <a:pt x="0" y="0"/>
                </a:moveTo>
                <a:lnTo>
                  <a:pt x="12187236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1304" y="70548"/>
            <a:ext cx="1424939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065" y="1465262"/>
            <a:ext cx="11151869" cy="399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6082" y="6502262"/>
            <a:ext cx="502221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6755" y="6502262"/>
            <a:ext cx="24130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1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0" y="761619"/>
                </a:moveTo>
                <a:lnTo>
                  <a:pt x="12192000" y="761619"/>
                </a:lnTo>
                <a:lnTo>
                  <a:pt x="12192000" y="0"/>
                </a:lnTo>
                <a:lnTo>
                  <a:pt x="0" y="0"/>
                </a:lnTo>
                <a:lnTo>
                  <a:pt x="0" y="761619"/>
                </a:lnTo>
                <a:close/>
              </a:path>
            </a:pathLst>
          </a:custGeom>
          <a:solidFill>
            <a:srgbClr val="0089D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09550" y="0"/>
            <a:ext cx="1733550" cy="790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928876" y="128651"/>
            <a:ext cx="0" cy="466725"/>
          </a:xfrm>
          <a:custGeom>
            <a:avLst/>
            <a:gdLst/>
            <a:ahLst/>
            <a:cxnLst/>
            <a:rect l="l" t="t" r="r" b="b"/>
            <a:pathLst>
              <a:path h="466725">
                <a:moveTo>
                  <a:pt x="0" y="0"/>
                </a:moveTo>
                <a:lnTo>
                  <a:pt x="0" y="466344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4763" y="6529387"/>
            <a:ext cx="12187555" cy="0"/>
          </a:xfrm>
          <a:custGeom>
            <a:avLst/>
            <a:gdLst/>
            <a:ahLst/>
            <a:cxnLst/>
            <a:rect l="l" t="t" r="r" b="b"/>
            <a:pathLst>
              <a:path w="12187555">
                <a:moveTo>
                  <a:pt x="0" y="0"/>
                </a:moveTo>
                <a:lnTo>
                  <a:pt x="12187236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1304" y="70548"/>
            <a:ext cx="1424939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065" y="1465262"/>
            <a:ext cx="11151869" cy="399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6082" y="6502262"/>
            <a:ext cx="502221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6755" y="6502262"/>
            <a:ext cx="24130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6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0" y="761619"/>
                </a:moveTo>
                <a:lnTo>
                  <a:pt x="12192000" y="761619"/>
                </a:lnTo>
                <a:lnTo>
                  <a:pt x="12192000" y="0"/>
                </a:lnTo>
                <a:lnTo>
                  <a:pt x="0" y="0"/>
                </a:lnTo>
                <a:lnTo>
                  <a:pt x="0" y="761619"/>
                </a:lnTo>
                <a:close/>
              </a:path>
            </a:pathLst>
          </a:custGeom>
          <a:solidFill>
            <a:srgbClr val="0089D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09550" y="0"/>
            <a:ext cx="1733550" cy="790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928876" y="128651"/>
            <a:ext cx="0" cy="466725"/>
          </a:xfrm>
          <a:custGeom>
            <a:avLst/>
            <a:gdLst/>
            <a:ahLst/>
            <a:cxnLst/>
            <a:rect l="l" t="t" r="r" b="b"/>
            <a:pathLst>
              <a:path h="466725">
                <a:moveTo>
                  <a:pt x="0" y="0"/>
                </a:moveTo>
                <a:lnTo>
                  <a:pt x="0" y="466344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4763" y="6529387"/>
            <a:ext cx="12187555" cy="0"/>
          </a:xfrm>
          <a:custGeom>
            <a:avLst/>
            <a:gdLst/>
            <a:ahLst/>
            <a:cxnLst/>
            <a:rect l="l" t="t" r="r" b="b"/>
            <a:pathLst>
              <a:path w="12187555">
                <a:moveTo>
                  <a:pt x="0" y="0"/>
                </a:moveTo>
                <a:lnTo>
                  <a:pt x="12187236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1304" y="70548"/>
            <a:ext cx="1424939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065" y="1465262"/>
            <a:ext cx="11151869" cy="399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6082" y="6502262"/>
            <a:ext cx="502221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70"/>
              </a:spcBef>
            </a:pPr>
            <a:r>
              <a:rPr spc="15" dirty="0">
                <a:solidFill>
                  <a:prstClr val="black"/>
                </a:solidFill>
              </a:rPr>
              <a:t>Anvitha</a:t>
            </a:r>
            <a:r>
              <a:rPr spc="-155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Mohan</a:t>
            </a:r>
            <a:r>
              <a:rPr spc="-15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Shirva-</a:t>
            </a:r>
            <a:r>
              <a:rPr spc="-195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Karthik</a:t>
            </a:r>
            <a:r>
              <a:rPr spc="-70" dirty="0">
                <a:solidFill>
                  <a:prstClr val="black"/>
                </a:solidFill>
              </a:rPr>
              <a:t> </a:t>
            </a:r>
            <a:r>
              <a:rPr spc="35" dirty="0">
                <a:solidFill>
                  <a:prstClr val="black"/>
                </a:solidFill>
              </a:rPr>
              <a:t>Addagadde</a:t>
            </a:r>
            <a:r>
              <a:rPr spc="-220" dirty="0">
                <a:solidFill>
                  <a:prstClr val="black"/>
                </a:solidFill>
              </a:rPr>
              <a:t> </a:t>
            </a:r>
            <a:r>
              <a:rPr spc="30" dirty="0">
                <a:solidFill>
                  <a:prstClr val="black"/>
                </a:solidFill>
              </a:rPr>
              <a:t>Ramesh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6755" y="6502262"/>
            <a:ext cx="24130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‹#›</a:t>
            </a:fld>
            <a:endParaRPr spc="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0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3757" y="882177"/>
            <a:ext cx="9362941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5400" spc="-85" dirty="0" smtClean="0">
                <a:solidFill>
                  <a:srgbClr val="006FC0"/>
                </a:solidFill>
              </a:rPr>
              <a:t>Hardware Acceleration Using FPGA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3756025" y="5258126"/>
            <a:ext cx="7918450" cy="794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200"/>
              </a:lnSpc>
              <a:spcBef>
                <a:spcPts val="95"/>
              </a:spcBef>
              <a:tabLst>
                <a:tab pos="1909445" algn="l"/>
              </a:tabLst>
            </a:pP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Name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000" b="1" spc="5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IN" sz="2000" spc="15" dirty="0" err="1" smtClean="0">
                <a:solidFill>
                  <a:prstClr val="black"/>
                </a:solidFill>
                <a:latin typeface="Arial"/>
                <a:cs typeface="Arial"/>
              </a:rPr>
              <a:t>Shanmugapriyan</a:t>
            </a:r>
            <a:r>
              <a:rPr lang="en-IN" sz="2000" spc="1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IN" sz="2000" spc="15" dirty="0" err="1" smtClean="0">
                <a:solidFill>
                  <a:prstClr val="black"/>
                </a:solidFill>
                <a:latin typeface="Arial"/>
                <a:cs typeface="Arial"/>
              </a:rPr>
              <a:t>Manoharan</a:t>
            </a:r>
            <a:endParaRPr lang="en-IN" sz="2000" spc="15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ct val="125200"/>
              </a:lnSpc>
              <a:spcBef>
                <a:spcPts val="95"/>
              </a:spcBef>
              <a:tabLst>
                <a:tab pos="1909445" algn="l"/>
              </a:tabLst>
            </a:pPr>
            <a:r>
              <a:rPr lang="en-IN" sz="2000" b="1" spc="15" dirty="0" smtClean="0">
                <a:solidFill>
                  <a:prstClr val="black"/>
                </a:solidFill>
                <a:latin typeface="Arial"/>
                <a:cs typeface="Arial"/>
              </a:rPr>
              <a:t>Date</a:t>
            </a:r>
            <a:r>
              <a:rPr lang="en-IN" sz="2000" spc="15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IN" sz="2000" b="1" spc="5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lang="en-IN" sz="20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IN" sz="2000" spc="5" dirty="0" smtClean="0">
                <a:solidFill>
                  <a:prstClr val="black"/>
                </a:solidFill>
                <a:latin typeface="Arial"/>
                <a:cs typeface="Arial"/>
              </a:rPr>
              <a:t>13 Feb 2019</a:t>
            </a:r>
            <a:endParaRPr lang="en-IN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2975" y="4800600"/>
            <a:ext cx="2066925" cy="61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1303" y="70548"/>
            <a:ext cx="7607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Chemnitz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Faculty </a:t>
            </a: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IN" b="1" spc="-10" dirty="0" smtClean="0">
                <a:solidFill>
                  <a:srgbClr val="FFFFFF"/>
                </a:solidFill>
                <a:latin typeface="Arial"/>
                <a:cs typeface="Arial"/>
              </a:rPr>
              <a:t>Electrical Engineering and Information Technology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1</a:t>
            </a:fld>
            <a:endParaRPr spc="15" dirty="0">
              <a:solidFill>
                <a:prstClr val="black"/>
              </a:solidFill>
            </a:endParaRPr>
          </a:p>
        </p:txBody>
      </p:sp>
      <p:sp>
        <p:nvSpPr>
          <p:cNvPr id="11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06082" y="6502262"/>
            <a:ext cx="5022215" cy="2500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spcBef>
                <a:spcPts val="270"/>
              </a:spcBef>
            </a:pPr>
            <a:r>
              <a:rPr lang="en-IN" spc="15" dirty="0" err="1">
                <a:solidFill>
                  <a:prstClr val="black"/>
                </a:solidFill>
              </a:rPr>
              <a:t>Shanmugapriyan</a:t>
            </a:r>
            <a:r>
              <a:rPr lang="en-IN" spc="15" dirty="0">
                <a:solidFill>
                  <a:prstClr val="black"/>
                </a:solidFill>
              </a:rPr>
              <a:t> </a:t>
            </a:r>
            <a:r>
              <a:rPr lang="en-IN" spc="15" dirty="0" err="1" smtClean="0">
                <a:solidFill>
                  <a:prstClr val="black"/>
                </a:solidFill>
              </a:rPr>
              <a:t>Manoharan</a:t>
            </a:r>
            <a:endParaRPr lang="en-IN" spc="30" dirty="0">
              <a:solidFill>
                <a:prstClr val="black"/>
              </a:solidFill>
            </a:endParaRPr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1469971" y="3161617"/>
            <a:ext cx="9066727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30"/>
              </a:spcBef>
            </a:pPr>
            <a:r>
              <a:rPr lang="en-IN" sz="4000" kern="0" spc="35" dirty="0" smtClean="0">
                <a:solidFill>
                  <a:srgbClr val="000000"/>
                </a:solidFill>
              </a:rPr>
              <a:t>Implementing a Digital Stopwatch for a FPGA Platform</a:t>
            </a:r>
            <a:endParaRPr lang="en-IN" sz="4000" kern="0" dirty="0"/>
          </a:p>
        </p:txBody>
      </p:sp>
    </p:spTree>
    <p:extLst>
      <p:ext uri="{BB962C8B-B14F-4D97-AF65-F5344CB8AC3E}">
        <p14:creationId xmlns:p14="http://schemas.microsoft.com/office/powerpoint/2010/main" val="26207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63842" y="796036"/>
            <a:ext cx="1167714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3345">
              <a:spcBef>
                <a:spcPts val="130"/>
              </a:spcBef>
            </a:pPr>
            <a:r>
              <a:rPr lang="en-IN" sz="2800" b="1" spc="25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Utilisation</a:t>
            </a:r>
            <a:endParaRPr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056754" y="6502262"/>
            <a:ext cx="412991" cy="2500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10</a:t>
            </a:fld>
            <a:endParaRPr spc="15" dirty="0">
              <a:solidFill>
                <a:prstClr val="black"/>
              </a:solidFill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2051303" y="70548"/>
            <a:ext cx="7607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Chemnitz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Faculty </a:t>
            </a: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IN" b="1" spc="-10" dirty="0" smtClean="0">
                <a:solidFill>
                  <a:srgbClr val="FFFFFF"/>
                </a:solidFill>
                <a:latin typeface="Arial"/>
                <a:cs typeface="Arial"/>
              </a:rPr>
              <a:t>Electrical Engineering and Information Technology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36" y="1373745"/>
            <a:ext cx="8883061" cy="2564829"/>
          </a:xfrm>
          <a:prstGeom prst="rect">
            <a:avLst/>
          </a:prstGeom>
        </p:spPr>
      </p:pic>
      <p:sp>
        <p:nvSpPr>
          <p:cNvPr id="29" name="object 4"/>
          <p:cNvSpPr txBox="1"/>
          <p:nvPr/>
        </p:nvSpPr>
        <p:spPr>
          <a:xfrm>
            <a:off x="263841" y="3949447"/>
            <a:ext cx="1167714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3345">
              <a:spcBef>
                <a:spcPts val="130"/>
              </a:spcBef>
            </a:pPr>
            <a:r>
              <a:rPr lang="en-IN" sz="2800" b="1" spc="25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 Report</a:t>
            </a:r>
            <a:endParaRPr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06082" y="6502262"/>
            <a:ext cx="5022215" cy="2500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spcBef>
                <a:spcPts val="270"/>
              </a:spcBef>
            </a:pPr>
            <a:r>
              <a:rPr lang="en-IN" spc="15" dirty="0" err="1">
                <a:solidFill>
                  <a:prstClr val="black"/>
                </a:solidFill>
              </a:rPr>
              <a:t>Shanmugapriyan</a:t>
            </a:r>
            <a:r>
              <a:rPr lang="en-IN" spc="15" dirty="0">
                <a:solidFill>
                  <a:prstClr val="black"/>
                </a:solidFill>
              </a:rPr>
              <a:t> </a:t>
            </a:r>
            <a:r>
              <a:rPr lang="en-IN" spc="15" dirty="0" err="1" smtClean="0">
                <a:solidFill>
                  <a:prstClr val="black"/>
                </a:solidFill>
              </a:rPr>
              <a:t>Manoharan</a:t>
            </a:r>
            <a:endParaRPr lang="en-IN" spc="30" dirty="0">
              <a:solidFill>
                <a:prstClr val="black"/>
              </a:solidFill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263841" y="6012940"/>
            <a:ext cx="1167714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3345">
              <a:spcBef>
                <a:spcPts val="130"/>
              </a:spcBef>
            </a:pPr>
            <a:r>
              <a:rPr lang="en-IN" sz="2800" b="1" spc="25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Frequency: 132.468 MHZ</a:t>
            </a:r>
            <a:endParaRPr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990" y="4527156"/>
            <a:ext cx="7020152" cy="13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87" y="796036"/>
            <a:ext cx="19450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750" dirty="0" smtClean="0">
                <a:solidFill>
                  <a:schemeClr val="tx1"/>
                </a:solidFill>
              </a:rPr>
              <a:t>Conclusion</a:t>
            </a:r>
            <a:endParaRPr sz="275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0250" y="6502262"/>
            <a:ext cx="299085" cy="2813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fld id="{81D60167-4931-47E6-BA6A-407CBD079E47}" type="slidenum">
              <a:rPr sz="1400" spc="15" dirty="0">
                <a:solidFill>
                  <a:prstClr val="black"/>
                </a:solidFill>
                <a:latin typeface="Arial Black"/>
                <a:cs typeface="Arial Black"/>
              </a:rPr>
              <a:pPr marL="25400">
                <a:spcBef>
                  <a:spcPts val="270"/>
                </a:spcBef>
              </a:pPr>
              <a:t>11</a:t>
            </a:fld>
            <a:endParaRPr sz="14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065" y="1465262"/>
            <a:ext cx="10804427" cy="21961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marR="5080" indent="-457200" algn="just">
              <a:spcBef>
                <a:spcPts val="125"/>
              </a:spcBef>
              <a:buFont typeface="Wingdings" panose="05000000000000000000" pitchFamily="2" charset="2"/>
              <a:buChar char="Ø"/>
              <a:tabLst>
                <a:tab pos="365760" algn="l"/>
              </a:tabLst>
            </a:pPr>
            <a:r>
              <a:rPr lang="en-IN" sz="2800" spc="-90" dirty="0" smtClean="0">
                <a:latin typeface="Arial" panose="020B0604020202020204" pitchFamily="34" charset="0"/>
                <a:cs typeface="Arial" panose="020B0604020202020204" pitchFamily="34" charset="0"/>
              </a:rPr>
              <a:t>The Digital Stopwatch is successfully designed, synthesised and implemented.</a:t>
            </a:r>
          </a:p>
          <a:p>
            <a:pPr marL="469900" marR="5080" indent="-457200" algn="just">
              <a:spcBef>
                <a:spcPts val="125"/>
              </a:spcBef>
              <a:buFont typeface="Wingdings" panose="05000000000000000000" pitchFamily="2" charset="2"/>
              <a:buChar char="Ø"/>
              <a:tabLst>
                <a:tab pos="365760" algn="l"/>
              </a:tabLst>
            </a:pPr>
            <a:endParaRPr lang="en-IN" sz="2800" spc="-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 algn="just">
              <a:spcBef>
                <a:spcPts val="125"/>
              </a:spcBef>
              <a:buFont typeface="Wingdings" panose="05000000000000000000" pitchFamily="2" charset="2"/>
              <a:buChar char="Ø"/>
              <a:tabLst>
                <a:tab pos="365760" algn="l"/>
              </a:tabLst>
            </a:pPr>
            <a:r>
              <a:rPr lang="en-IN" sz="2800" spc="-90" dirty="0" smtClean="0">
                <a:latin typeface="Arial" panose="020B0604020202020204" pitchFamily="34" charset="0"/>
                <a:cs typeface="Arial" panose="020B0604020202020204" pitchFamily="34" charset="0"/>
              </a:rPr>
              <a:t>The implemented design is programmed into Spartan 3 FPGA and output is monitored.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1303" y="70548"/>
            <a:ext cx="7607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Chemnitz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Faculty </a:t>
            </a: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IN" b="1" spc="-10" dirty="0" smtClean="0">
                <a:solidFill>
                  <a:srgbClr val="FFFFFF"/>
                </a:solidFill>
                <a:latin typeface="Arial"/>
                <a:cs typeface="Arial"/>
              </a:rPr>
              <a:t>Electrical Engineering and Information Technology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06082" y="6502262"/>
            <a:ext cx="5022215" cy="2500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spcBef>
                <a:spcPts val="270"/>
              </a:spcBef>
            </a:pPr>
            <a:r>
              <a:rPr lang="en-IN" spc="15" dirty="0" err="1">
                <a:solidFill>
                  <a:prstClr val="black"/>
                </a:solidFill>
              </a:rPr>
              <a:t>Shanmugapriyan</a:t>
            </a:r>
            <a:r>
              <a:rPr lang="en-IN" spc="15" dirty="0">
                <a:solidFill>
                  <a:prstClr val="black"/>
                </a:solidFill>
              </a:rPr>
              <a:t> </a:t>
            </a:r>
            <a:r>
              <a:rPr lang="en-IN" spc="15" dirty="0" err="1" smtClean="0">
                <a:solidFill>
                  <a:prstClr val="black"/>
                </a:solidFill>
              </a:rPr>
              <a:t>Manoharan</a:t>
            </a:r>
            <a:endParaRPr lang="en-IN" spc="3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87" y="796036"/>
            <a:ext cx="19450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35" dirty="0">
                <a:solidFill>
                  <a:srgbClr val="000000"/>
                </a:solidFill>
              </a:rPr>
              <a:t>R</a:t>
            </a:r>
            <a:r>
              <a:rPr sz="2750" spc="40" dirty="0">
                <a:solidFill>
                  <a:srgbClr val="000000"/>
                </a:solidFill>
              </a:rPr>
              <a:t>e</a:t>
            </a:r>
            <a:r>
              <a:rPr sz="2750" spc="-15" dirty="0">
                <a:solidFill>
                  <a:srgbClr val="000000"/>
                </a:solidFill>
              </a:rPr>
              <a:t>f</a:t>
            </a:r>
            <a:r>
              <a:rPr sz="2750" spc="40" dirty="0">
                <a:solidFill>
                  <a:srgbClr val="000000"/>
                </a:solidFill>
              </a:rPr>
              <a:t>e</a:t>
            </a:r>
            <a:r>
              <a:rPr sz="2750" spc="-25" dirty="0">
                <a:solidFill>
                  <a:srgbClr val="000000"/>
                </a:solidFill>
              </a:rPr>
              <a:t>r</a:t>
            </a:r>
            <a:r>
              <a:rPr sz="2750" spc="40" dirty="0">
                <a:solidFill>
                  <a:srgbClr val="000000"/>
                </a:solidFill>
              </a:rPr>
              <a:t>ence</a:t>
            </a:r>
            <a:r>
              <a:rPr sz="2750" spc="15" dirty="0">
                <a:solidFill>
                  <a:srgbClr val="000000"/>
                </a:solidFill>
              </a:rPr>
              <a:t>s</a:t>
            </a:r>
            <a:endParaRPr sz="2750" dirty="0"/>
          </a:p>
        </p:txBody>
      </p:sp>
      <p:sp>
        <p:nvSpPr>
          <p:cNvPr id="6" name="object 6"/>
          <p:cNvSpPr txBox="1"/>
          <p:nvPr/>
        </p:nvSpPr>
        <p:spPr>
          <a:xfrm>
            <a:off x="7080250" y="6502262"/>
            <a:ext cx="299085" cy="2813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fld id="{81D60167-4931-47E6-BA6A-407CBD079E47}" type="slidenum">
              <a:rPr sz="1400" spc="15" dirty="0">
                <a:solidFill>
                  <a:prstClr val="black"/>
                </a:solidFill>
                <a:latin typeface="Arial Black"/>
                <a:cs typeface="Arial Black"/>
              </a:rPr>
              <a:pPr marL="25400">
                <a:spcBef>
                  <a:spcPts val="270"/>
                </a:spcBef>
              </a:pPr>
              <a:t>12</a:t>
            </a:fld>
            <a:endParaRPr sz="14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065" y="1465262"/>
            <a:ext cx="10804427" cy="128560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spcBef>
                <a:spcPts val="125"/>
              </a:spcBef>
              <a:tabLst>
                <a:tab pos="365760" algn="l"/>
              </a:tabLst>
            </a:pPr>
            <a:r>
              <a:rPr lang="en-IN" sz="2000" spc="-90" dirty="0" smtClean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IN" sz="2000" spc="-9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IN" sz="2000" spc="-90" dirty="0" smtClean="0">
                <a:latin typeface="Arial" panose="020B0604020202020204" pitchFamily="34" charset="0"/>
                <a:cs typeface="Arial" panose="020B0604020202020204" pitchFamily="34" charset="0"/>
              </a:rPr>
              <a:t>www.digikey.com/eewiki/pages/viewpage.action?pageId=4980758 [Accessed </a:t>
            </a:r>
            <a:r>
              <a:rPr lang="en-IN" sz="2000" spc="-9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2000" spc="-90" dirty="0" smtClean="0">
                <a:latin typeface="Arial" panose="020B0604020202020204" pitchFamily="34" charset="0"/>
                <a:cs typeface="Arial" panose="020B0604020202020204" pitchFamily="34" charset="0"/>
              </a:rPr>
              <a:t>11/02/2019]</a:t>
            </a:r>
            <a:endParaRPr lang="en-IN" sz="2000" spc="-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spcBef>
                <a:spcPts val="125"/>
              </a:spcBef>
              <a:tabLst>
                <a:tab pos="365760" algn="l"/>
              </a:tabLst>
            </a:pPr>
            <a:endParaRPr lang="en-IN" sz="2000" spc="-12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spcBef>
                <a:spcPts val="125"/>
              </a:spcBef>
              <a:tabLst>
                <a:tab pos="365760" algn="l"/>
              </a:tabLst>
            </a:pPr>
            <a:r>
              <a:rPr lang="en-IN" sz="2000" spc="-90" dirty="0" smtClean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IN" sz="2000" spc="-90" dirty="0">
                <a:latin typeface="Arial" panose="020B0604020202020204" pitchFamily="34" charset="0"/>
                <a:cs typeface="Arial" panose="020B0604020202020204" pitchFamily="34" charset="0"/>
              </a:rPr>
              <a:t>https://www.fpga4student.com/2017/09/vhdl-code-for-seven-segment-display.html   </a:t>
            </a:r>
          </a:p>
          <a:p>
            <a:pPr marL="12700" marR="5080" algn="just">
              <a:spcBef>
                <a:spcPts val="125"/>
              </a:spcBef>
              <a:tabLst>
                <a:tab pos="365760" algn="l"/>
              </a:tabLst>
            </a:pPr>
            <a:r>
              <a:rPr lang="en-IN" sz="2000" spc="-90" dirty="0">
                <a:latin typeface="Arial" panose="020B0604020202020204" pitchFamily="34" charset="0"/>
                <a:cs typeface="Arial" panose="020B0604020202020204" pitchFamily="34" charset="0"/>
              </a:rPr>
              <a:t>      [Accessed on </a:t>
            </a:r>
            <a:r>
              <a:rPr lang="en-IN" sz="2000" spc="-90" dirty="0" smtClean="0">
                <a:latin typeface="Arial" panose="020B0604020202020204" pitchFamily="34" charset="0"/>
                <a:cs typeface="Arial" panose="020B0604020202020204" pitchFamily="34" charset="0"/>
              </a:rPr>
              <a:t>25/01/2019]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1303" y="70548"/>
            <a:ext cx="7607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Chemnitz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Faculty </a:t>
            </a: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IN" b="1" spc="-10" dirty="0" smtClean="0">
                <a:solidFill>
                  <a:srgbClr val="FFFFFF"/>
                </a:solidFill>
                <a:latin typeface="Arial"/>
                <a:cs typeface="Arial"/>
              </a:rPr>
              <a:t>Electrical Engineering and Information Technology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06082" y="6502262"/>
            <a:ext cx="5022215" cy="2500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spcBef>
                <a:spcPts val="270"/>
              </a:spcBef>
            </a:pPr>
            <a:r>
              <a:rPr lang="en-IN" spc="15" dirty="0" err="1">
                <a:solidFill>
                  <a:prstClr val="black"/>
                </a:solidFill>
              </a:rPr>
              <a:t>Shanmugapriyan</a:t>
            </a:r>
            <a:r>
              <a:rPr lang="en-IN" spc="15" dirty="0">
                <a:solidFill>
                  <a:prstClr val="black"/>
                </a:solidFill>
              </a:rPr>
              <a:t> </a:t>
            </a:r>
            <a:r>
              <a:rPr lang="en-IN" spc="15" dirty="0" err="1" smtClean="0">
                <a:solidFill>
                  <a:prstClr val="black"/>
                </a:solidFill>
              </a:rPr>
              <a:t>Manoharan</a:t>
            </a:r>
            <a:endParaRPr lang="en-IN" spc="3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80250" y="6502262"/>
            <a:ext cx="299085" cy="2813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fld id="{81D60167-4931-47E6-BA6A-407CBD079E47}" type="slidenum">
              <a:rPr sz="1400" spc="15" dirty="0">
                <a:solidFill>
                  <a:prstClr val="black"/>
                </a:solidFill>
                <a:latin typeface="Arial Black"/>
                <a:cs typeface="Arial Black"/>
              </a:rPr>
              <a:pPr marL="25400">
                <a:spcBef>
                  <a:spcPts val="270"/>
                </a:spcBef>
              </a:pPr>
              <a:t>13</a:t>
            </a:fld>
            <a:endParaRPr sz="14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75" y="1478926"/>
            <a:ext cx="7357403" cy="4192172"/>
          </a:xfrm>
          <a:prstGeom prst="rect">
            <a:avLst/>
          </a:prstGeom>
        </p:spPr>
      </p:pic>
      <p:sp>
        <p:nvSpPr>
          <p:cNvPr id="9" name="object 8"/>
          <p:cNvSpPr txBox="1"/>
          <p:nvPr/>
        </p:nvSpPr>
        <p:spPr>
          <a:xfrm>
            <a:off x="2051303" y="70548"/>
            <a:ext cx="7607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Chemnitz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Faculty </a:t>
            </a: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IN" b="1" spc="-10" dirty="0" smtClean="0">
                <a:solidFill>
                  <a:srgbClr val="FFFFFF"/>
                </a:solidFill>
                <a:latin typeface="Arial"/>
                <a:cs typeface="Arial"/>
              </a:rPr>
              <a:t>Electrical Engineering and Information Technology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06082" y="6502262"/>
            <a:ext cx="5022215" cy="2500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spcBef>
                <a:spcPts val="270"/>
              </a:spcBef>
            </a:pPr>
            <a:r>
              <a:rPr lang="en-IN" spc="15" dirty="0" err="1">
                <a:solidFill>
                  <a:prstClr val="black"/>
                </a:solidFill>
              </a:rPr>
              <a:t>Shanmugapriyan</a:t>
            </a:r>
            <a:r>
              <a:rPr lang="en-IN" spc="15" dirty="0">
                <a:solidFill>
                  <a:prstClr val="black"/>
                </a:solidFill>
              </a:rPr>
              <a:t> </a:t>
            </a:r>
            <a:r>
              <a:rPr lang="en-IN" spc="15" dirty="0" err="1" smtClean="0">
                <a:solidFill>
                  <a:prstClr val="black"/>
                </a:solidFill>
              </a:rPr>
              <a:t>Manoharan</a:t>
            </a:r>
            <a:endParaRPr lang="en-IN" spc="3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082" y="908276"/>
            <a:ext cx="2069832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spc="35" dirty="0" smtClean="0">
                <a:solidFill>
                  <a:srgbClr val="000000"/>
                </a:solidFill>
              </a:rPr>
              <a:t>Outline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406082" y="1528785"/>
            <a:ext cx="6181859" cy="48173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200"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IN" sz="2400" spc="10" dirty="0" smtClean="0">
                <a:solidFill>
                  <a:prstClr val="black"/>
                </a:solidFill>
                <a:latin typeface="Arial"/>
                <a:cs typeface="Arial"/>
              </a:rPr>
              <a:t>Aim</a:t>
            </a:r>
          </a:p>
          <a:p>
            <a:pPr marL="469900" indent="-457200"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IN" sz="2400" spc="10" dirty="0" smtClean="0">
                <a:solidFill>
                  <a:prstClr val="black"/>
                </a:solidFill>
                <a:latin typeface="Arial"/>
                <a:cs typeface="Arial"/>
              </a:rPr>
              <a:t>Implementation</a:t>
            </a:r>
          </a:p>
          <a:p>
            <a:pPr marL="927100" lvl="1" indent="-457200"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400" spc="10" dirty="0" smtClean="0">
                <a:solidFill>
                  <a:prstClr val="black"/>
                </a:solidFill>
                <a:latin typeface="Arial"/>
                <a:cs typeface="Arial"/>
              </a:rPr>
              <a:t>Top Structure</a:t>
            </a:r>
          </a:p>
          <a:p>
            <a:pPr marL="927100" lvl="1" indent="-457200"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400" spc="10" dirty="0" smtClean="0">
                <a:solidFill>
                  <a:prstClr val="black"/>
                </a:solidFill>
                <a:latin typeface="Arial"/>
                <a:cs typeface="Arial"/>
              </a:rPr>
              <a:t>Stopwatch FSM &amp; Design</a:t>
            </a:r>
          </a:p>
          <a:p>
            <a:pPr marL="927100" lvl="1" indent="-457200"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400" spc="10" dirty="0" smtClean="0">
                <a:solidFill>
                  <a:prstClr val="black"/>
                </a:solidFill>
                <a:latin typeface="Arial"/>
                <a:cs typeface="Arial"/>
              </a:rPr>
              <a:t>Pushbutton </a:t>
            </a:r>
            <a:r>
              <a:rPr lang="en-IN" sz="2400" spc="10" dirty="0" err="1" smtClean="0">
                <a:solidFill>
                  <a:prstClr val="black"/>
                </a:solidFill>
                <a:latin typeface="Arial"/>
                <a:cs typeface="Arial"/>
              </a:rPr>
              <a:t>debounce</a:t>
            </a:r>
            <a:endParaRPr lang="en-IN" sz="2400" spc="1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927100" lvl="1" indent="-457200"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400" spc="10" dirty="0" smtClean="0">
                <a:solidFill>
                  <a:prstClr val="black"/>
                </a:solidFill>
                <a:latin typeface="Arial"/>
                <a:cs typeface="Arial"/>
              </a:rPr>
              <a:t>Seven Segment Selector</a:t>
            </a:r>
          </a:p>
          <a:p>
            <a:pPr marL="469900" indent="-457200"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IN" sz="2400" spc="10" dirty="0" smtClean="0">
                <a:solidFill>
                  <a:prstClr val="black"/>
                </a:solidFill>
                <a:latin typeface="Arial"/>
                <a:cs typeface="Arial"/>
              </a:rPr>
              <a:t>Simulation Output</a:t>
            </a:r>
          </a:p>
          <a:p>
            <a:pPr marL="469900" indent="-457200"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IN" sz="2400" spc="10" dirty="0" smtClean="0">
                <a:solidFill>
                  <a:prstClr val="black"/>
                </a:solidFill>
                <a:latin typeface="Arial"/>
                <a:cs typeface="Arial"/>
              </a:rPr>
              <a:t>Result</a:t>
            </a:r>
          </a:p>
          <a:p>
            <a:pPr marL="927100" lvl="1" indent="-457200"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400" spc="10" dirty="0" smtClean="0">
                <a:solidFill>
                  <a:prstClr val="black"/>
                </a:solidFill>
                <a:latin typeface="Arial"/>
                <a:cs typeface="Arial"/>
              </a:rPr>
              <a:t>Device Utilisation</a:t>
            </a:r>
          </a:p>
          <a:p>
            <a:pPr marL="927100" lvl="1" indent="-457200"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400" spc="10" dirty="0" smtClean="0">
                <a:solidFill>
                  <a:prstClr val="black"/>
                </a:solidFill>
                <a:latin typeface="Arial"/>
                <a:cs typeface="Arial"/>
              </a:rPr>
              <a:t>Timing Report</a:t>
            </a:r>
          </a:p>
          <a:p>
            <a:pPr marL="927100" lvl="1" indent="-457200"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IN" sz="2400" spc="10" dirty="0" smtClean="0">
                <a:solidFill>
                  <a:prstClr val="black"/>
                </a:solidFill>
                <a:latin typeface="Arial"/>
                <a:cs typeface="Arial"/>
              </a:rPr>
              <a:t>Maximum Frequency</a:t>
            </a:r>
          </a:p>
          <a:p>
            <a:pPr marL="469900" indent="-457200"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IN" sz="2400" spc="10" dirty="0" smtClean="0">
                <a:solidFill>
                  <a:prstClr val="black"/>
                </a:solidFill>
                <a:latin typeface="Arial"/>
                <a:cs typeface="Arial"/>
              </a:rPr>
              <a:t>Conclusion</a:t>
            </a:r>
          </a:p>
          <a:p>
            <a:pPr marL="469900" indent="-457200"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IN" sz="2400" spc="10" dirty="0" smtClean="0">
                <a:solidFill>
                  <a:prstClr val="black"/>
                </a:solidFill>
                <a:latin typeface="Arial"/>
                <a:cs typeface="Arial"/>
              </a:rPr>
              <a:t>Reference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1303" y="70548"/>
            <a:ext cx="7556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b="1" spc="1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lang="en-IN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b="1" spc="-5" dirty="0">
                <a:solidFill>
                  <a:srgbClr val="FFFFFF"/>
                </a:solidFill>
                <a:latin typeface="Arial"/>
                <a:cs typeface="Arial"/>
              </a:rPr>
              <a:t>Chemnitz</a:t>
            </a:r>
            <a:endParaRPr lang="en-IN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lang="en-IN" b="1" dirty="0">
                <a:solidFill>
                  <a:srgbClr val="FFFFFF"/>
                </a:solidFill>
                <a:latin typeface="Arial"/>
                <a:cs typeface="Arial"/>
              </a:rPr>
              <a:t>Faculty </a:t>
            </a:r>
            <a:r>
              <a:rPr lang="en-IN" b="1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IN" b="1" spc="-10" dirty="0">
                <a:solidFill>
                  <a:srgbClr val="FFFFFF"/>
                </a:solidFill>
                <a:latin typeface="Arial"/>
                <a:cs typeface="Arial"/>
              </a:rPr>
              <a:t>Electrical Engineering and Information Technology</a:t>
            </a:r>
            <a:endParaRPr lang="en-IN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2</a:t>
            </a:fld>
            <a:endParaRPr spc="15" dirty="0">
              <a:solidFill>
                <a:prstClr val="black"/>
              </a:solidFill>
            </a:endParaRPr>
          </a:p>
        </p:txBody>
      </p:sp>
      <p:sp>
        <p:nvSpPr>
          <p:cNvPr id="10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06082" y="6502262"/>
            <a:ext cx="5022215" cy="2500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spcBef>
                <a:spcPts val="270"/>
              </a:spcBef>
            </a:pPr>
            <a:r>
              <a:rPr lang="en-IN" spc="15" dirty="0" err="1">
                <a:solidFill>
                  <a:prstClr val="black"/>
                </a:solidFill>
              </a:rPr>
              <a:t>Shanmugapriyan</a:t>
            </a:r>
            <a:r>
              <a:rPr lang="en-IN" spc="15" dirty="0">
                <a:solidFill>
                  <a:prstClr val="black"/>
                </a:solidFill>
              </a:rPr>
              <a:t> </a:t>
            </a:r>
            <a:r>
              <a:rPr lang="en-IN" spc="15" dirty="0" err="1" smtClean="0">
                <a:solidFill>
                  <a:prstClr val="black"/>
                </a:solidFill>
              </a:rPr>
              <a:t>Manoharan</a:t>
            </a:r>
            <a:endParaRPr lang="en-IN" spc="30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557" y="2406836"/>
            <a:ext cx="2404459" cy="23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082" y="2470090"/>
            <a:ext cx="133540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spc="35" dirty="0" smtClean="0">
                <a:solidFill>
                  <a:srgbClr val="000000"/>
                </a:solidFill>
              </a:rPr>
              <a:t>Aim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406082" y="3221069"/>
            <a:ext cx="6181859" cy="8778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tabLst>
                <a:tab pos="355600" algn="l"/>
                <a:tab pos="356235" algn="l"/>
              </a:tabLst>
            </a:pPr>
            <a:r>
              <a:rPr lang="en-IN" sz="2800" spc="10" dirty="0" smtClean="0">
                <a:solidFill>
                  <a:prstClr val="black"/>
                </a:solidFill>
                <a:latin typeface="Arial"/>
                <a:cs typeface="Arial"/>
              </a:rPr>
              <a:t>To Design and Implement the Stopwatch on Spartan 3 FPGA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1303" y="70548"/>
            <a:ext cx="7556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b="1" spc="1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lang="en-IN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b="1" spc="-5" dirty="0">
                <a:solidFill>
                  <a:srgbClr val="FFFFFF"/>
                </a:solidFill>
                <a:latin typeface="Arial"/>
                <a:cs typeface="Arial"/>
              </a:rPr>
              <a:t>Chemnitz</a:t>
            </a:r>
            <a:endParaRPr lang="en-IN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lang="en-IN" b="1" dirty="0">
                <a:solidFill>
                  <a:srgbClr val="FFFFFF"/>
                </a:solidFill>
                <a:latin typeface="Arial"/>
                <a:cs typeface="Arial"/>
              </a:rPr>
              <a:t>Faculty </a:t>
            </a:r>
            <a:r>
              <a:rPr lang="en-IN" b="1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IN" b="1" spc="-10" dirty="0">
                <a:solidFill>
                  <a:srgbClr val="FFFFFF"/>
                </a:solidFill>
                <a:latin typeface="Arial"/>
                <a:cs typeface="Arial"/>
              </a:rPr>
              <a:t>Electrical Engineering and Information Technology</a:t>
            </a:r>
            <a:endParaRPr lang="en-IN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3</a:t>
            </a:fld>
            <a:endParaRPr spc="15" dirty="0">
              <a:solidFill>
                <a:prstClr val="black"/>
              </a:solidFill>
            </a:endParaRPr>
          </a:p>
        </p:txBody>
      </p:sp>
      <p:sp>
        <p:nvSpPr>
          <p:cNvPr id="10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06082" y="6502262"/>
            <a:ext cx="5022215" cy="2500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spcBef>
                <a:spcPts val="270"/>
              </a:spcBef>
            </a:pPr>
            <a:r>
              <a:rPr lang="en-IN" spc="15" dirty="0" err="1">
                <a:solidFill>
                  <a:prstClr val="black"/>
                </a:solidFill>
              </a:rPr>
              <a:t>Shanmugapriyan</a:t>
            </a:r>
            <a:r>
              <a:rPr lang="en-IN" spc="15" dirty="0">
                <a:solidFill>
                  <a:prstClr val="black"/>
                </a:solidFill>
              </a:rPr>
              <a:t> </a:t>
            </a:r>
            <a:r>
              <a:rPr lang="en-IN" spc="15" dirty="0" err="1" smtClean="0">
                <a:solidFill>
                  <a:prstClr val="black"/>
                </a:solidFill>
              </a:rPr>
              <a:t>Manoharan</a:t>
            </a:r>
            <a:endParaRPr lang="en-IN" spc="3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69" y="1872790"/>
            <a:ext cx="3317137" cy="33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63843" y="796036"/>
            <a:ext cx="9678444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3345">
              <a:spcBef>
                <a:spcPts val="130"/>
              </a:spcBef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TOP Structure</a:t>
            </a:r>
            <a:endParaRPr lang="en-IN" sz="185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4</a:t>
            </a:fld>
            <a:endParaRPr spc="15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2" y="1391994"/>
            <a:ext cx="11340441" cy="5028300"/>
          </a:xfrm>
          <a:prstGeom prst="rect">
            <a:avLst/>
          </a:prstGeom>
        </p:spPr>
      </p:pic>
      <p:sp>
        <p:nvSpPr>
          <p:cNvPr id="10" name="object 8"/>
          <p:cNvSpPr txBox="1"/>
          <p:nvPr/>
        </p:nvSpPr>
        <p:spPr>
          <a:xfrm>
            <a:off x="2051303" y="70548"/>
            <a:ext cx="7607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Chemnitz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Faculty </a:t>
            </a: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IN" b="1" spc="-10" dirty="0" smtClean="0">
                <a:solidFill>
                  <a:srgbClr val="FFFFFF"/>
                </a:solidFill>
                <a:latin typeface="Arial"/>
                <a:cs typeface="Arial"/>
              </a:rPr>
              <a:t>Electrical Engineering and Information Technology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06082" y="6502262"/>
            <a:ext cx="5022215" cy="2500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spcBef>
                <a:spcPts val="270"/>
              </a:spcBef>
            </a:pPr>
            <a:r>
              <a:rPr lang="en-IN" spc="15" dirty="0" err="1">
                <a:solidFill>
                  <a:prstClr val="black"/>
                </a:solidFill>
              </a:rPr>
              <a:t>Shanmugapriyan</a:t>
            </a:r>
            <a:r>
              <a:rPr lang="en-IN" spc="15" dirty="0">
                <a:solidFill>
                  <a:prstClr val="black"/>
                </a:solidFill>
              </a:rPr>
              <a:t> </a:t>
            </a:r>
            <a:r>
              <a:rPr lang="en-IN" spc="15" dirty="0" err="1" smtClean="0">
                <a:solidFill>
                  <a:prstClr val="black"/>
                </a:solidFill>
              </a:rPr>
              <a:t>Manoharan</a:t>
            </a:r>
            <a:endParaRPr lang="en-IN" spc="3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9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63842" y="796036"/>
            <a:ext cx="1167714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3345">
              <a:spcBef>
                <a:spcPts val="130"/>
              </a:spcBef>
            </a:pPr>
            <a:r>
              <a:rPr lang="en-IN" sz="2800" b="1" spc="25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Stopwatch FSM</a:t>
            </a:r>
            <a:endParaRPr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5</a:t>
            </a:fld>
            <a:endParaRPr spc="15" dirty="0">
              <a:solidFill>
                <a:prstClr val="black"/>
              </a:solidFill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2051303" y="70548"/>
            <a:ext cx="7607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Chemnitz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Faculty </a:t>
            </a: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IN" b="1" spc="-10" dirty="0" smtClean="0">
                <a:solidFill>
                  <a:srgbClr val="FFFFFF"/>
                </a:solidFill>
                <a:latin typeface="Arial"/>
                <a:cs typeface="Arial"/>
              </a:rPr>
              <a:t>Electrical Engineering and Information Technology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1940051" y="2963452"/>
            <a:ext cx="1609859" cy="1146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5446896" y="1852423"/>
            <a:ext cx="1609859" cy="1146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5408111" y="4384829"/>
            <a:ext cx="1609859" cy="1146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12998" y="3274952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29273" y="214283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29273" y="469632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Halt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>
            <a:stCxn id="3" idx="7"/>
            <a:endCxn id="12" idx="2"/>
          </p:cNvCxnSpPr>
          <p:nvPr/>
        </p:nvCxnSpPr>
        <p:spPr>
          <a:xfrm flipV="1">
            <a:off x="3314152" y="2425533"/>
            <a:ext cx="2132744" cy="705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4"/>
            <a:endCxn id="13" idx="0"/>
          </p:cNvCxnSpPr>
          <p:nvPr/>
        </p:nvCxnSpPr>
        <p:spPr>
          <a:xfrm flipH="1">
            <a:off x="6213041" y="2998643"/>
            <a:ext cx="38785" cy="1386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3" idx="5"/>
          </p:cNvCxnSpPr>
          <p:nvPr/>
        </p:nvCxnSpPr>
        <p:spPr>
          <a:xfrm flipH="1" flipV="1">
            <a:off x="3314152" y="3941812"/>
            <a:ext cx="2093959" cy="1016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3" idx="6"/>
            <a:endCxn id="12" idx="6"/>
          </p:cNvCxnSpPr>
          <p:nvPr/>
        </p:nvCxnSpPr>
        <p:spPr>
          <a:xfrm flipV="1">
            <a:off x="7017970" y="2425533"/>
            <a:ext cx="38785" cy="2532406"/>
          </a:xfrm>
          <a:prstGeom prst="curvedConnector3">
            <a:avLst>
              <a:gd name="adj1" fmla="val 37361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2" idx="0"/>
            <a:endCxn id="12" idx="7"/>
          </p:cNvCxnSpPr>
          <p:nvPr/>
        </p:nvCxnSpPr>
        <p:spPr>
          <a:xfrm rot="16200000" flipH="1">
            <a:off x="6452481" y="1651768"/>
            <a:ext cx="167860" cy="569171"/>
          </a:xfrm>
          <a:prstGeom prst="curvedConnector3">
            <a:avLst>
              <a:gd name="adj1" fmla="val -3121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20538" y="2319591"/>
            <a:ext cx="121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Key1 = ‘1’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6210610" y="3457761"/>
            <a:ext cx="121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Key1 = ‘1’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3368973" y="4498743"/>
            <a:ext cx="121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Key2 = ‘1’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8473392" y="3457761"/>
            <a:ext cx="121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Key1 = </a:t>
            </a:r>
            <a:r>
              <a:rPr lang="en-IN" dirty="0" smtClean="0"/>
              <a:t>‘1’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6767802" y="1532621"/>
            <a:ext cx="121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Key2 = ‘1’</a:t>
            </a:r>
            <a:endParaRPr lang="en-IN" dirty="0"/>
          </a:p>
        </p:txBody>
      </p:sp>
      <p:sp>
        <p:nvSpPr>
          <p:cNvPr id="46" name="Oval Callout 45"/>
          <p:cNvSpPr/>
          <p:nvPr/>
        </p:nvSpPr>
        <p:spPr>
          <a:xfrm>
            <a:off x="8561039" y="938203"/>
            <a:ext cx="2262782" cy="1204632"/>
          </a:xfrm>
          <a:prstGeom prst="wedgeEllipseCallout">
            <a:avLst>
              <a:gd name="adj1" fmla="val -85489"/>
              <a:gd name="adj2" fmla="val 209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8953741" y="1086344"/>
            <a:ext cx="153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Goes to </a:t>
            </a:r>
            <a:r>
              <a:rPr lang="en-IN" b="1" dirty="0" smtClean="0"/>
              <a:t>00:00</a:t>
            </a:r>
          </a:p>
          <a:p>
            <a:r>
              <a:rPr lang="en-IN" dirty="0" smtClean="0"/>
              <a:t>&amp; Continue counting</a:t>
            </a:r>
            <a:endParaRPr lang="en-IN" dirty="0"/>
          </a:p>
        </p:txBody>
      </p:sp>
      <p:sp>
        <p:nvSpPr>
          <p:cNvPr id="24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06082" y="6502262"/>
            <a:ext cx="5022215" cy="2500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spcBef>
                <a:spcPts val="270"/>
              </a:spcBef>
            </a:pPr>
            <a:r>
              <a:rPr lang="en-IN" spc="15" dirty="0" err="1">
                <a:solidFill>
                  <a:prstClr val="black"/>
                </a:solidFill>
              </a:rPr>
              <a:t>Shanmugapriyan</a:t>
            </a:r>
            <a:r>
              <a:rPr lang="en-IN" spc="15" dirty="0">
                <a:solidFill>
                  <a:prstClr val="black"/>
                </a:solidFill>
              </a:rPr>
              <a:t> </a:t>
            </a:r>
            <a:r>
              <a:rPr lang="en-IN" spc="15" dirty="0" err="1" smtClean="0">
                <a:solidFill>
                  <a:prstClr val="black"/>
                </a:solidFill>
              </a:rPr>
              <a:t>Manoharan</a:t>
            </a:r>
            <a:endParaRPr lang="en-IN" spc="30" dirty="0">
              <a:solidFill>
                <a:prstClr val="black"/>
              </a:solidFill>
            </a:endParaRPr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1545465" y="2666055"/>
            <a:ext cx="630344" cy="465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6424" y="2319591"/>
            <a:ext cx="121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reset = ‘0’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8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63842" y="796036"/>
            <a:ext cx="1167714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3345">
              <a:spcBef>
                <a:spcPts val="130"/>
              </a:spcBef>
            </a:pPr>
            <a:r>
              <a:rPr lang="en-IN" sz="2800" b="1" spc="25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Stopwatch</a:t>
            </a:r>
            <a:endParaRPr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6</a:t>
            </a:fld>
            <a:endParaRPr spc="15" dirty="0">
              <a:solidFill>
                <a:prstClr val="black"/>
              </a:solidFill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2051303" y="70548"/>
            <a:ext cx="7607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Chemnitz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Faculty </a:t>
            </a: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IN" b="1" spc="-10" dirty="0" smtClean="0">
                <a:solidFill>
                  <a:srgbClr val="FFFFFF"/>
                </a:solidFill>
                <a:latin typeface="Arial"/>
                <a:cs typeface="Arial"/>
              </a:rPr>
              <a:t>Electrical Engineering and Information Technology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06082" y="6502262"/>
            <a:ext cx="5022215" cy="2500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spcBef>
                <a:spcPts val="270"/>
              </a:spcBef>
            </a:pPr>
            <a:r>
              <a:rPr lang="en-IN" spc="15" dirty="0" err="1">
                <a:solidFill>
                  <a:prstClr val="black"/>
                </a:solidFill>
              </a:rPr>
              <a:t>Shanmugapriyan</a:t>
            </a:r>
            <a:r>
              <a:rPr lang="en-IN" spc="15" dirty="0">
                <a:solidFill>
                  <a:prstClr val="black"/>
                </a:solidFill>
              </a:rPr>
              <a:t> </a:t>
            </a:r>
            <a:r>
              <a:rPr lang="en-IN" spc="15" dirty="0" err="1" smtClean="0">
                <a:solidFill>
                  <a:prstClr val="black"/>
                </a:solidFill>
              </a:rPr>
              <a:t>Manoharan</a:t>
            </a:r>
            <a:endParaRPr lang="en-IN" spc="3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10330" y="1686840"/>
            <a:ext cx="1281945" cy="1841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9426097" y="1704380"/>
            <a:ext cx="1281945" cy="1841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4615496" y="1686841"/>
            <a:ext cx="1281945" cy="1841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1431348" y="4483554"/>
            <a:ext cx="1281945" cy="1841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4592045" y="4217336"/>
            <a:ext cx="1281945" cy="1841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7511960" y="4217336"/>
            <a:ext cx="1281945" cy="1841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1410331" y="2305756"/>
            <a:ext cx="1281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Clock_Div_1sec</a:t>
            </a:r>
            <a:endParaRPr lang="en-IN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63479" y="3415008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5338" y="1973587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4499" y="1788921"/>
            <a:ext cx="6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/>
              <a:t>Clk</a:t>
            </a:r>
            <a:endParaRPr lang="en-IN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5513" y="3230342"/>
            <a:ext cx="88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Reset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513" y="2255888"/>
            <a:ext cx="74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I</a:t>
            </a:r>
            <a:r>
              <a:rPr lang="en-IN" b="1" dirty="0" err="1" smtClean="0"/>
              <a:t>Zero</a:t>
            </a:r>
            <a:endParaRPr lang="en-IN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1757" y="2722855"/>
            <a:ext cx="88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/>
              <a:t>SCount</a:t>
            </a:r>
            <a:endParaRPr lang="en-IN" b="1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29640" y="2440554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56356" y="2907521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40" idx="3"/>
            <a:endCxn id="31" idx="1"/>
          </p:cNvCxnSpPr>
          <p:nvPr/>
        </p:nvCxnSpPr>
        <p:spPr>
          <a:xfrm>
            <a:off x="965344" y="3415008"/>
            <a:ext cx="466004" cy="1989386"/>
          </a:xfrm>
          <a:prstGeom prst="bentConnector3">
            <a:avLst>
              <a:gd name="adj1" fmla="val 471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81916" y="5749195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0233" y="5576084"/>
            <a:ext cx="88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Key1</a:t>
            </a:r>
            <a:endParaRPr lang="en-IN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527095" y="5059986"/>
            <a:ext cx="104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Key1_</a:t>
            </a:r>
          </a:p>
          <a:p>
            <a:pPr algn="ctr"/>
            <a:r>
              <a:rPr lang="en-IN" b="1" dirty="0" smtClean="0"/>
              <a:t>Counter</a:t>
            </a:r>
            <a:endParaRPr lang="en-IN" b="1" dirty="0"/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997811" y="3230342"/>
            <a:ext cx="3594234" cy="736747"/>
          </a:xfrm>
          <a:prstGeom prst="bentConnector3">
            <a:avLst>
              <a:gd name="adj1" fmla="val 7191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0" idx="1"/>
          </p:cNvCxnSpPr>
          <p:nvPr/>
        </p:nvCxnSpPr>
        <p:spPr>
          <a:xfrm>
            <a:off x="2692275" y="2597721"/>
            <a:ext cx="1923221" cy="9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82861" y="1838064"/>
            <a:ext cx="74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I</a:t>
            </a:r>
            <a:r>
              <a:rPr lang="en-IN" b="1" dirty="0" err="1" smtClean="0"/>
              <a:t>Zero</a:t>
            </a:r>
            <a:endParaRPr lang="en-IN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036988" y="2022730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40469" y="2245232"/>
            <a:ext cx="105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 smtClean="0"/>
              <a:t>Clk_1sec</a:t>
            </a:r>
            <a:endParaRPr lang="en-IN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4618992" y="2206918"/>
            <a:ext cx="130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Stopwatch_</a:t>
            </a:r>
          </a:p>
          <a:p>
            <a:pPr algn="ctr"/>
            <a:r>
              <a:rPr lang="en-IN" b="1" dirty="0" smtClean="0"/>
              <a:t>Counter</a:t>
            </a:r>
            <a:endParaRPr lang="en-IN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569773" y="4815009"/>
            <a:ext cx="130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State_</a:t>
            </a:r>
          </a:p>
          <a:p>
            <a:pPr algn="ctr"/>
            <a:r>
              <a:rPr lang="en-IN" b="1" dirty="0" smtClean="0"/>
              <a:t>Register</a:t>
            </a:r>
            <a:endParaRPr lang="en-IN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13293" y="4747441"/>
            <a:ext cx="101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 smtClean="0"/>
              <a:t>Key1_</a:t>
            </a:r>
          </a:p>
          <a:p>
            <a:pPr algn="ctr"/>
            <a:r>
              <a:rPr lang="en-IN" b="1" i="1" dirty="0" smtClean="0"/>
              <a:t>Pressed</a:t>
            </a:r>
            <a:endParaRPr lang="en-IN" b="1" i="1" dirty="0"/>
          </a:p>
        </p:txBody>
      </p:sp>
      <p:cxnSp>
        <p:nvCxnSpPr>
          <p:cNvPr id="68" name="Straight Connector 67"/>
          <p:cNvCxnSpPr>
            <a:stCxn id="31" idx="3"/>
          </p:cNvCxnSpPr>
          <p:nvPr/>
        </p:nvCxnSpPr>
        <p:spPr>
          <a:xfrm flipV="1">
            <a:off x="2713293" y="5404393"/>
            <a:ext cx="5695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282861" y="5383151"/>
            <a:ext cx="4192" cy="824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flipV="1">
            <a:off x="3282861" y="5646006"/>
            <a:ext cx="4229099" cy="561885"/>
          </a:xfrm>
          <a:prstGeom prst="bentConnector3">
            <a:avLst>
              <a:gd name="adj1" fmla="val 829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026719" y="5560750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489116" y="5376084"/>
            <a:ext cx="6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/>
              <a:t>Clk</a:t>
            </a:r>
            <a:endParaRPr lang="en-IN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582474" y="4595732"/>
            <a:ext cx="10192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582474" y="3888458"/>
            <a:ext cx="0" cy="707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504600" y="4896951"/>
            <a:ext cx="130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Transition</a:t>
            </a:r>
            <a:endParaRPr lang="en-IN" b="1" dirty="0"/>
          </a:p>
        </p:txBody>
      </p:sp>
      <p:cxnSp>
        <p:nvCxnSpPr>
          <p:cNvPr id="90" name="Straight Arrow Connector 89"/>
          <p:cNvCxnSpPr>
            <a:stCxn id="32" idx="3"/>
          </p:cNvCxnSpPr>
          <p:nvPr/>
        </p:nvCxnSpPr>
        <p:spPr>
          <a:xfrm>
            <a:off x="5873990" y="5138176"/>
            <a:ext cx="1635652" cy="23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102414" y="4768842"/>
            <a:ext cx="105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 smtClean="0"/>
              <a:t>State</a:t>
            </a:r>
            <a:endParaRPr lang="en-IN" b="1" i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957915" y="4508754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86232" y="4335643"/>
            <a:ext cx="88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Key2</a:t>
            </a:r>
            <a:endParaRPr lang="en-IN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8806499" y="5138174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426097" y="4921849"/>
            <a:ext cx="11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/>
              <a:t>nextState</a:t>
            </a:r>
            <a:endParaRPr lang="en-IN" b="1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851105" y="2663888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200266" y="2479222"/>
            <a:ext cx="6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/>
              <a:t>Clk</a:t>
            </a:r>
            <a:endParaRPr lang="en-IN" b="1" dirty="0"/>
          </a:p>
        </p:txBody>
      </p:sp>
      <p:cxnSp>
        <p:nvCxnSpPr>
          <p:cNvPr id="100" name="Elbow Connector 99"/>
          <p:cNvCxnSpPr/>
          <p:nvPr/>
        </p:nvCxnSpPr>
        <p:spPr>
          <a:xfrm flipV="1">
            <a:off x="3582474" y="3230342"/>
            <a:ext cx="5799017" cy="736747"/>
          </a:xfrm>
          <a:prstGeom prst="bentConnector3">
            <a:avLst>
              <a:gd name="adj1" fmla="val 785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851105" y="2040920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079422" y="1867809"/>
            <a:ext cx="88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State</a:t>
            </a:r>
            <a:endParaRPr lang="en-IN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426097" y="2305756"/>
            <a:ext cx="130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Output</a:t>
            </a:r>
            <a:endParaRPr lang="en-IN" b="1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897441" y="2008199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897441" y="2305756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898736" y="2722855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898736" y="3108786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531500" y="1814613"/>
            <a:ext cx="108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</a:t>
            </a:r>
            <a:r>
              <a:rPr lang="en-IN" b="1" dirty="0" smtClean="0"/>
              <a:t>ex0(s0)</a:t>
            </a:r>
            <a:endParaRPr lang="en-IN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6545088" y="2163518"/>
            <a:ext cx="108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hex1(s1)</a:t>
            </a:r>
            <a:endParaRPr lang="en-IN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592449" y="2529159"/>
            <a:ext cx="108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hex2(m0)</a:t>
            </a:r>
            <a:endParaRPr lang="en-IN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6597016" y="2911445"/>
            <a:ext cx="108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hex3(m1)</a:t>
            </a:r>
            <a:endParaRPr lang="en-IN" b="1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0727996" y="2008199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727996" y="2728083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322942" y="1798558"/>
            <a:ext cx="74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I</a:t>
            </a:r>
            <a:r>
              <a:rPr lang="en-IN" b="1" dirty="0" err="1" smtClean="0"/>
              <a:t>Zero</a:t>
            </a:r>
            <a:endParaRPr lang="en-IN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304422" y="2531011"/>
            <a:ext cx="88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/>
              <a:t>SCount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52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63842" y="796036"/>
            <a:ext cx="1167714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3345">
              <a:spcBef>
                <a:spcPts val="130"/>
              </a:spcBef>
            </a:pPr>
            <a:r>
              <a:rPr lang="en-IN" sz="2800" b="1" spc="25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Button </a:t>
            </a:r>
            <a:r>
              <a:rPr lang="en-IN" sz="2800" b="1" spc="25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Debounce</a:t>
            </a:r>
            <a:endParaRPr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7</a:t>
            </a:fld>
            <a:endParaRPr spc="15" dirty="0">
              <a:solidFill>
                <a:prstClr val="black"/>
              </a:solidFill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2051303" y="70548"/>
            <a:ext cx="7607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Chemnitz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Faculty </a:t>
            </a: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IN" b="1" spc="-10" dirty="0" smtClean="0">
                <a:solidFill>
                  <a:srgbClr val="FFFFFF"/>
                </a:solidFill>
                <a:latin typeface="Arial"/>
                <a:cs typeface="Arial"/>
              </a:rPr>
              <a:t>Electrical Engineering and Information Technology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50" y="2005690"/>
            <a:ext cx="8006264" cy="39795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730" y="791261"/>
            <a:ext cx="3142015" cy="1323232"/>
          </a:xfrm>
          <a:prstGeom prst="rect">
            <a:avLst/>
          </a:prstGeom>
        </p:spPr>
      </p:pic>
      <p:sp>
        <p:nvSpPr>
          <p:cNvPr id="31" name="object 4"/>
          <p:cNvSpPr txBox="1"/>
          <p:nvPr/>
        </p:nvSpPr>
        <p:spPr>
          <a:xfrm>
            <a:off x="8583114" y="2154147"/>
            <a:ext cx="1246760" cy="5219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3345" algn="ctr">
              <a:spcBef>
                <a:spcPts val="130"/>
              </a:spcBef>
            </a:pPr>
            <a:r>
              <a:rPr lang="en-IN" sz="1600" b="1" spc="25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</a:p>
          <a:p>
            <a:pPr marL="93345" algn="ctr">
              <a:spcBef>
                <a:spcPts val="130"/>
              </a:spcBef>
            </a:pPr>
            <a:r>
              <a:rPr lang="en-IN" sz="1600" b="1" spc="25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4"/>
          <p:cNvSpPr txBox="1"/>
          <p:nvPr/>
        </p:nvSpPr>
        <p:spPr>
          <a:xfrm>
            <a:off x="10272737" y="2154147"/>
            <a:ext cx="1246760" cy="5219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3345" algn="ctr">
              <a:spcBef>
                <a:spcPts val="130"/>
              </a:spcBef>
            </a:pPr>
            <a:r>
              <a:rPr lang="en-IN" sz="1600" b="1" spc="25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</a:p>
          <a:p>
            <a:pPr marL="93345" algn="ctr">
              <a:spcBef>
                <a:spcPts val="130"/>
              </a:spcBef>
            </a:pPr>
            <a:r>
              <a:rPr lang="en-IN" sz="1600" b="1" spc="25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06082" y="6502262"/>
            <a:ext cx="5022215" cy="2500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spcBef>
                <a:spcPts val="270"/>
              </a:spcBef>
            </a:pPr>
            <a:r>
              <a:rPr lang="en-IN" spc="15" dirty="0" err="1">
                <a:solidFill>
                  <a:prstClr val="black"/>
                </a:solidFill>
              </a:rPr>
              <a:t>Shanmugapriyan</a:t>
            </a:r>
            <a:r>
              <a:rPr lang="en-IN" spc="15" dirty="0">
                <a:solidFill>
                  <a:prstClr val="black"/>
                </a:solidFill>
              </a:rPr>
              <a:t> </a:t>
            </a:r>
            <a:r>
              <a:rPr lang="en-IN" spc="15" dirty="0" err="1" smtClean="0">
                <a:solidFill>
                  <a:prstClr val="black"/>
                </a:solidFill>
              </a:rPr>
              <a:t>Manoharan</a:t>
            </a:r>
            <a:endParaRPr lang="en-IN" spc="3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43500" y="3376613"/>
            <a:ext cx="333375" cy="18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2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63842" y="796036"/>
            <a:ext cx="1167714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3345">
              <a:spcBef>
                <a:spcPts val="130"/>
              </a:spcBef>
            </a:pPr>
            <a:r>
              <a:rPr lang="en-IN" sz="2800" b="1" spc="25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Seven Segment Selector</a:t>
            </a:r>
            <a:endParaRPr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8</a:t>
            </a:fld>
            <a:endParaRPr spc="15" dirty="0">
              <a:solidFill>
                <a:prstClr val="black"/>
              </a:solidFill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2051303" y="70548"/>
            <a:ext cx="7607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Chemnitz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Faculty </a:t>
            </a: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IN" b="1" spc="-10" dirty="0" smtClean="0">
                <a:solidFill>
                  <a:srgbClr val="FFFFFF"/>
                </a:solidFill>
                <a:latin typeface="Arial"/>
                <a:cs typeface="Arial"/>
              </a:rPr>
              <a:t>Electrical Engineering and Information Technology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9734" y="2060620"/>
            <a:ext cx="1281945" cy="1841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112131" y="4281441"/>
            <a:ext cx="1352284" cy="1841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163646" y="1425024"/>
            <a:ext cx="1333460" cy="1841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036039" y="1425024"/>
            <a:ext cx="1277819" cy="1841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79147" y="2620372"/>
            <a:ext cx="1281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Refreshing</a:t>
            </a:r>
          </a:p>
          <a:p>
            <a:pPr algn="ctr"/>
            <a:r>
              <a:rPr lang="en-IN" b="1" dirty="0" smtClean="0"/>
              <a:t>Counter</a:t>
            </a:r>
            <a:endParaRPr lang="en-IN" b="1" dirty="0"/>
          </a:p>
        </p:txBody>
      </p:sp>
      <p:cxnSp>
        <p:nvCxnSpPr>
          <p:cNvPr id="18" name="Elbow Connector 17"/>
          <p:cNvCxnSpPr>
            <a:endCxn id="13" idx="2"/>
          </p:cNvCxnSpPr>
          <p:nvPr/>
        </p:nvCxnSpPr>
        <p:spPr>
          <a:xfrm flipV="1">
            <a:off x="2844875" y="3266703"/>
            <a:ext cx="2985501" cy="18325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8486" y="3116130"/>
            <a:ext cx="18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 smtClean="0"/>
              <a:t>Activating Signal</a:t>
            </a:r>
            <a:endParaRPr lang="en-IN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95926" y="1829015"/>
            <a:ext cx="128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Seven Segment</a:t>
            </a:r>
          </a:p>
          <a:p>
            <a:pPr algn="ctr"/>
            <a:r>
              <a:rPr lang="en-IN" b="1" dirty="0" smtClean="0"/>
              <a:t>Cathode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63647" y="4795714"/>
            <a:ext cx="128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Seven Segment</a:t>
            </a:r>
          </a:p>
          <a:p>
            <a:pPr algn="ctr"/>
            <a:r>
              <a:rPr lang="en-IN" b="1" dirty="0" smtClean="0"/>
              <a:t>Anode</a:t>
            </a:r>
          </a:p>
        </p:txBody>
      </p:sp>
      <p:cxnSp>
        <p:nvCxnSpPr>
          <p:cNvPr id="35" name="Straight Arrow Connector 34"/>
          <p:cNvCxnSpPr>
            <a:stCxn id="12" idx="3"/>
            <a:endCxn id="40" idx="1"/>
          </p:cNvCxnSpPr>
          <p:nvPr/>
        </p:nvCxnSpPr>
        <p:spPr>
          <a:xfrm>
            <a:off x="6464415" y="5202281"/>
            <a:ext cx="1146210" cy="1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10625" y="4756699"/>
            <a:ext cx="1406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Seven Segment Selector[3:0]</a:t>
            </a:r>
            <a:endParaRPr lang="en-IN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031914" y="1843287"/>
            <a:ext cx="128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Seven Segment</a:t>
            </a:r>
          </a:p>
          <a:p>
            <a:pPr algn="ctr"/>
            <a:r>
              <a:rPr lang="en-IN" b="1" dirty="0" smtClean="0"/>
              <a:t>Decoder</a:t>
            </a:r>
            <a:endParaRPr lang="en-IN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481997" y="2276408"/>
            <a:ext cx="1549917" cy="2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313858" y="2297205"/>
            <a:ext cx="9274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241280" y="1704787"/>
            <a:ext cx="1281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Seven Segment</a:t>
            </a:r>
          </a:p>
          <a:p>
            <a:pPr algn="ctr"/>
            <a:r>
              <a:rPr lang="en-IN" b="1" dirty="0" smtClean="0"/>
              <a:t>Decoded</a:t>
            </a:r>
          </a:p>
          <a:p>
            <a:pPr algn="ctr"/>
            <a:r>
              <a:rPr lang="en-IN" b="1" dirty="0" smtClean="0"/>
              <a:t>Data[7:0]</a:t>
            </a:r>
            <a:endParaRPr lang="en-IN" b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004155" y="3415008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04155" y="2581487"/>
            <a:ext cx="57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5424" y="2395686"/>
            <a:ext cx="6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/>
              <a:t>Clk</a:t>
            </a:r>
            <a:endParaRPr lang="en-IN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66010" y="3230342"/>
            <a:ext cx="88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Reset</a:t>
            </a:r>
          </a:p>
        </p:txBody>
      </p:sp>
      <p:sp>
        <p:nvSpPr>
          <p:cNvPr id="56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06082" y="6502262"/>
            <a:ext cx="5022215" cy="2500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spcBef>
                <a:spcPts val="270"/>
              </a:spcBef>
            </a:pPr>
            <a:r>
              <a:rPr lang="en-IN" spc="15" dirty="0" err="1">
                <a:solidFill>
                  <a:prstClr val="black"/>
                </a:solidFill>
              </a:rPr>
              <a:t>Shanmugapriyan</a:t>
            </a:r>
            <a:r>
              <a:rPr lang="en-IN" spc="15" dirty="0">
                <a:solidFill>
                  <a:prstClr val="black"/>
                </a:solidFill>
              </a:rPr>
              <a:t> </a:t>
            </a:r>
            <a:r>
              <a:rPr lang="en-IN" spc="15" dirty="0" err="1" smtClean="0">
                <a:solidFill>
                  <a:prstClr val="black"/>
                </a:solidFill>
              </a:rPr>
              <a:t>Manoharan</a:t>
            </a:r>
            <a:endParaRPr lang="en-IN" spc="30" dirty="0">
              <a:solidFill>
                <a:prstClr val="black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45733" y="3440634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29518" y="3883960"/>
            <a:ext cx="1493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04396" y="3902299"/>
            <a:ext cx="0" cy="37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26411" y="4338049"/>
            <a:ext cx="86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“1110”</a:t>
            </a:r>
            <a:endParaRPr lang="en-IN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826411" y="4801695"/>
            <a:ext cx="86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“1101”</a:t>
            </a:r>
            <a:endParaRPr lang="en-IN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26410" y="5222787"/>
            <a:ext cx="86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“1011”</a:t>
            </a:r>
            <a:endParaRPr lang="en-IN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26410" y="5628862"/>
            <a:ext cx="86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“0111”</a:t>
            </a:r>
            <a:endParaRPr lang="en-IN" b="1" dirty="0"/>
          </a:p>
        </p:txBody>
      </p:sp>
      <p:cxnSp>
        <p:nvCxnSpPr>
          <p:cNvPr id="30" name="Straight Arrow Connector 29"/>
          <p:cNvCxnSpPr>
            <a:stCxn id="43" idx="3"/>
          </p:cNvCxnSpPr>
          <p:nvPr/>
        </p:nvCxnSpPr>
        <p:spPr>
          <a:xfrm>
            <a:off x="4691300" y="4522715"/>
            <a:ext cx="4348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55650" y="4979279"/>
            <a:ext cx="4348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77233" y="5420837"/>
            <a:ext cx="4348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677233" y="5785856"/>
            <a:ext cx="4348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42766" y="1553604"/>
            <a:ext cx="13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data1[3:0]</a:t>
            </a:r>
            <a:endParaRPr lang="en-IN" b="1" dirty="0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4733503" y="1738270"/>
            <a:ext cx="4348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42766" y="1960189"/>
            <a:ext cx="13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r>
              <a:rPr lang="en-IN" b="1" dirty="0" smtClean="0"/>
              <a:t>ata2[3:0]</a:t>
            </a:r>
            <a:endParaRPr lang="en-IN" b="1" dirty="0"/>
          </a:p>
        </p:txBody>
      </p:sp>
      <p:cxnSp>
        <p:nvCxnSpPr>
          <p:cNvPr id="60" name="Straight Arrow Connector 59"/>
          <p:cNvCxnSpPr>
            <a:stCxn id="59" idx="3"/>
          </p:cNvCxnSpPr>
          <p:nvPr/>
        </p:nvCxnSpPr>
        <p:spPr>
          <a:xfrm>
            <a:off x="4733503" y="2144855"/>
            <a:ext cx="4348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361203" y="2325208"/>
            <a:ext cx="138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r>
              <a:rPr lang="en-IN" b="1" dirty="0" smtClean="0"/>
              <a:t>ata3[3:0]</a:t>
            </a:r>
            <a:endParaRPr lang="en-IN" b="1" dirty="0"/>
          </a:p>
        </p:txBody>
      </p:sp>
      <p:cxnSp>
        <p:nvCxnSpPr>
          <p:cNvPr id="62" name="Straight Arrow Connector 61"/>
          <p:cNvCxnSpPr>
            <a:stCxn id="61" idx="3"/>
          </p:cNvCxnSpPr>
          <p:nvPr/>
        </p:nvCxnSpPr>
        <p:spPr>
          <a:xfrm>
            <a:off x="4747573" y="2509874"/>
            <a:ext cx="4348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61203" y="2691127"/>
            <a:ext cx="137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r>
              <a:rPr lang="en-IN" b="1" dirty="0" smtClean="0"/>
              <a:t>ata4[3:0]</a:t>
            </a:r>
            <a:endParaRPr lang="en-IN" b="1" dirty="0"/>
          </a:p>
        </p:txBody>
      </p:sp>
      <p:cxnSp>
        <p:nvCxnSpPr>
          <p:cNvPr id="64" name="Straight Arrow Connector 63"/>
          <p:cNvCxnSpPr>
            <a:stCxn id="63" idx="3"/>
          </p:cNvCxnSpPr>
          <p:nvPr/>
        </p:nvCxnSpPr>
        <p:spPr>
          <a:xfrm>
            <a:off x="4732829" y="2875793"/>
            <a:ext cx="4348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595825" y="1600761"/>
            <a:ext cx="132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 smtClean="0"/>
              <a:t>Cathode</a:t>
            </a:r>
          </a:p>
          <a:p>
            <a:pPr algn="ctr"/>
            <a:r>
              <a:rPr lang="en-IN" b="1" i="1" dirty="0" smtClean="0"/>
              <a:t>Conversion</a:t>
            </a:r>
            <a:endParaRPr lang="en-IN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275" y="4296884"/>
            <a:ext cx="595006" cy="68239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1" y="4296884"/>
            <a:ext cx="595006" cy="68239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567" y="4296884"/>
            <a:ext cx="595006" cy="6823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573" y="4296883"/>
            <a:ext cx="595006" cy="682396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1523224" y="5038121"/>
            <a:ext cx="4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F0"/>
                </a:solidFill>
              </a:rPr>
              <a:t>S0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915163" y="5072713"/>
            <a:ext cx="4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F0"/>
                </a:solidFill>
              </a:rPr>
              <a:t>S1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312135" y="5072713"/>
            <a:ext cx="5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F0"/>
                </a:solidFill>
              </a:rPr>
              <a:t>m0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681702" y="5072713"/>
            <a:ext cx="5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F0"/>
                </a:solidFill>
              </a:rPr>
              <a:t>m1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63843" y="796036"/>
            <a:ext cx="9678444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3345">
              <a:spcBef>
                <a:spcPts val="130"/>
              </a:spcBef>
            </a:pPr>
            <a:r>
              <a:rPr lang="en-IN" sz="2750" b="1" spc="25" dirty="0" smtClean="0">
                <a:solidFill>
                  <a:prstClr val="black"/>
                </a:solidFill>
                <a:latin typeface="Arial"/>
                <a:cs typeface="Arial"/>
              </a:rPr>
              <a:t>Simulation Output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056754" y="6502262"/>
            <a:ext cx="356919" cy="2500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8895">
              <a:spcBef>
                <a:spcPts val="270"/>
              </a:spcBef>
            </a:pPr>
            <a:fld id="{81D60167-4931-47E6-BA6A-407CBD079E47}" type="slidenum">
              <a:rPr spc="15" dirty="0">
                <a:solidFill>
                  <a:prstClr val="black"/>
                </a:solidFill>
              </a:rPr>
              <a:pPr marL="48895">
                <a:spcBef>
                  <a:spcPts val="270"/>
                </a:spcBef>
              </a:pPr>
              <a:t>9</a:t>
            </a:fld>
            <a:endParaRPr spc="15" dirty="0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4" y="1235900"/>
            <a:ext cx="11045020" cy="5023232"/>
          </a:xfrm>
          <a:prstGeom prst="rect">
            <a:avLst/>
          </a:prstGeom>
        </p:spPr>
      </p:pic>
      <p:sp>
        <p:nvSpPr>
          <p:cNvPr id="9" name="object 8"/>
          <p:cNvSpPr txBox="1"/>
          <p:nvPr/>
        </p:nvSpPr>
        <p:spPr>
          <a:xfrm>
            <a:off x="2051303" y="70548"/>
            <a:ext cx="7607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Chemnitz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Faculty </a:t>
            </a: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IN" b="1" spc="-10" dirty="0" smtClean="0">
                <a:solidFill>
                  <a:srgbClr val="FFFFFF"/>
                </a:solidFill>
                <a:latin typeface="Arial"/>
                <a:cs typeface="Arial"/>
              </a:rPr>
              <a:t>Electrical Engineering and Information Technology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06082" y="6502262"/>
            <a:ext cx="5022215" cy="2500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spcBef>
                <a:spcPts val="270"/>
              </a:spcBef>
            </a:pPr>
            <a:r>
              <a:rPr lang="en-IN" spc="15" dirty="0" err="1">
                <a:solidFill>
                  <a:prstClr val="black"/>
                </a:solidFill>
              </a:rPr>
              <a:t>Shanmugapriyan</a:t>
            </a:r>
            <a:r>
              <a:rPr lang="en-IN" spc="15" dirty="0">
                <a:solidFill>
                  <a:prstClr val="black"/>
                </a:solidFill>
              </a:rPr>
              <a:t> </a:t>
            </a:r>
            <a:r>
              <a:rPr lang="en-IN" spc="15" dirty="0" err="1" smtClean="0">
                <a:solidFill>
                  <a:prstClr val="black"/>
                </a:solidFill>
              </a:rPr>
              <a:t>Manoharan</a:t>
            </a:r>
            <a:endParaRPr lang="en-IN" spc="3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2894</TotalTime>
  <Words>408</Words>
  <Application>Microsoft Office PowerPoint</Application>
  <PresentationFormat>Widescreen</PresentationFormat>
  <Paragraphs>164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Trebuchet MS</vt:lpstr>
      <vt:lpstr>Wingdings</vt:lpstr>
      <vt:lpstr>Office Theme</vt:lpstr>
      <vt:lpstr>1_Office Theme</vt:lpstr>
      <vt:lpstr>2_Office Theme</vt:lpstr>
      <vt:lpstr>Hardware Acceleration Using FPGA</vt:lpstr>
      <vt:lpstr>Outline</vt:lpstr>
      <vt:lpstr>Aim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Chemnitz</dc:title>
  <dc:creator>Windows User</dc:creator>
  <cp:lastModifiedBy>Windows User</cp:lastModifiedBy>
  <cp:revision>157</cp:revision>
  <dcterms:created xsi:type="dcterms:W3CDTF">2018-12-08T13:51:48Z</dcterms:created>
  <dcterms:modified xsi:type="dcterms:W3CDTF">2019-02-13T12:24:00Z</dcterms:modified>
</cp:coreProperties>
</file>