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35"/>
  </p:notesMasterIdLst>
  <p:handoutMasterIdLst>
    <p:handoutMasterId r:id="rId36"/>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83" d="100"/>
          <a:sy n="83" d="100"/>
        </p:scale>
        <p:origin x="68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vel s" userId="41c898925485b741" providerId="LiveId" clId="{0C7369AB-0D8A-46FC-810E-3449D4C0FC13}"/>
    <pc:docChg chg="undo custSel addSld delSld modSld">
      <pc:chgData name="shanmugavel s" userId="41c898925485b741" providerId="LiveId" clId="{0C7369AB-0D8A-46FC-810E-3449D4C0FC13}" dt="2024-09-25T06:26:19.641" v="224" actId="478"/>
      <pc:docMkLst>
        <pc:docMk/>
      </pc:docMkLst>
      <pc:sldChg chg="modSp mod">
        <pc:chgData name="shanmugavel s" userId="41c898925485b741" providerId="LiveId" clId="{0C7369AB-0D8A-46FC-810E-3449D4C0FC13}" dt="2024-09-25T06:00:21.102" v="41" actId="1076"/>
        <pc:sldMkLst>
          <pc:docMk/>
          <pc:sldMk cId="703580386" sldId="256"/>
        </pc:sldMkLst>
        <pc:spChg chg="mod">
          <ac:chgData name="shanmugavel s" userId="41c898925485b741" providerId="LiveId" clId="{0C7369AB-0D8A-46FC-810E-3449D4C0FC13}" dt="2024-09-25T06:00:21.102" v="41" actId="1076"/>
          <ac:spMkLst>
            <pc:docMk/>
            <pc:sldMk cId="703580386" sldId="256"/>
            <ac:spMk id="4" creationId="{2E9A7C78-91FD-4B88-953D-5A4363761BD1}"/>
          </ac:spMkLst>
        </pc:spChg>
      </pc:sldChg>
      <pc:sldChg chg="add del setBg">
        <pc:chgData name="shanmugavel s" userId="41c898925485b741" providerId="LiveId" clId="{0C7369AB-0D8A-46FC-810E-3449D4C0FC13}" dt="2024-09-25T05:58:04.192" v="7"/>
        <pc:sldMkLst>
          <pc:docMk/>
          <pc:sldMk cId="0" sldId="257"/>
        </pc:sldMkLst>
      </pc:sldChg>
      <pc:sldChg chg="new del">
        <pc:chgData name="shanmugavel s" userId="41c898925485b741" providerId="LiveId" clId="{0C7369AB-0D8A-46FC-810E-3449D4C0FC13}" dt="2024-09-25T05:57:08.617" v="2" actId="47"/>
        <pc:sldMkLst>
          <pc:docMk/>
          <pc:sldMk cId="2336107455" sldId="257"/>
        </pc:sldMkLst>
      </pc:sldChg>
      <pc:sldChg chg="addSp delSp modSp add mod">
        <pc:chgData name="shanmugavel s" userId="41c898925485b741" providerId="LiveId" clId="{0C7369AB-0D8A-46FC-810E-3449D4C0FC13}" dt="2024-09-25T06:26:19.641" v="224" actId="478"/>
        <pc:sldMkLst>
          <pc:docMk/>
          <pc:sldMk cId="3230853932" sldId="258"/>
        </pc:sldMkLst>
        <pc:spChg chg="mod">
          <ac:chgData name="shanmugavel s" userId="41c898925485b741" providerId="LiveId" clId="{0C7369AB-0D8A-46FC-810E-3449D4C0FC13}" dt="2024-09-25T05:58:20.590" v="8"/>
          <ac:spMkLst>
            <pc:docMk/>
            <pc:sldMk cId="3230853932" sldId="258"/>
            <ac:spMk id="3" creationId="{7DEAA04C-20B6-636D-CDEF-0FD8409796C9}"/>
          </ac:spMkLst>
        </pc:spChg>
        <pc:spChg chg="mod">
          <ac:chgData name="shanmugavel s" userId="41c898925485b741" providerId="LiveId" clId="{0C7369AB-0D8A-46FC-810E-3449D4C0FC13}" dt="2024-09-25T06:02:09.492" v="48" actId="255"/>
          <ac:spMkLst>
            <pc:docMk/>
            <pc:sldMk cId="3230853932" sldId="258"/>
            <ac:spMk id="4" creationId="{2E9A7C78-91FD-4B88-953D-5A4363761BD1}"/>
          </ac:spMkLst>
        </pc:spChg>
        <pc:spChg chg="del mod">
          <ac:chgData name="shanmugavel s" userId="41c898925485b741" providerId="LiveId" clId="{0C7369AB-0D8A-46FC-810E-3449D4C0FC13}" dt="2024-09-25T06:26:19.641" v="224" actId="478"/>
          <ac:spMkLst>
            <pc:docMk/>
            <pc:sldMk cId="3230853932" sldId="258"/>
            <ac:spMk id="5" creationId="{AD04BED3-CF2E-4CAD-8CE8-ED3ED12AEBD6}"/>
          </ac:spMkLst>
        </pc:spChg>
        <pc:spChg chg="mod">
          <ac:chgData name="shanmugavel s" userId="41c898925485b741" providerId="LiveId" clId="{0C7369AB-0D8A-46FC-810E-3449D4C0FC13}" dt="2024-09-25T05:58:20.590" v="8"/>
          <ac:spMkLst>
            <pc:docMk/>
            <pc:sldMk cId="3230853932" sldId="258"/>
            <ac:spMk id="6" creationId="{0F13D150-AC47-AD1C-A8AC-4BCC06342F0D}"/>
          </ac:spMkLst>
        </pc:spChg>
        <pc:spChg chg="mod">
          <ac:chgData name="shanmugavel s" userId="41c898925485b741" providerId="LiveId" clId="{0C7369AB-0D8A-46FC-810E-3449D4C0FC13}" dt="2024-09-25T06:08:01.999" v="88" actId="207"/>
          <ac:spMkLst>
            <pc:docMk/>
            <pc:sldMk cId="3230853932" sldId="258"/>
            <ac:spMk id="8" creationId="{E7F22C2F-3765-AA69-70A6-541B27AC9F3A}"/>
          </ac:spMkLst>
        </pc:spChg>
        <pc:spChg chg="mod">
          <ac:chgData name="shanmugavel s" userId="41c898925485b741" providerId="LiveId" clId="{0C7369AB-0D8A-46FC-810E-3449D4C0FC13}" dt="2024-09-25T06:08:01.999" v="88" actId="207"/>
          <ac:spMkLst>
            <pc:docMk/>
            <pc:sldMk cId="3230853932" sldId="258"/>
            <ac:spMk id="9" creationId="{B8A4D282-89C4-B6E2-4B5D-9F3414E67391}"/>
          </ac:spMkLst>
        </pc:spChg>
        <pc:spChg chg="add mod">
          <ac:chgData name="shanmugavel s" userId="41c898925485b741" providerId="LiveId" clId="{0C7369AB-0D8A-46FC-810E-3449D4C0FC13}" dt="2024-09-25T06:07:35.476" v="87" actId="207"/>
          <ac:spMkLst>
            <pc:docMk/>
            <pc:sldMk cId="3230853932" sldId="258"/>
            <ac:spMk id="10" creationId="{A4710222-CEE3-84B1-34C2-4638D2E619A5}"/>
          </ac:spMkLst>
        </pc:spChg>
        <pc:spChg chg="add mod">
          <ac:chgData name="shanmugavel s" userId="41c898925485b741" providerId="LiveId" clId="{0C7369AB-0D8A-46FC-810E-3449D4C0FC13}" dt="2024-09-25T06:02:52.676" v="51" actId="1076"/>
          <ac:spMkLst>
            <pc:docMk/>
            <pc:sldMk cId="3230853932" sldId="258"/>
            <ac:spMk id="11" creationId="{510D4A70-C4E1-1AFB-9139-A99440A8F6E0}"/>
          </ac:spMkLst>
        </pc:spChg>
        <pc:spChg chg="add mod">
          <ac:chgData name="shanmugavel s" userId="41c898925485b741" providerId="LiveId" clId="{0C7369AB-0D8A-46FC-810E-3449D4C0FC13}" dt="2024-09-25T06:02:52.676" v="51" actId="1076"/>
          <ac:spMkLst>
            <pc:docMk/>
            <pc:sldMk cId="3230853932" sldId="258"/>
            <ac:spMk id="12" creationId="{6C155477-D072-B630-DB88-352D08F434C0}"/>
          </ac:spMkLst>
        </pc:spChg>
        <pc:spChg chg="add mod">
          <ac:chgData name="shanmugavel s" userId="41c898925485b741" providerId="LiveId" clId="{0C7369AB-0D8A-46FC-810E-3449D4C0FC13}" dt="2024-09-25T06:02:52.676" v="51" actId="1076"/>
          <ac:spMkLst>
            <pc:docMk/>
            <pc:sldMk cId="3230853932" sldId="258"/>
            <ac:spMk id="13" creationId="{34548E6A-AE98-3930-F083-283A0DCE9D3B}"/>
          </ac:spMkLst>
        </pc:spChg>
        <pc:spChg chg="add mod">
          <ac:chgData name="shanmugavel s" userId="41c898925485b741" providerId="LiveId" clId="{0C7369AB-0D8A-46FC-810E-3449D4C0FC13}" dt="2024-09-25T06:02:52.676" v="51" actId="1076"/>
          <ac:spMkLst>
            <pc:docMk/>
            <pc:sldMk cId="3230853932" sldId="258"/>
            <ac:spMk id="14" creationId="{6974266E-5C42-7ECF-43BD-8F019F0BF3C0}"/>
          </ac:spMkLst>
        </pc:spChg>
        <pc:spChg chg="add mod">
          <ac:chgData name="shanmugavel s" userId="41c898925485b741" providerId="LiveId" clId="{0C7369AB-0D8A-46FC-810E-3449D4C0FC13}" dt="2024-09-25T06:02:52.676" v="51" actId="1076"/>
          <ac:spMkLst>
            <pc:docMk/>
            <pc:sldMk cId="3230853932" sldId="258"/>
            <ac:spMk id="15" creationId="{7237062D-4237-D0A8-6AF1-B41EF9606117}"/>
          </ac:spMkLst>
        </pc:spChg>
        <pc:spChg chg="add mod">
          <ac:chgData name="shanmugavel s" userId="41c898925485b741" providerId="LiveId" clId="{0C7369AB-0D8A-46FC-810E-3449D4C0FC13}" dt="2024-09-25T06:02:52.676" v="51" actId="1076"/>
          <ac:spMkLst>
            <pc:docMk/>
            <pc:sldMk cId="3230853932" sldId="258"/>
            <ac:spMk id="16" creationId="{20B1E7B3-761F-9C47-5300-CB4414EDF577}"/>
          </ac:spMkLst>
        </pc:spChg>
        <pc:spChg chg="add mod">
          <ac:chgData name="shanmugavel s" userId="41c898925485b741" providerId="LiveId" clId="{0C7369AB-0D8A-46FC-810E-3449D4C0FC13}" dt="2024-09-25T06:08:34.071" v="91" actId="207"/>
          <ac:spMkLst>
            <pc:docMk/>
            <pc:sldMk cId="3230853932" sldId="258"/>
            <ac:spMk id="17" creationId="{52773AA9-BDBB-CE03-0D99-44AE9FD723A4}"/>
          </ac:spMkLst>
        </pc:spChg>
        <pc:spChg chg="add mod">
          <ac:chgData name="shanmugavel s" userId="41c898925485b741" providerId="LiveId" clId="{0C7369AB-0D8A-46FC-810E-3449D4C0FC13}" dt="2024-09-25T06:08:38.146" v="92" actId="207"/>
          <ac:spMkLst>
            <pc:docMk/>
            <pc:sldMk cId="3230853932" sldId="258"/>
            <ac:spMk id="18" creationId="{F0385D0A-570E-638B-DC0C-CA0C522074A0}"/>
          </ac:spMkLst>
        </pc:spChg>
        <pc:spChg chg="add mod">
          <ac:chgData name="shanmugavel s" userId="41c898925485b741" providerId="LiveId" clId="{0C7369AB-0D8A-46FC-810E-3449D4C0FC13}" dt="2024-09-25T06:08:41.488" v="93" actId="207"/>
          <ac:spMkLst>
            <pc:docMk/>
            <pc:sldMk cId="3230853932" sldId="258"/>
            <ac:spMk id="19" creationId="{A33044D3-B2D5-6DA4-A3BF-E7711475121F}"/>
          </ac:spMkLst>
        </pc:spChg>
        <pc:spChg chg="add mod">
          <ac:chgData name="shanmugavel s" userId="41c898925485b741" providerId="LiveId" clId="{0C7369AB-0D8A-46FC-810E-3449D4C0FC13}" dt="2024-09-25T06:08:45.040" v="94" actId="207"/>
          <ac:spMkLst>
            <pc:docMk/>
            <pc:sldMk cId="3230853932" sldId="258"/>
            <ac:spMk id="20" creationId="{DC65383D-2B9E-D3AC-E997-29890F94A82C}"/>
          </ac:spMkLst>
        </pc:spChg>
        <pc:spChg chg="add mod">
          <ac:chgData name="shanmugavel s" userId="41c898925485b741" providerId="LiveId" clId="{0C7369AB-0D8A-46FC-810E-3449D4C0FC13}" dt="2024-09-25T06:08:49.058" v="95" actId="207"/>
          <ac:spMkLst>
            <pc:docMk/>
            <pc:sldMk cId="3230853932" sldId="258"/>
            <ac:spMk id="21" creationId="{D907E02F-6B09-E0E9-1820-A274D0409C94}"/>
          </ac:spMkLst>
        </pc:spChg>
        <pc:spChg chg="add mod">
          <ac:chgData name="shanmugavel s" userId="41c898925485b741" providerId="LiveId" clId="{0C7369AB-0D8A-46FC-810E-3449D4C0FC13}" dt="2024-09-25T06:08:53.460" v="96" actId="207"/>
          <ac:spMkLst>
            <pc:docMk/>
            <pc:sldMk cId="3230853932" sldId="258"/>
            <ac:spMk id="22" creationId="{0292FA03-10DB-02A6-EA8E-EF5F805EF694}"/>
          </ac:spMkLst>
        </pc:spChg>
        <pc:spChg chg="add mod">
          <ac:chgData name="shanmugavel s" userId="41c898925485b741" providerId="LiveId" clId="{0C7369AB-0D8A-46FC-810E-3449D4C0FC13}" dt="2024-09-25T06:08:57.114" v="97" actId="207"/>
          <ac:spMkLst>
            <pc:docMk/>
            <pc:sldMk cId="3230853932" sldId="258"/>
            <ac:spMk id="23" creationId="{CEB7E2D4-738E-7FAE-B7B3-13C51AFB6EAD}"/>
          </ac:spMkLst>
        </pc:spChg>
        <pc:spChg chg="add mod">
          <ac:chgData name="shanmugavel s" userId="41c898925485b741" providerId="LiveId" clId="{0C7369AB-0D8A-46FC-810E-3449D4C0FC13}" dt="2024-09-25T06:09:00.442" v="98" actId="207"/>
          <ac:spMkLst>
            <pc:docMk/>
            <pc:sldMk cId="3230853932" sldId="258"/>
            <ac:spMk id="24" creationId="{EBC55DAB-F19C-972E-A826-D623D697C6C2}"/>
          </ac:spMkLst>
        </pc:spChg>
        <pc:spChg chg="add mod">
          <ac:chgData name="shanmugavel s" userId="41c898925485b741" providerId="LiveId" clId="{0C7369AB-0D8A-46FC-810E-3449D4C0FC13}" dt="2024-09-25T06:09:03.635" v="99" actId="207"/>
          <ac:spMkLst>
            <pc:docMk/>
            <pc:sldMk cId="3230853932" sldId="258"/>
            <ac:spMk id="25" creationId="{0687F40A-987F-F34B-737F-7DC84A483F01}"/>
          </ac:spMkLst>
        </pc:spChg>
        <pc:spChg chg="add mod">
          <ac:chgData name="shanmugavel s" userId="41c898925485b741" providerId="LiveId" clId="{0C7369AB-0D8A-46FC-810E-3449D4C0FC13}" dt="2024-09-25T06:09:54.051" v="103" actId="1076"/>
          <ac:spMkLst>
            <pc:docMk/>
            <pc:sldMk cId="3230853932" sldId="258"/>
            <ac:spMk id="26" creationId="{659209ED-BE47-A113-B1BD-D70F9EB81944}"/>
          </ac:spMkLst>
        </pc:spChg>
        <pc:spChg chg="add mod">
          <ac:chgData name="shanmugavel s" userId="41c898925485b741" providerId="LiveId" clId="{0C7369AB-0D8A-46FC-810E-3449D4C0FC13}" dt="2024-09-25T06:08:28.473" v="90" actId="207"/>
          <ac:spMkLst>
            <pc:docMk/>
            <pc:sldMk cId="3230853932" sldId="258"/>
            <ac:spMk id="27" creationId="{41C986DF-BC3C-FBFD-AD41-C28F9A31C0E0}"/>
          </ac:spMkLst>
        </pc:spChg>
        <pc:spChg chg="add mod">
          <ac:chgData name="shanmugavel s" userId="41c898925485b741" providerId="LiveId" clId="{0C7369AB-0D8A-46FC-810E-3449D4C0FC13}" dt="2024-09-25T06:10:07.771" v="104" actId="1076"/>
          <ac:spMkLst>
            <pc:docMk/>
            <pc:sldMk cId="3230853932" sldId="258"/>
            <ac:spMk id="28" creationId="{51DA4B77-D822-48D1-F11E-40A5076F0648}"/>
          </ac:spMkLst>
        </pc:spChg>
        <pc:spChg chg="mod">
          <ac:chgData name="shanmugavel s" userId="41c898925485b741" providerId="LiveId" clId="{0C7369AB-0D8A-46FC-810E-3449D4C0FC13}" dt="2024-09-25T06:08:10.252" v="89" actId="207"/>
          <ac:spMkLst>
            <pc:docMk/>
            <pc:sldMk cId="3230853932" sldId="258"/>
            <ac:spMk id="30" creationId="{D17C7D82-41A2-A4EC-42EE-6C9EB8C8A05C}"/>
          </ac:spMkLst>
        </pc:spChg>
        <pc:spChg chg="mod">
          <ac:chgData name="shanmugavel s" userId="41c898925485b741" providerId="LiveId" clId="{0C7369AB-0D8A-46FC-810E-3449D4C0FC13}" dt="2024-09-25T06:08:10.252" v="89" actId="207"/>
          <ac:spMkLst>
            <pc:docMk/>
            <pc:sldMk cId="3230853932" sldId="258"/>
            <ac:spMk id="31" creationId="{D1F32A7C-8467-6DBA-7790-661AECCE5F8C}"/>
          </ac:spMkLst>
        </pc:spChg>
        <pc:spChg chg="add mod">
          <ac:chgData name="shanmugavel s" userId="41c898925485b741" providerId="LiveId" clId="{0C7369AB-0D8A-46FC-810E-3449D4C0FC13}" dt="2024-09-25T06:06:47.509" v="69" actId="20577"/>
          <ac:spMkLst>
            <pc:docMk/>
            <pc:sldMk cId="3230853932" sldId="258"/>
            <ac:spMk id="32" creationId="{2BAE3F6F-BF95-A0EA-FA83-5BBB8C4E1AF8}"/>
          </ac:spMkLst>
        </pc:spChg>
        <pc:spChg chg="add mod">
          <ac:chgData name="shanmugavel s" userId="41c898925485b741" providerId="LiveId" clId="{0C7369AB-0D8A-46FC-810E-3449D4C0FC13}" dt="2024-09-25T06:06:51.022" v="71" actId="20577"/>
          <ac:spMkLst>
            <pc:docMk/>
            <pc:sldMk cId="3230853932" sldId="258"/>
            <ac:spMk id="33" creationId="{C330487D-03C5-53C2-1DC1-1FD5A9C304B1}"/>
          </ac:spMkLst>
        </pc:spChg>
        <pc:spChg chg="add mod">
          <ac:chgData name="shanmugavel s" userId="41c898925485b741" providerId="LiveId" clId="{0C7369AB-0D8A-46FC-810E-3449D4C0FC13}" dt="2024-09-25T06:06:55.242" v="75" actId="20577"/>
          <ac:spMkLst>
            <pc:docMk/>
            <pc:sldMk cId="3230853932" sldId="258"/>
            <ac:spMk id="34" creationId="{F3FCA2D0-41F0-F109-BB78-BD3345C4E3E0}"/>
          </ac:spMkLst>
        </pc:spChg>
        <pc:spChg chg="add mod">
          <ac:chgData name="shanmugavel s" userId="41c898925485b741" providerId="LiveId" clId="{0C7369AB-0D8A-46FC-810E-3449D4C0FC13}" dt="2024-09-25T06:07:00.107" v="79" actId="20577"/>
          <ac:spMkLst>
            <pc:docMk/>
            <pc:sldMk cId="3230853932" sldId="258"/>
            <ac:spMk id="35" creationId="{59B094CD-A264-3A1F-6FC9-2E0F508AED58}"/>
          </ac:spMkLst>
        </pc:spChg>
        <pc:spChg chg="add mod">
          <ac:chgData name="shanmugavel s" userId="41c898925485b741" providerId="LiveId" clId="{0C7369AB-0D8A-46FC-810E-3449D4C0FC13}" dt="2024-09-25T06:07:09.121" v="85" actId="20577"/>
          <ac:spMkLst>
            <pc:docMk/>
            <pc:sldMk cId="3230853932" sldId="258"/>
            <ac:spMk id="36" creationId="{86553AB5-63B2-BBE1-BA77-B1FBEC811550}"/>
          </ac:spMkLst>
        </pc:spChg>
        <pc:grpChg chg="add mod">
          <ac:chgData name="shanmugavel s" userId="41c898925485b741" providerId="LiveId" clId="{0C7369AB-0D8A-46FC-810E-3449D4C0FC13}" dt="2024-09-25T05:58:20.590" v="8"/>
          <ac:grpSpMkLst>
            <pc:docMk/>
            <pc:sldMk cId="3230853932" sldId="258"/>
            <ac:grpSpMk id="2" creationId="{71169FA3-87AF-A24E-346D-5AD7CFF9DF91}"/>
          </ac:grpSpMkLst>
        </pc:grpChg>
        <pc:grpChg chg="add mod">
          <ac:chgData name="shanmugavel s" userId="41c898925485b741" providerId="LiveId" clId="{0C7369AB-0D8A-46FC-810E-3449D4C0FC13}" dt="2024-09-25T06:08:01.999" v="88" actId="207"/>
          <ac:grpSpMkLst>
            <pc:docMk/>
            <pc:sldMk cId="3230853932" sldId="258"/>
            <ac:grpSpMk id="7" creationId="{513DDB8D-B798-3D69-FE9E-4068AF4C5520}"/>
          </ac:grpSpMkLst>
        </pc:grpChg>
        <pc:grpChg chg="add mod">
          <ac:chgData name="shanmugavel s" userId="41c898925485b741" providerId="LiveId" clId="{0C7369AB-0D8A-46FC-810E-3449D4C0FC13}" dt="2024-09-25T06:08:10.252" v="89" actId="207"/>
          <ac:grpSpMkLst>
            <pc:docMk/>
            <pc:sldMk cId="3230853932" sldId="258"/>
            <ac:grpSpMk id="29" creationId="{9AC76077-F016-1BF6-FCDA-7614A84EBC2B}"/>
          </ac:grpSpMkLst>
        </pc:grpChg>
      </pc:sldChg>
      <pc:sldChg chg="new del">
        <pc:chgData name="shanmugavel s" userId="41c898925485b741" providerId="LiveId" clId="{0C7369AB-0D8A-46FC-810E-3449D4C0FC13}" dt="2024-09-25T05:57:14.944" v="4" actId="47"/>
        <pc:sldMkLst>
          <pc:docMk/>
          <pc:sldMk cId="706515869" sldId="259"/>
        </pc:sldMkLst>
      </pc:sldChg>
      <pc:sldChg chg="addSp delSp modSp add mod">
        <pc:chgData name="shanmugavel s" userId="41c898925485b741" providerId="LiveId" clId="{0C7369AB-0D8A-46FC-810E-3449D4C0FC13}" dt="2024-09-25T06:11:40.064" v="150" actId="20577"/>
        <pc:sldMkLst>
          <pc:docMk/>
          <pc:sldMk cId="2376513792" sldId="259"/>
        </pc:sldMkLst>
        <pc:spChg chg="add del mod">
          <ac:chgData name="shanmugavel s" userId="41c898925485b741" providerId="LiveId" clId="{0C7369AB-0D8A-46FC-810E-3449D4C0FC13}" dt="2024-09-25T06:10:50.125" v="109" actId="478"/>
          <ac:spMkLst>
            <pc:docMk/>
            <pc:sldMk cId="2376513792" sldId="259"/>
            <ac:spMk id="3" creationId="{AA5B1B68-9BE5-007F-6B85-752DB60903AB}"/>
          </ac:spMkLst>
        </pc:spChg>
        <pc:spChg chg="mod">
          <ac:chgData name="shanmugavel s" userId="41c898925485b741" providerId="LiveId" clId="{0C7369AB-0D8A-46FC-810E-3449D4C0FC13}" dt="2024-09-25T06:11:40.064" v="150" actId="20577"/>
          <ac:spMkLst>
            <pc:docMk/>
            <pc:sldMk cId="2376513792" sldId="259"/>
            <ac:spMk id="4" creationId="{2E9A7C78-91FD-4B88-953D-5A4363761BD1}"/>
          </ac:spMkLst>
        </pc:spChg>
        <pc:spChg chg="del">
          <ac:chgData name="shanmugavel s" userId="41c898925485b741" providerId="LiveId" clId="{0C7369AB-0D8A-46FC-810E-3449D4C0FC13}" dt="2024-09-25T06:10:38.476" v="106" actId="478"/>
          <ac:spMkLst>
            <pc:docMk/>
            <pc:sldMk cId="2376513792" sldId="259"/>
            <ac:spMk id="5" creationId="{AD04BED3-CF2E-4CAD-8CE8-ED3ED12AEBD6}"/>
          </ac:spMkLst>
        </pc:spChg>
      </pc:sldChg>
      <pc:sldChg chg="modSp add mod">
        <pc:chgData name="shanmugavel s" userId="41c898925485b741" providerId="LiveId" clId="{0C7369AB-0D8A-46FC-810E-3449D4C0FC13}" dt="2024-09-25T06:17:38.541" v="196" actId="20577"/>
        <pc:sldMkLst>
          <pc:docMk/>
          <pc:sldMk cId="4292543523" sldId="260"/>
        </pc:sldMkLst>
        <pc:spChg chg="mod">
          <ac:chgData name="shanmugavel s" userId="41c898925485b741" providerId="LiveId" clId="{0C7369AB-0D8A-46FC-810E-3449D4C0FC13}" dt="2024-09-25T06:13:09.033" v="159" actId="14100"/>
          <ac:spMkLst>
            <pc:docMk/>
            <pc:sldMk cId="4292543523" sldId="260"/>
            <ac:spMk id="4" creationId="{2E9A7C78-91FD-4B88-953D-5A4363761BD1}"/>
          </ac:spMkLst>
        </pc:spChg>
        <pc:spChg chg="mod">
          <ac:chgData name="shanmugavel s" userId="41c898925485b741" providerId="LiveId" clId="{0C7369AB-0D8A-46FC-810E-3449D4C0FC13}" dt="2024-09-25T06:17:38.541" v="196" actId="20577"/>
          <ac:spMkLst>
            <pc:docMk/>
            <pc:sldMk cId="4292543523" sldId="260"/>
            <ac:spMk id="5" creationId="{AD04BED3-CF2E-4CAD-8CE8-ED3ED12AEBD6}"/>
          </ac:spMkLst>
        </pc:spChg>
      </pc:sldChg>
      <pc:sldChg chg="modSp add mod">
        <pc:chgData name="shanmugavel s" userId="41c898925485b741" providerId="LiveId" clId="{0C7369AB-0D8A-46FC-810E-3449D4C0FC13}" dt="2024-09-25T06:25:17.634" v="223" actId="1076"/>
        <pc:sldMkLst>
          <pc:docMk/>
          <pc:sldMk cId="1503839743" sldId="261"/>
        </pc:sldMkLst>
        <pc:spChg chg="mod">
          <ac:chgData name="shanmugavel s" userId="41c898925485b741" providerId="LiveId" clId="{0C7369AB-0D8A-46FC-810E-3449D4C0FC13}" dt="2024-09-25T06:25:17.634" v="223" actId="1076"/>
          <ac:spMkLst>
            <pc:docMk/>
            <pc:sldMk cId="1503839743" sldId="261"/>
            <ac:spMk id="4" creationId="{2E9A7C78-91FD-4B88-953D-5A4363761B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9/25/2024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9/25/2024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332509"/>
            <a:ext cx="9144000" cy="2308572"/>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5400" spc="692" dirty="0">
                <a:latin typeface="Oswald Bold"/>
              </a:rPr>
              <a:t>BUSINESS ANALYST ASSIGNMENT</a:t>
            </a:r>
            <a:endParaRPr lang="en-US" sz="54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63950"/>
            <a:ext cx="9144000" cy="2387600"/>
          </a:xfrm>
        </p:spPr>
        <p:txBody>
          <a:bodyPr>
            <a:normAutofit fontScale="77500" lnSpcReduction="20000"/>
          </a:bodyPr>
          <a:lstStyle/>
          <a:p>
            <a:r>
              <a:rPr lang="en-US" sz="2800" spc="140" dirty="0">
                <a:latin typeface="Montserrat Classic Bold"/>
              </a:rPr>
              <a:t>DATA ANALYSIS AND INSIGHTS FOR DIFFERENT PAGE OPTIMIZATION </a:t>
            </a:r>
          </a:p>
          <a:p>
            <a:r>
              <a:rPr lang="en-US" sz="2800" spc="140" dirty="0">
                <a:latin typeface="Montserrat Classic Bold"/>
              </a:rPr>
              <a:t>How to get more user install and Engagement from the App and Website;</a:t>
            </a:r>
          </a:p>
          <a:p>
            <a:endParaRPr lang="en-US" dirty="0"/>
          </a:p>
          <a:p>
            <a:r>
              <a:rPr lang="en-US" dirty="0"/>
              <a:t>Shanmugavel S</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3200" spc="692" dirty="0">
                <a:latin typeface="Oswald Bold"/>
              </a:rPr>
            </a:br>
            <a:br>
              <a:rPr lang="en-US" sz="3200" spc="692" dirty="0">
                <a:latin typeface="Oswald Bold"/>
              </a:rPr>
            </a:br>
            <a:br>
              <a:rPr lang="en-US" sz="3200" spc="692" dirty="0">
                <a:solidFill>
                  <a:srgbClr val="231F20"/>
                </a:solidFill>
                <a:latin typeface="Oswald Bold"/>
              </a:rPr>
            </a:br>
            <a:r>
              <a:rPr lang="en-US" sz="2400" spc="692" dirty="0">
                <a:latin typeface="Oswald Bold"/>
              </a:rPr>
              <a:t>ENGAGED SESSIONS PER USER BASED ON CHANNEL GROUP</a:t>
            </a:r>
            <a:endParaRPr lang="en-US" sz="24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1052944"/>
          </a:xfrm>
        </p:spPr>
        <p:txBody>
          <a:bodyPr>
            <a:noAutofit/>
          </a:bodyPr>
          <a:lstStyle/>
          <a:p>
            <a:pPr algn="l">
              <a:lnSpc>
                <a:spcPts val="3160"/>
              </a:lnSpc>
            </a:pPr>
            <a:r>
              <a:rPr lang="en-US" sz="1200" spc="224" dirty="0">
                <a:latin typeface="Montserrat Classic Bold" panose="020B0604020202020204" charset="0"/>
              </a:rPr>
              <a:t>An engaged session is a period during which a user is engaged with your website or app. </a:t>
            </a:r>
          </a:p>
          <a:p>
            <a:pPr algn="l">
              <a:lnSpc>
                <a:spcPts val="3160"/>
              </a:lnSpc>
            </a:pPr>
            <a:r>
              <a:rPr lang="en-US" sz="1200" spc="224" dirty="0">
                <a:latin typeface="Montserrat Classic Bold" panose="020B0604020202020204" charset="0"/>
              </a:rPr>
              <a:t>An engaged session is a session that lasts longer than 10 seconds, has a conversion event, or has at least 2 pageviews</a:t>
            </a:r>
          </a:p>
          <a:p>
            <a:pPr>
              <a:lnSpc>
                <a:spcPts val="3160"/>
              </a:lnSpc>
            </a:pPr>
            <a:endParaRPr lang="en-US" sz="1200" spc="224" dirty="0">
              <a:latin typeface="Montserrat Classic Bold" panose="020B0604020202020204" charset="0"/>
            </a:endParaRP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2290" spc="224" dirty="0">
                <a:solidFill>
                  <a:schemeClr val="bg1"/>
                </a:solidFill>
                <a:latin typeface="Montserrat Classic Bold" panose="020B0604020202020204" charset="0"/>
              </a:rPr>
              <a:t>The Unassigned Search mode accounted the most amount of Engagement per User amount.</a:t>
            </a:r>
          </a:p>
          <a:p>
            <a:pPr marL="494517" lvl="1" indent="-247259">
              <a:lnSpc>
                <a:spcPts val="3160"/>
              </a:lnSpc>
              <a:buFont typeface="Arial"/>
              <a:buChar char="•"/>
            </a:pPr>
            <a:r>
              <a:rPr lang="en-US" sz="2290" spc="224" dirty="0">
                <a:solidFill>
                  <a:schemeClr val="bg1"/>
                </a:solidFill>
                <a:latin typeface="Montserrat Classic Bold" panose="020B0604020202020204" charset="0"/>
              </a:rPr>
              <a:t>Users finding us through Organic Search stood second. </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Direct Search mode generated the third most amount of engagement per user.</a:t>
            </a:r>
          </a:p>
          <a:p>
            <a:pPr marL="494517" lvl="1" indent="-247259">
              <a:lnSpc>
                <a:spcPts val="3160"/>
              </a:lnSpc>
              <a:buFont typeface="Arial"/>
              <a:buChar char="•"/>
            </a:pPr>
            <a:r>
              <a:rPr lang="en-US" sz="2290" spc="224" dirty="0">
                <a:solidFill>
                  <a:schemeClr val="bg1"/>
                </a:solidFill>
                <a:latin typeface="Montserrat Classic Bold" panose="020B0604020202020204" charset="0"/>
              </a:rPr>
              <a:t>Paid Search and Display channel mode generated the least amount of Engagement per user.</a:t>
            </a:r>
          </a:p>
        </p:txBody>
      </p:sp>
      <p:sp>
        <p:nvSpPr>
          <p:cNvPr id="3" name="Freeform 5">
            <a:extLst>
              <a:ext uri="{FF2B5EF4-FFF2-40B4-BE49-F238E27FC236}">
                <a16:creationId xmlns:a16="http://schemas.microsoft.com/office/drawing/2014/main" id="{BA2BDA57-7461-F760-B967-339F60DF28E4}"/>
              </a:ext>
            </a:extLst>
          </p:cNvPr>
          <p:cNvSpPr/>
          <p:nvPr/>
        </p:nvSpPr>
        <p:spPr>
          <a:xfrm>
            <a:off x="6096000" y="2812996"/>
            <a:ext cx="5934363" cy="2862749"/>
          </a:xfrm>
          <a:custGeom>
            <a:avLst/>
            <a:gdLst/>
            <a:ahLst/>
            <a:cxnLst/>
            <a:rect l="l" t="t" r="r" b="b"/>
            <a:pathLst>
              <a:path w="9975811" h="4329446">
                <a:moveTo>
                  <a:pt x="0" y="0"/>
                </a:moveTo>
                <a:lnTo>
                  <a:pt x="9975811" y="0"/>
                </a:lnTo>
                <a:lnTo>
                  <a:pt x="9975811" y="4329446"/>
                </a:lnTo>
                <a:lnTo>
                  <a:pt x="0" y="4329446"/>
                </a:lnTo>
                <a:lnTo>
                  <a:pt x="0" y="0"/>
                </a:lnTo>
                <a:close/>
              </a:path>
            </a:pathLst>
          </a:custGeom>
          <a:blipFill>
            <a:blip r:embed="rId2"/>
            <a:stretch>
              <a:fillRect/>
            </a:stretch>
          </a:blipFill>
        </p:spPr>
      </p:sp>
    </p:spTree>
    <p:extLst>
      <p:ext uri="{BB962C8B-B14F-4D97-AF65-F5344CB8AC3E}">
        <p14:creationId xmlns:p14="http://schemas.microsoft.com/office/powerpoint/2010/main" val="173264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4000" spc="692" dirty="0">
                <a:latin typeface="Oswald Bold"/>
              </a:rPr>
              <a:t>EVENT COUNT BY CHANNEL MODE</a:t>
            </a:r>
            <a:endParaRPr lang="en-US" sz="40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1052944"/>
          </a:xfrm>
        </p:spPr>
        <p:txBody>
          <a:bodyPr>
            <a:noAutofit/>
          </a:bodyPr>
          <a:lstStyle/>
          <a:p>
            <a:pPr algn="l">
              <a:lnSpc>
                <a:spcPts val="3160"/>
              </a:lnSpc>
            </a:pPr>
            <a:r>
              <a:rPr lang="en-US" sz="1200" spc="224" dirty="0">
                <a:latin typeface="Montserrat Classic Bold" panose="020B0604020202020204" charset="0"/>
              </a:rPr>
              <a:t>Event count measures how often users interact with specific elements on a website within a given time span. The higher the number, the more likely users are to find something worth clicking, watching, or purchasing on the 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2290" spc="224" dirty="0">
                <a:solidFill>
                  <a:schemeClr val="bg1"/>
                </a:solidFill>
                <a:latin typeface="Montserrat Classic Bold" panose="020B0604020202020204" charset="0"/>
              </a:rPr>
              <a:t>Users that found the website using Organic Search accounted to generate the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Display mode generated the second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Direct mode generated the third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 Users that found using the Paid Search mode generated the fourth most Event Counts.</a:t>
            </a:r>
          </a:p>
          <a:p>
            <a:pPr marL="494517" lvl="1" indent="-247259">
              <a:lnSpc>
                <a:spcPts val="3160"/>
              </a:lnSpc>
              <a:buFont typeface="Arial"/>
              <a:buChar char="•"/>
            </a:pPr>
            <a:r>
              <a:rPr lang="en-US" sz="2290" spc="224" dirty="0">
                <a:solidFill>
                  <a:schemeClr val="bg1"/>
                </a:solidFill>
                <a:latin typeface="Montserrat Classic Bold" panose="020B0604020202020204" charset="0"/>
              </a:rPr>
              <a:t>Unassigned and Organic Social generated the least amount of Event Counts</a:t>
            </a:r>
          </a:p>
        </p:txBody>
      </p:sp>
      <p:sp>
        <p:nvSpPr>
          <p:cNvPr id="2" name="Freeform 5">
            <a:extLst>
              <a:ext uri="{FF2B5EF4-FFF2-40B4-BE49-F238E27FC236}">
                <a16:creationId xmlns:a16="http://schemas.microsoft.com/office/drawing/2014/main" id="{8157BB19-B291-EB03-B48F-19F0DB9614E9}"/>
              </a:ext>
            </a:extLst>
          </p:cNvPr>
          <p:cNvSpPr/>
          <p:nvPr/>
        </p:nvSpPr>
        <p:spPr>
          <a:xfrm>
            <a:off x="6183744" y="2544617"/>
            <a:ext cx="5934363" cy="3883892"/>
          </a:xfrm>
          <a:custGeom>
            <a:avLst/>
            <a:gdLst/>
            <a:ahLst/>
            <a:cxnLst/>
            <a:rect l="l" t="t" r="r" b="b"/>
            <a:pathLst>
              <a:path w="9688455" h="3945723">
                <a:moveTo>
                  <a:pt x="0" y="0"/>
                </a:moveTo>
                <a:lnTo>
                  <a:pt x="9688455" y="0"/>
                </a:lnTo>
                <a:lnTo>
                  <a:pt x="9688455" y="3945724"/>
                </a:lnTo>
                <a:lnTo>
                  <a:pt x="0" y="3945724"/>
                </a:lnTo>
                <a:lnTo>
                  <a:pt x="0" y="0"/>
                </a:lnTo>
                <a:close/>
              </a:path>
            </a:pathLst>
          </a:custGeom>
          <a:blipFill>
            <a:blip r:embed="rId2"/>
            <a:stretch>
              <a:fillRect/>
            </a:stretch>
          </a:blipFill>
        </p:spPr>
      </p:sp>
    </p:spTree>
    <p:extLst>
      <p:ext uri="{BB962C8B-B14F-4D97-AF65-F5344CB8AC3E}">
        <p14:creationId xmlns:p14="http://schemas.microsoft.com/office/powerpoint/2010/main" val="106010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600" spc="692" dirty="0">
                <a:latin typeface="Oswald Bold"/>
              </a:rPr>
              <a:t>CONVERSION BASED ON BY CHANNEL GROUP</a:t>
            </a:r>
            <a:endParaRPr lang="en-US" sz="36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1052944"/>
          </a:xfrm>
        </p:spPr>
        <p:txBody>
          <a:bodyPr>
            <a:noAutofit/>
          </a:bodyPr>
          <a:lstStyle/>
          <a:p>
            <a:pPr algn="l">
              <a:lnSpc>
                <a:spcPts val="3160"/>
              </a:lnSpc>
            </a:pPr>
            <a:r>
              <a:rPr lang="en-US" sz="1200" spc="224" dirty="0">
                <a:latin typeface="Montserrat Classic Bold" panose="020B0604020202020204" charset="0"/>
              </a:rPr>
              <a:t>A conversion is any user action that's valuable to your business; for example, a user purchasing from your store or subscribing to your newsletter are examples of common conversions.</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270000"/>
              </a:lnSpc>
              <a:buFont typeface="Arial"/>
              <a:buChar char="•"/>
            </a:pPr>
            <a:r>
              <a:rPr lang="en-US" sz="4000" spc="224" dirty="0">
                <a:solidFill>
                  <a:schemeClr val="bg1"/>
                </a:solidFill>
                <a:latin typeface="Montserrat Classic Bold" panose="020B0604020202020204" charset="0"/>
              </a:rPr>
              <a:t>The Organic search mode generated the most amount of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Display search mode generated the second most amount of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Users with Direct Channel mode generated the third most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Paid Search accounted to generate the Fourth most amount of conversions.</a:t>
            </a:r>
          </a:p>
          <a:p>
            <a:pPr marL="494517" lvl="1" indent="-247259">
              <a:lnSpc>
                <a:spcPct val="270000"/>
              </a:lnSpc>
              <a:buFont typeface="Arial"/>
              <a:buChar char="•"/>
            </a:pPr>
            <a:r>
              <a:rPr lang="en-US" sz="4000" spc="224" dirty="0">
                <a:solidFill>
                  <a:schemeClr val="bg1"/>
                </a:solidFill>
                <a:latin typeface="Montserrat Classic Bold" panose="020B0604020202020204" charset="0"/>
              </a:rPr>
              <a:t>Unassigned and Organic Social generated the least amount of conversions</a:t>
            </a:r>
          </a:p>
        </p:txBody>
      </p:sp>
      <p:sp>
        <p:nvSpPr>
          <p:cNvPr id="2" name="Freeform 5">
            <a:extLst>
              <a:ext uri="{FF2B5EF4-FFF2-40B4-BE49-F238E27FC236}">
                <a16:creationId xmlns:a16="http://schemas.microsoft.com/office/drawing/2014/main" id="{8157BB19-B291-EB03-B48F-19F0DB9614E9}"/>
              </a:ext>
            </a:extLst>
          </p:cNvPr>
          <p:cNvSpPr/>
          <p:nvPr/>
        </p:nvSpPr>
        <p:spPr>
          <a:xfrm>
            <a:off x="6183744" y="2544617"/>
            <a:ext cx="5934363" cy="3883892"/>
          </a:xfrm>
          <a:custGeom>
            <a:avLst/>
            <a:gdLst/>
            <a:ahLst/>
            <a:cxnLst/>
            <a:rect l="l" t="t" r="r" b="b"/>
            <a:pathLst>
              <a:path w="9688455" h="3945723">
                <a:moveTo>
                  <a:pt x="0" y="0"/>
                </a:moveTo>
                <a:lnTo>
                  <a:pt x="9688455" y="0"/>
                </a:lnTo>
                <a:lnTo>
                  <a:pt x="9688455" y="3945724"/>
                </a:lnTo>
                <a:lnTo>
                  <a:pt x="0" y="3945724"/>
                </a:lnTo>
                <a:lnTo>
                  <a:pt x="0" y="0"/>
                </a:lnTo>
                <a:close/>
              </a:path>
            </a:pathLst>
          </a:custGeom>
          <a:blipFill>
            <a:blip r:embed="rId2"/>
            <a:stretch>
              <a:fillRect/>
            </a:stretch>
          </a:blipFill>
        </p:spPr>
      </p:sp>
    </p:spTree>
    <p:extLst>
      <p:ext uri="{BB962C8B-B14F-4D97-AF65-F5344CB8AC3E}">
        <p14:creationId xmlns:p14="http://schemas.microsoft.com/office/powerpoint/2010/main" val="273416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TRAFFIC ACQUISITION</a:t>
            </a:r>
            <a:endParaRPr lang="en-US" sz="5400" spc="692" dirty="0">
              <a:solidFill>
                <a:srgbClr val="231F20"/>
              </a:solidFill>
              <a:latin typeface="Oswald Bold"/>
            </a:endParaRPr>
          </a:p>
        </p:txBody>
      </p:sp>
    </p:spTree>
    <p:extLst>
      <p:ext uri="{BB962C8B-B14F-4D97-AF65-F5344CB8AC3E}">
        <p14:creationId xmlns:p14="http://schemas.microsoft.com/office/powerpoint/2010/main" val="303340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TRAFFIC ACQUISITION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743875" lvl="1" indent="-371938">
              <a:lnSpc>
                <a:spcPts val="4754"/>
              </a:lnSpc>
              <a:buFont typeface="Arial"/>
              <a:buChar char="•"/>
            </a:pPr>
            <a:r>
              <a:rPr lang="en-US" sz="1400" spc="337" dirty="0">
                <a:solidFill>
                  <a:schemeClr val="bg1"/>
                </a:solidFill>
                <a:latin typeface="Montserrat Classic Bold" panose="020B0604020202020204" charset="0"/>
              </a:rPr>
              <a:t>Traffic acquisition is the strategic process of attracting and directing visitors to a website or online platform.</a:t>
            </a:r>
          </a:p>
          <a:p>
            <a:pPr marL="743875" lvl="1" indent="-371938">
              <a:lnSpc>
                <a:spcPts val="4754"/>
              </a:lnSpc>
              <a:buFont typeface="Arial"/>
              <a:buChar char="•"/>
            </a:pPr>
            <a:r>
              <a:rPr lang="en-US" sz="1400" spc="337" dirty="0">
                <a:solidFill>
                  <a:schemeClr val="bg1"/>
                </a:solidFill>
                <a:latin typeface="Montserrat Classic Bold" panose="020B0604020202020204" charset="0"/>
              </a:rPr>
              <a:t>The ultimate goal of traffic acquisition is not just to bring in any visitors but to target and engage the right audience—those who are likely to convert into customers, subscribers, or active users. </a:t>
            </a:r>
          </a:p>
          <a:p>
            <a:pPr marL="743875" lvl="1" indent="-371938">
              <a:lnSpc>
                <a:spcPts val="4754"/>
              </a:lnSpc>
              <a:buFont typeface="Arial"/>
              <a:buChar char="•"/>
            </a:pPr>
            <a:r>
              <a:rPr lang="en-US" sz="1400" spc="337" dirty="0">
                <a:solidFill>
                  <a:schemeClr val="bg1"/>
                </a:solidFill>
                <a:latin typeface="Montserrat Classic Bold" panose="020B0604020202020204" charset="0"/>
              </a:rPr>
              <a:t>Analyzing the effectiveness of different acquisition channels, optimizing strategies, and adapting to changing trends are essential aspects of a successful traffic acquisition strategy, contributing significantly to the overall growth and success of an online presence</a:t>
            </a:r>
            <a:endParaRPr lang="en-US" sz="1400" spc="335" dirty="0">
              <a:solidFill>
                <a:schemeClr val="bg1"/>
              </a:solidFill>
              <a:latin typeface="Montserrat Classic Bold" panose="020B0604020202020204" charset="0"/>
            </a:endParaRPr>
          </a:p>
        </p:txBody>
      </p:sp>
    </p:spTree>
    <p:extLst>
      <p:ext uri="{BB962C8B-B14F-4D97-AF65-F5344CB8AC3E}">
        <p14:creationId xmlns:p14="http://schemas.microsoft.com/office/powerpoint/2010/main" val="263999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4000" spc="692" dirty="0">
                <a:latin typeface="Oswald Bold"/>
              </a:rPr>
              <a:t>USER BY CHANNEL GROUP</a:t>
            </a:r>
            <a:endParaRPr lang="en-US" sz="40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1274617"/>
          </a:xfrm>
        </p:spPr>
        <p:txBody>
          <a:bodyPr>
            <a:noAutofit/>
          </a:bodyPr>
          <a:lstStyle/>
          <a:p>
            <a:pPr algn="l">
              <a:lnSpc>
                <a:spcPts val="3160"/>
              </a:lnSpc>
            </a:pPr>
            <a:r>
              <a:rPr lang="en-US" sz="1200" spc="224" dirty="0">
                <a:latin typeface="Montserrat Classic Bold" panose="020B0604020202020204" charset="0"/>
              </a:rPr>
              <a:t>Users by Channel Group refers to a metric that provides insights into the number of users visiting a website based on different predefined channel groupings. Channels represent the various sources through which users find and access a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235200"/>
            <a:ext cx="5934362" cy="450272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270000"/>
              </a:lnSpc>
              <a:buFont typeface="Arial"/>
              <a:buChar char="•"/>
            </a:pPr>
            <a:r>
              <a:rPr lang="en-US" sz="4000" spc="224" dirty="0">
                <a:solidFill>
                  <a:schemeClr val="bg1"/>
                </a:solidFill>
                <a:latin typeface="Montserrat Classic Bold" panose="020B0604020202020204" charset="0"/>
              </a:rPr>
              <a:t>The Unassigned Channel Group attracted the most amount of Users.</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Display Channel group stood second in terms of Traffic Acquisition.</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Organic Search Channel generated the third most amount of Users.</a:t>
            </a:r>
          </a:p>
          <a:p>
            <a:pPr marL="494517" lvl="1" indent="-247259">
              <a:lnSpc>
                <a:spcPct val="270000"/>
              </a:lnSpc>
              <a:buFont typeface="Arial"/>
              <a:buChar char="•"/>
            </a:pPr>
            <a:r>
              <a:rPr lang="en-US" sz="4000" spc="224" dirty="0">
                <a:solidFill>
                  <a:schemeClr val="bg1"/>
                </a:solidFill>
                <a:latin typeface="Montserrat Classic Bold" panose="020B0604020202020204" charset="0"/>
              </a:rPr>
              <a:t>Users through Direct Search generated the fourth most amount of Users.</a:t>
            </a:r>
          </a:p>
          <a:p>
            <a:pPr marL="494517" lvl="1" indent="-247259">
              <a:lnSpc>
                <a:spcPct val="270000"/>
              </a:lnSpc>
              <a:buFont typeface="Arial"/>
              <a:buChar char="•"/>
            </a:pPr>
            <a:r>
              <a:rPr lang="en-US" sz="4000" spc="224" dirty="0">
                <a:solidFill>
                  <a:schemeClr val="bg1"/>
                </a:solidFill>
                <a:latin typeface="Montserrat Classic Bold" panose="020B0604020202020204" charset="0"/>
              </a:rPr>
              <a:t>The least amount of Traffic was generated by the Paid Search and Organic Social Channel mode.  </a:t>
            </a:r>
          </a:p>
        </p:txBody>
      </p:sp>
      <p:sp>
        <p:nvSpPr>
          <p:cNvPr id="3" name="Freeform 5">
            <a:extLst>
              <a:ext uri="{FF2B5EF4-FFF2-40B4-BE49-F238E27FC236}">
                <a16:creationId xmlns:a16="http://schemas.microsoft.com/office/drawing/2014/main" id="{B338D82D-42F8-936E-FE04-076734B9AD00}"/>
              </a:ext>
            </a:extLst>
          </p:cNvPr>
          <p:cNvSpPr/>
          <p:nvPr/>
        </p:nvSpPr>
        <p:spPr>
          <a:xfrm>
            <a:off x="6982691" y="2235199"/>
            <a:ext cx="4934021" cy="4304145"/>
          </a:xfrm>
          <a:custGeom>
            <a:avLst/>
            <a:gdLst/>
            <a:ahLst/>
            <a:cxnLst/>
            <a:rect l="l" t="t" r="r" b="b"/>
            <a:pathLst>
              <a:path w="6895605" h="6365783">
                <a:moveTo>
                  <a:pt x="0" y="0"/>
                </a:moveTo>
                <a:lnTo>
                  <a:pt x="6895606" y="0"/>
                </a:lnTo>
                <a:lnTo>
                  <a:pt x="6895606" y="6365783"/>
                </a:lnTo>
                <a:lnTo>
                  <a:pt x="0" y="6365783"/>
                </a:lnTo>
                <a:lnTo>
                  <a:pt x="0" y="0"/>
                </a:lnTo>
                <a:close/>
              </a:path>
            </a:pathLst>
          </a:custGeom>
          <a:blipFill>
            <a:blip r:embed="rId2"/>
            <a:stretch>
              <a:fillRect/>
            </a:stretch>
          </a:blipFill>
        </p:spPr>
      </p:sp>
    </p:spTree>
    <p:extLst>
      <p:ext uri="{BB962C8B-B14F-4D97-AF65-F5344CB8AC3E}">
        <p14:creationId xmlns:p14="http://schemas.microsoft.com/office/powerpoint/2010/main" val="324975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4000" spc="692" dirty="0">
                <a:latin typeface="Oswald Bold"/>
              </a:rPr>
              <a:t>SESSION BY CHANNEL MODE</a:t>
            </a:r>
            <a:endParaRPr lang="en-US" sz="40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600363"/>
          </a:xfrm>
        </p:spPr>
        <p:txBody>
          <a:bodyPr>
            <a:noAutofit/>
          </a:bodyPr>
          <a:lstStyle/>
          <a:p>
            <a:pPr algn="l">
              <a:lnSpc>
                <a:spcPts val="3160"/>
              </a:lnSpc>
            </a:pPr>
            <a:r>
              <a:rPr lang="en-US" sz="1400" spc="224" dirty="0">
                <a:latin typeface="Montserrat Classic Bold" panose="020B0604020202020204" charset="0"/>
                <a:cs typeface="Cascadia Code Light" panose="020B0609020000020004" pitchFamily="49" charset="0"/>
              </a:rPr>
              <a:t>Engagement session is a metrics that enables you to measure and analyze user engagement with your website or app.</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1948873"/>
            <a:ext cx="6765634" cy="4789054"/>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4800" spc="224" dirty="0">
                <a:solidFill>
                  <a:schemeClr val="bg1"/>
                </a:solidFill>
                <a:latin typeface="Montserrat Classic Bold" panose="020B0604020202020204" charset="0"/>
              </a:rPr>
              <a:t>The Organic Search Channel Group generated the most amount of Sessions.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Display Channel group stood second in terms of Sessions.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Unassigned Channel generated the third most amount of Sessions.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Users through Direct Search generated the fourth most amount of Users.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least amount of Session was generated by the Paid Search and Organic Social Channel mode.  </a:t>
            </a:r>
          </a:p>
        </p:txBody>
      </p:sp>
      <p:sp>
        <p:nvSpPr>
          <p:cNvPr id="2" name="Freeform 5">
            <a:extLst>
              <a:ext uri="{FF2B5EF4-FFF2-40B4-BE49-F238E27FC236}">
                <a16:creationId xmlns:a16="http://schemas.microsoft.com/office/drawing/2014/main" id="{EFC7E39A-BCE0-F507-ECF6-BDC49207256D}"/>
              </a:ext>
            </a:extLst>
          </p:cNvPr>
          <p:cNvSpPr/>
          <p:nvPr/>
        </p:nvSpPr>
        <p:spPr>
          <a:xfrm>
            <a:off x="6910603" y="2309092"/>
            <a:ext cx="5006109" cy="3878304"/>
          </a:xfrm>
          <a:custGeom>
            <a:avLst/>
            <a:gdLst/>
            <a:ahLst/>
            <a:cxnLst/>
            <a:rect l="l" t="t" r="r" b="b"/>
            <a:pathLst>
              <a:path w="9007007" h="3852117">
                <a:moveTo>
                  <a:pt x="0" y="0"/>
                </a:moveTo>
                <a:lnTo>
                  <a:pt x="9007007" y="0"/>
                </a:lnTo>
                <a:lnTo>
                  <a:pt x="9007007" y="3852117"/>
                </a:lnTo>
                <a:lnTo>
                  <a:pt x="0" y="3852117"/>
                </a:lnTo>
                <a:lnTo>
                  <a:pt x="0" y="0"/>
                </a:lnTo>
                <a:close/>
              </a:path>
            </a:pathLst>
          </a:custGeom>
          <a:blipFill>
            <a:blip r:embed="rId2"/>
            <a:stretch>
              <a:fillRect/>
            </a:stretch>
          </a:blipFill>
        </p:spPr>
      </p:sp>
    </p:spTree>
    <p:extLst>
      <p:ext uri="{BB962C8B-B14F-4D97-AF65-F5344CB8AC3E}">
        <p14:creationId xmlns:p14="http://schemas.microsoft.com/office/powerpoint/2010/main" val="32515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ENGAGEMENT TIME BASED ON GROUP CHANNEL</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1514763"/>
          </a:xfrm>
        </p:spPr>
        <p:txBody>
          <a:bodyPr>
            <a:noAutofit/>
          </a:bodyPr>
          <a:lstStyle/>
          <a:p>
            <a:pPr marL="494517" lvl="1" indent="-247259">
              <a:lnSpc>
                <a:spcPts val="3160"/>
              </a:lnSpc>
              <a:buFont typeface="Arial"/>
              <a:buChar char="•"/>
            </a:pPr>
            <a:r>
              <a:rPr lang="en-US" sz="1200" spc="224" dirty="0">
                <a:solidFill>
                  <a:schemeClr val="bg1"/>
                </a:solidFill>
                <a:latin typeface="Montserrat Classic Bold" panose="020B0604020202020204" charset="0"/>
              </a:rPr>
              <a:t>Engagement time refers to the amount of time users spend actively interacting with or consuming content on a website, application, or digital platform. </a:t>
            </a:r>
          </a:p>
          <a:p>
            <a:pPr marL="494517" lvl="1" indent="-247259">
              <a:lnSpc>
                <a:spcPts val="3160"/>
              </a:lnSpc>
              <a:buFont typeface="Arial"/>
              <a:buChar char="•"/>
            </a:pPr>
            <a:r>
              <a:rPr lang="en-US" sz="1200" spc="224" dirty="0">
                <a:solidFill>
                  <a:schemeClr val="bg1"/>
                </a:solidFill>
                <a:latin typeface="Montserrat Classic Bold" panose="020B0604020202020204" charset="0"/>
              </a:rPr>
              <a:t>It is a metric used to gauge the level of user involvement and interest in the provided content.</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632363"/>
            <a:ext cx="6765634" cy="410556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220000"/>
              </a:lnSpc>
              <a:buFont typeface="Arial"/>
              <a:buChar char="•"/>
            </a:pPr>
            <a:r>
              <a:rPr lang="en-US" sz="4800" spc="224" dirty="0">
                <a:solidFill>
                  <a:schemeClr val="bg1"/>
                </a:solidFill>
                <a:latin typeface="Montserrat Classic Bold" panose="020B0604020202020204" charset="0"/>
              </a:rPr>
              <a:t>The Organic Search Channel observed the most amount of Time Engagement.</a:t>
            </a:r>
          </a:p>
          <a:p>
            <a:pPr marL="494517" lvl="1" indent="-247259">
              <a:lnSpc>
                <a:spcPct val="220000"/>
              </a:lnSpc>
              <a:buFont typeface="Arial"/>
              <a:buChar char="•"/>
            </a:pPr>
            <a:r>
              <a:rPr lang="en-US" sz="4800" spc="224" dirty="0">
                <a:solidFill>
                  <a:schemeClr val="bg1"/>
                </a:solidFill>
                <a:latin typeface="Montserrat Classic Bold" panose="020B0604020202020204" charset="0"/>
              </a:rPr>
              <a:t>The Direct Search Channel observed the second most amount of Time Engagement.</a:t>
            </a:r>
          </a:p>
          <a:p>
            <a:pPr marL="494517" lvl="1" indent="-247259">
              <a:lnSpc>
                <a:spcPct val="220000"/>
              </a:lnSpc>
              <a:buFont typeface="Arial"/>
              <a:buChar char="•"/>
            </a:pPr>
            <a:r>
              <a:rPr lang="en-US" sz="4800" spc="224" dirty="0">
                <a:solidFill>
                  <a:schemeClr val="bg1"/>
                </a:solidFill>
                <a:latin typeface="Montserrat Classic Bold" panose="020B0604020202020204" charset="0"/>
              </a:rPr>
              <a:t>The Organic Social stood third.</a:t>
            </a:r>
          </a:p>
          <a:p>
            <a:pPr marL="494517" lvl="1" indent="-247259">
              <a:lnSpc>
                <a:spcPct val="220000"/>
              </a:lnSpc>
              <a:buFont typeface="Arial"/>
              <a:buChar char="•"/>
            </a:pPr>
            <a:r>
              <a:rPr lang="en-US" sz="4800" spc="224" dirty="0">
                <a:solidFill>
                  <a:schemeClr val="bg1"/>
                </a:solidFill>
                <a:latin typeface="Montserrat Classic Bold" panose="020B0604020202020204" charset="0"/>
              </a:rPr>
              <a:t>Users through Paid Search Channel observed the fourth most amount of Time Engagement.</a:t>
            </a:r>
          </a:p>
          <a:p>
            <a:pPr marL="494517" lvl="1" indent="-247259">
              <a:lnSpc>
                <a:spcPct val="220000"/>
              </a:lnSpc>
              <a:buFont typeface="Arial"/>
              <a:buChar char="•"/>
            </a:pPr>
            <a:r>
              <a:rPr lang="en-US" sz="4800" spc="224" dirty="0">
                <a:solidFill>
                  <a:schemeClr val="bg1"/>
                </a:solidFill>
                <a:latin typeface="Montserrat Classic Bold" panose="020B0604020202020204" charset="0"/>
              </a:rPr>
              <a:t>The Display and Unassigned Channel observed the least amount of Time Engagement</a:t>
            </a:r>
          </a:p>
        </p:txBody>
      </p:sp>
      <p:sp>
        <p:nvSpPr>
          <p:cNvPr id="8" name="Freeform 5">
            <a:extLst>
              <a:ext uri="{FF2B5EF4-FFF2-40B4-BE49-F238E27FC236}">
                <a16:creationId xmlns:a16="http://schemas.microsoft.com/office/drawing/2014/main" id="{FCC1A320-9B55-803A-6CB3-CA5CA0D28754}"/>
              </a:ext>
            </a:extLst>
          </p:cNvPr>
          <p:cNvSpPr/>
          <p:nvPr/>
        </p:nvSpPr>
        <p:spPr>
          <a:xfrm>
            <a:off x="6779491" y="2697018"/>
            <a:ext cx="5338617" cy="4040908"/>
          </a:xfrm>
          <a:custGeom>
            <a:avLst/>
            <a:gdLst/>
            <a:ahLst/>
            <a:cxnLst/>
            <a:rect l="l" t="t" r="r" b="b"/>
            <a:pathLst>
              <a:path w="8636168" h="3735486">
                <a:moveTo>
                  <a:pt x="0" y="0"/>
                </a:moveTo>
                <a:lnTo>
                  <a:pt x="8636168" y="0"/>
                </a:lnTo>
                <a:lnTo>
                  <a:pt x="8636168" y="3735485"/>
                </a:lnTo>
                <a:lnTo>
                  <a:pt x="0" y="3735485"/>
                </a:lnTo>
                <a:lnTo>
                  <a:pt x="0" y="0"/>
                </a:lnTo>
                <a:close/>
              </a:path>
            </a:pathLst>
          </a:custGeom>
          <a:blipFill>
            <a:blip r:embed="rId2"/>
            <a:stretch>
              <a:fillRect/>
            </a:stretch>
          </a:blipFill>
        </p:spPr>
      </p:sp>
    </p:spTree>
    <p:extLst>
      <p:ext uri="{BB962C8B-B14F-4D97-AF65-F5344CB8AC3E}">
        <p14:creationId xmlns:p14="http://schemas.microsoft.com/office/powerpoint/2010/main" val="155041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ENGAGEMENT SESSION PER USER</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1514763"/>
          </a:xfrm>
        </p:spPr>
        <p:txBody>
          <a:bodyPr>
            <a:noAutofit/>
          </a:bodyPr>
          <a:lstStyle/>
          <a:p>
            <a:pPr marL="494517" lvl="1" indent="-247258">
              <a:lnSpc>
                <a:spcPts val="3160"/>
              </a:lnSpc>
              <a:buFont typeface="Arial"/>
              <a:buChar char="•"/>
            </a:pPr>
            <a:r>
              <a:rPr lang="en-US" sz="1200" spc="224" dirty="0">
                <a:solidFill>
                  <a:schemeClr val="bg1"/>
                </a:solidFill>
                <a:latin typeface="Montserrat Classic Bold" panose="020B0604020202020204" charset="0"/>
              </a:rPr>
              <a:t>Engagement session per user is a crucial metric that provides insights into the level of interaction and interest a user has with a website or application during a single visit. </a:t>
            </a:r>
          </a:p>
          <a:p>
            <a:pPr marL="494517" lvl="1" indent="-247258">
              <a:lnSpc>
                <a:spcPts val="3160"/>
              </a:lnSpc>
              <a:buFont typeface="Arial"/>
              <a:buChar char="•"/>
            </a:pPr>
            <a:r>
              <a:rPr lang="en-US" sz="1200" spc="224" dirty="0">
                <a:solidFill>
                  <a:schemeClr val="bg1"/>
                </a:solidFill>
                <a:latin typeface="Montserrat Classic Bold" panose="020B0604020202020204" charset="0"/>
              </a:rPr>
              <a:t>This metric measures the average time a user spends actively engaging with content or features, indicating the depth of their involvement</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2946400"/>
            <a:ext cx="7781634" cy="3791526"/>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ct val="170000"/>
              </a:lnSpc>
              <a:buFont typeface="Arial"/>
              <a:buChar char="•"/>
            </a:pPr>
            <a:r>
              <a:rPr lang="en-US" sz="4800" spc="224" dirty="0">
                <a:solidFill>
                  <a:schemeClr val="bg1"/>
                </a:solidFill>
                <a:latin typeface="Montserrat Classic Bold" panose="020B0604020202020204" charset="0"/>
              </a:rPr>
              <a:t>The Organic Search Channel observed the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The Direct Search Channel observed the second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Users through Paid Search Channel observed the third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The Organic Social stood fourth in terms of most amount of Engagement session per user.</a:t>
            </a:r>
          </a:p>
          <a:p>
            <a:pPr marL="494517" lvl="1" indent="-247259">
              <a:lnSpc>
                <a:spcPct val="170000"/>
              </a:lnSpc>
              <a:buFont typeface="Arial"/>
              <a:buChar char="•"/>
            </a:pPr>
            <a:r>
              <a:rPr lang="en-US" sz="4800" spc="224" dirty="0">
                <a:solidFill>
                  <a:schemeClr val="bg1"/>
                </a:solidFill>
                <a:latin typeface="Montserrat Classic Bold" panose="020B0604020202020204" charset="0"/>
              </a:rPr>
              <a:t>The Display and Unassigned Channel observed the least amount of Engagement</a:t>
            </a:r>
          </a:p>
        </p:txBody>
      </p:sp>
      <p:sp>
        <p:nvSpPr>
          <p:cNvPr id="2" name="Freeform 5">
            <a:extLst>
              <a:ext uri="{FF2B5EF4-FFF2-40B4-BE49-F238E27FC236}">
                <a16:creationId xmlns:a16="http://schemas.microsoft.com/office/drawing/2014/main" id="{243E9502-3F8A-A4F9-7624-F42C794C0598}"/>
              </a:ext>
            </a:extLst>
          </p:cNvPr>
          <p:cNvSpPr/>
          <p:nvPr/>
        </p:nvSpPr>
        <p:spPr>
          <a:xfrm>
            <a:off x="7878618" y="2697018"/>
            <a:ext cx="4239490" cy="3934691"/>
          </a:xfrm>
          <a:custGeom>
            <a:avLst/>
            <a:gdLst/>
            <a:ahLst/>
            <a:cxnLst/>
            <a:rect l="l" t="t" r="r" b="b"/>
            <a:pathLst>
              <a:path w="9156433" h="3973154">
                <a:moveTo>
                  <a:pt x="0" y="0"/>
                </a:moveTo>
                <a:lnTo>
                  <a:pt x="9156433" y="0"/>
                </a:lnTo>
                <a:lnTo>
                  <a:pt x="9156433" y="3973154"/>
                </a:lnTo>
                <a:lnTo>
                  <a:pt x="0" y="3973154"/>
                </a:lnTo>
                <a:lnTo>
                  <a:pt x="0" y="0"/>
                </a:lnTo>
                <a:close/>
              </a:path>
            </a:pathLst>
          </a:custGeom>
          <a:blipFill>
            <a:blip r:embed="rId2"/>
            <a:stretch>
              <a:fillRect/>
            </a:stretch>
          </a:blipFill>
        </p:spPr>
      </p:sp>
    </p:spTree>
    <p:extLst>
      <p:ext uri="{BB962C8B-B14F-4D97-AF65-F5344CB8AC3E}">
        <p14:creationId xmlns:p14="http://schemas.microsoft.com/office/powerpoint/2010/main" val="264481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CONVERSION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308870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249382"/>
            <a:ext cx="9144000" cy="817027"/>
          </a:xfrm>
        </p:spPr>
        <p:txBody>
          <a:bodyPr anchor="b" anchorCtr="0">
            <a:normAutofit fontScale="90000"/>
          </a:bodyPr>
          <a:lstStyle/>
          <a:p>
            <a:pPr>
              <a:lnSpc>
                <a:spcPts val="9748"/>
              </a:lnSpc>
            </a:pPr>
            <a:br>
              <a:rPr lang="en-US" sz="5400" b="1" spc="692" dirty="0">
                <a:latin typeface="Oswald Bold"/>
              </a:rPr>
            </a:br>
            <a:br>
              <a:rPr lang="en-US" sz="5400" b="1" spc="692" dirty="0">
                <a:latin typeface="Oswald Bold"/>
              </a:rPr>
            </a:br>
            <a:br>
              <a:rPr lang="en-US" sz="5400" b="1" spc="692" dirty="0">
                <a:solidFill>
                  <a:srgbClr val="231F20"/>
                </a:solidFill>
                <a:latin typeface="Oswald Bold"/>
              </a:rPr>
            </a:br>
            <a:r>
              <a:rPr lang="en-US" sz="8000" b="1" spc="978" dirty="0">
                <a:latin typeface="Oswald Bold"/>
              </a:rPr>
              <a:t>CONTENTS</a:t>
            </a:r>
            <a:endParaRPr lang="en-US" sz="8000" b="1" spc="692" dirty="0">
              <a:latin typeface="Oswald Bold"/>
            </a:endParaRPr>
          </a:p>
        </p:txBody>
      </p:sp>
      <p:grpSp>
        <p:nvGrpSpPr>
          <p:cNvPr id="7" name="Group 3">
            <a:extLst>
              <a:ext uri="{FF2B5EF4-FFF2-40B4-BE49-F238E27FC236}">
                <a16:creationId xmlns:a16="http://schemas.microsoft.com/office/drawing/2014/main" id="{513DDB8D-B798-3D69-FE9E-4068AF4C5520}"/>
              </a:ext>
            </a:extLst>
          </p:cNvPr>
          <p:cNvGrpSpPr/>
          <p:nvPr/>
        </p:nvGrpSpPr>
        <p:grpSpPr>
          <a:xfrm>
            <a:off x="317350" y="1142617"/>
            <a:ext cx="929559" cy="5547872"/>
            <a:chOff x="0" y="0"/>
            <a:chExt cx="368852" cy="1710138"/>
          </a:xfrm>
          <a:solidFill>
            <a:schemeClr val="bg2"/>
          </a:solidFill>
        </p:grpSpPr>
        <p:sp>
          <p:nvSpPr>
            <p:cNvPr id="8" name="Freeform 4">
              <a:extLst>
                <a:ext uri="{FF2B5EF4-FFF2-40B4-BE49-F238E27FC236}">
                  <a16:creationId xmlns:a16="http://schemas.microsoft.com/office/drawing/2014/main" id="{E7F22C2F-3765-AA69-70A6-541B27AC9F3A}"/>
                </a:ext>
              </a:extLst>
            </p:cNvPr>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9" name="TextBox 5">
              <a:extLst>
                <a:ext uri="{FF2B5EF4-FFF2-40B4-BE49-F238E27FC236}">
                  <a16:creationId xmlns:a16="http://schemas.microsoft.com/office/drawing/2014/main" id="{B8A4D282-89C4-B6E2-4B5D-9F3414E67391}"/>
                </a:ext>
              </a:extLst>
            </p:cNvPr>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p>
          </p:txBody>
        </p:sp>
      </p:grpSp>
      <p:sp>
        <p:nvSpPr>
          <p:cNvPr id="10" name="TextBox 8">
            <a:extLst>
              <a:ext uri="{FF2B5EF4-FFF2-40B4-BE49-F238E27FC236}">
                <a16:creationId xmlns:a16="http://schemas.microsoft.com/office/drawing/2014/main" id="{A4710222-CEE3-84B1-34C2-4638D2E619A5}"/>
              </a:ext>
            </a:extLst>
          </p:cNvPr>
          <p:cNvSpPr txBox="1"/>
          <p:nvPr/>
        </p:nvSpPr>
        <p:spPr>
          <a:xfrm>
            <a:off x="290089" y="108423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11" name="TextBox 9">
            <a:extLst>
              <a:ext uri="{FF2B5EF4-FFF2-40B4-BE49-F238E27FC236}">
                <a16:creationId xmlns:a16="http://schemas.microsoft.com/office/drawing/2014/main" id="{510D4A70-C4E1-1AFB-9139-A99440A8F6E0}"/>
              </a:ext>
            </a:extLst>
          </p:cNvPr>
          <p:cNvSpPr txBox="1"/>
          <p:nvPr/>
        </p:nvSpPr>
        <p:spPr>
          <a:xfrm>
            <a:off x="290089" y="188135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2" name="TextBox 10">
            <a:extLst>
              <a:ext uri="{FF2B5EF4-FFF2-40B4-BE49-F238E27FC236}">
                <a16:creationId xmlns:a16="http://schemas.microsoft.com/office/drawing/2014/main" id="{6C155477-D072-B630-DB88-352D08F434C0}"/>
              </a:ext>
            </a:extLst>
          </p:cNvPr>
          <p:cNvSpPr txBox="1"/>
          <p:nvPr/>
        </p:nvSpPr>
        <p:spPr>
          <a:xfrm>
            <a:off x="290089" y="276251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3" name="TextBox 11">
            <a:extLst>
              <a:ext uri="{FF2B5EF4-FFF2-40B4-BE49-F238E27FC236}">
                <a16:creationId xmlns:a16="http://schemas.microsoft.com/office/drawing/2014/main" id="{34548E6A-AE98-3930-F083-283A0DCE9D3B}"/>
              </a:ext>
            </a:extLst>
          </p:cNvPr>
          <p:cNvSpPr txBox="1"/>
          <p:nvPr/>
        </p:nvSpPr>
        <p:spPr>
          <a:xfrm>
            <a:off x="290089" y="355963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4" name="TextBox 12">
            <a:extLst>
              <a:ext uri="{FF2B5EF4-FFF2-40B4-BE49-F238E27FC236}">
                <a16:creationId xmlns:a16="http://schemas.microsoft.com/office/drawing/2014/main" id="{6974266E-5C42-7ECF-43BD-8F019F0BF3C0}"/>
              </a:ext>
            </a:extLst>
          </p:cNvPr>
          <p:cNvSpPr txBox="1"/>
          <p:nvPr/>
        </p:nvSpPr>
        <p:spPr>
          <a:xfrm>
            <a:off x="309690" y="435200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5" name="TextBox 13">
            <a:extLst>
              <a:ext uri="{FF2B5EF4-FFF2-40B4-BE49-F238E27FC236}">
                <a16:creationId xmlns:a16="http://schemas.microsoft.com/office/drawing/2014/main" id="{7237062D-4237-D0A8-6AF1-B41EF9606117}"/>
              </a:ext>
            </a:extLst>
          </p:cNvPr>
          <p:cNvSpPr txBox="1"/>
          <p:nvPr/>
        </p:nvSpPr>
        <p:spPr>
          <a:xfrm>
            <a:off x="309690" y="518297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6" name="TextBox 14">
            <a:extLst>
              <a:ext uri="{FF2B5EF4-FFF2-40B4-BE49-F238E27FC236}">
                <a16:creationId xmlns:a16="http://schemas.microsoft.com/office/drawing/2014/main" id="{20B1E7B3-761F-9C47-5300-CB4414EDF577}"/>
              </a:ext>
            </a:extLst>
          </p:cNvPr>
          <p:cNvSpPr txBox="1"/>
          <p:nvPr/>
        </p:nvSpPr>
        <p:spPr>
          <a:xfrm>
            <a:off x="309690" y="603326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7" name="TextBox 15">
            <a:extLst>
              <a:ext uri="{FF2B5EF4-FFF2-40B4-BE49-F238E27FC236}">
                <a16:creationId xmlns:a16="http://schemas.microsoft.com/office/drawing/2014/main" id="{52773AA9-BDBB-CE03-0D99-44AE9FD723A4}"/>
              </a:ext>
            </a:extLst>
          </p:cNvPr>
          <p:cNvSpPr txBox="1"/>
          <p:nvPr/>
        </p:nvSpPr>
        <p:spPr>
          <a:xfrm>
            <a:off x="1351143" y="2032827"/>
            <a:ext cx="3331694"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USER ACQUISITION</a:t>
            </a:r>
          </a:p>
        </p:txBody>
      </p:sp>
      <p:sp>
        <p:nvSpPr>
          <p:cNvPr id="18" name="TextBox 16">
            <a:extLst>
              <a:ext uri="{FF2B5EF4-FFF2-40B4-BE49-F238E27FC236}">
                <a16:creationId xmlns:a16="http://schemas.microsoft.com/office/drawing/2014/main" id="{F0385D0A-570E-638B-DC0C-CA0C522074A0}"/>
              </a:ext>
            </a:extLst>
          </p:cNvPr>
          <p:cNvSpPr txBox="1"/>
          <p:nvPr/>
        </p:nvSpPr>
        <p:spPr>
          <a:xfrm>
            <a:off x="1351143" y="2827045"/>
            <a:ext cx="3380478"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TRAFFIC ACQUISITION</a:t>
            </a:r>
          </a:p>
        </p:txBody>
      </p:sp>
      <p:sp>
        <p:nvSpPr>
          <p:cNvPr id="19" name="TextBox 17">
            <a:extLst>
              <a:ext uri="{FF2B5EF4-FFF2-40B4-BE49-F238E27FC236}">
                <a16:creationId xmlns:a16="http://schemas.microsoft.com/office/drawing/2014/main" id="{A33044D3-B2D5-6DA4-A3BF-E7711475121F}"/>
              </a:ext>
            </a:extLst>
          </p:cNvPr>
          <p:cNvSpPr txBox="1"/>
          <p:nvPr/>
        </p:nvSpPr>
        <p:spPr>
          <a:xfrm>
            <a:off x="1351142" y="3687512"/>
            <a:ext cx="238958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EVENT REPORT</a:t>
            </a:r>
          </a:p>
        </p:txBody>
      </p:sp>
      <p:sp>
        <p:nvSpPr>
          <p:cNvPr id="20" name="TextBox 18">
            <a:extLst>
              <a:ext uri="{FF2B5EF4-FFF2-40B4-BE49-F238E27FC236}">
                <a16:creationId xmlns:a16="http://schemas.microsoft.com/office/drawing/2014/main" id="{DC65383D-2B9E-D3AC-E997-29890F94A82C}"/>
              </a:ext>
            </a:extLst>
          </p:cNvPr>
          <p:cNvSpPr txBox="1"/>
          <p:nvPr/>
        </p:nvSpPr>
        <p:spPr>
          <a:xfrm>
            <a:off x="1351142" y="4479889"/>
            <a:ext cx="333169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CONVERSION REPORT</a:t>
            </a:r>
          </a:p>
        </p:txBody>
      </p:sp>
      <p:sp>
        <p:nvSpPr>
          <p:cNvPr id="21" name="TextBox 19">
            <a:extLst>
              <a:ext uri="{FF2B5EF4-FFF2-40B4-BE49-F238E27FC236}">
                <a16:creationId xmlns:a16="http://schemas.microsoft.com/office/drawing/2014/main" id="{D907E02F-6B09-E0E9-1820-A274D0409C94}"/>
              </a:ext>
            </a:extLst>
          </p:cNvPr>
          <p:cNvSpPr txBox="1"/>
          <p:nvPr/>
        </p:nvSpPr>
        <p:spPr>
          <a:xfrm>
            <a:off x="1351142" y="5310853"/>
            <a:ext cx="430151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PAGES AND SCREEN REPORT</a:t>
            </a:r>
          </a:p>
        </p:txBody>
      </p:sp>
      <p:sp>
        <p:nvSpPr>
          <p:cNvPr id="22" name="TextBox 20">
            <a:extLst>
              <a:ext uri="{FF2B5EF4-FFF2-40B4-BE49-F238E27FC236}">
                <a16:creationId xmlns:a16="http://schemas.microsoft.com/office/drawing/2014/main" id="{0292FA03-10DB-02A6-EA8E-EF5F805EF694}"/>
              </a:ext>
            </a:extLst>
          </p:cNvPr>
          <p:cNvSpPr txBox="1"/>
          <p:nvPr/>
        </p:nvSpPr>
        <p:spPr>
          <a:xfrm>
            <a:off x="1351142" y="6167551"/>
            <a:ext cx="2629731"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CITIWISE REPORT</a:t>
            </a:r>
          </a:p>
        </p:txBody>
      </p:sp>
      <p:sp>
        <p:nvSpPr>
          <p:cNvPr id="23" name="TextBox 29">
            <a:extLst>
              <a:ext uri="{FF2B5EF4-FFF2-40B4-BE49-F238E27FC236}">
                <a16:creationId xmlns:a16="http://schemas.microsoft.com/office/drawing/2014/main" id="{CEB7E2D4-738E-7FAE-B7B3-13C51AFB6EAD}"/>
              </a:ext>
            </a:extLst>
          </p:cNvPr>
          <p:cNvSpPr txBox="1"/>
          <p:nvPr/>
        </p:nvSpPr>
        <p:spPr>
          <a:xfrm>
            <a:off x="7141645" y="1241327"/>
            <a:ext cx="3529405"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GENDER REPORT</a:t>
            </a:r>
          </a:p>
        </p:txBody>
      </p:sp>
      <p:sp>
        <p:nvSpPr>
          <p:cNvPr id="24" name="TextBox 30">
            <a:extLst>
              <a:ext uri="{FF2B5EF4-FFF2-40B4-BE49-F238E27FC236}">
                <a16:creationId xmlns:a16="http://schemas.microsoft.com/office/drawing/2014/main" id="{EBC55DAB-F19C-972E-A826-D623D697C6C2}"/>
              </a:ext>
            </a:extLst>
          </p:cNvPr>
          <p:cNvSpPr txBox="1"/>
          <p:nvPr/>
        </p:nvSpPr>
        <p:spPr>
          <a:xfrm>
            <a:off x="7138769" y="2059136"/>
            <a:ext cx="3703803"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USER BY INTEREST</a:t>
            </a:r>
          </a:p>
        </p:txBody>
      </p:sp>
      <p:sp>
        <p:nvSpPr>
          <p:cNvPr id="25" name="TextBox 31">
            <a:extLst>
              <a:ext uri="{FF2B5EF4-FFF2-40B4-BE49-F238E27FC236}">
                <a16:creationId xmlns:a16="http://schemas.microsoft.com/office/drawing/2014/main" id="{0687F40A-987F-F34B-737F-7DC84A483F01}"/>
              </a:ext>
            </a:extLst>
          </p:cNvPr>
          <p:cNvSpPr txBox="1"/>
          <p:nvPr/>
        </p:nvSpPr>
        <p:spPr>
          <a:xfrm>
            <a:off x="7141645" y="2919604"/>
            <a:ext cx="3529405"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USER BY LANGUAGE</a:t>
            </a:r>
          </a:p>
        </p:txBody>
      </p:sp>
      <p:sp>
        <p:nvSpPr>
          <p:cNvPr id="26" name="TextBox 32">
            <a:extLst>
              <a:ext uri="{FF2B5EF4-FFF2-40B4-BE49-F238E27FC236}">
                <a16:creationId xmlns:a16="http://schemas.microsoft.com/office/drawing/2014/main" id="{659209ED-BE47-A113-B1BD-D70F9EB81944}"/>
              </a:ext>
            </a:extLst>
          </p:cNvPr>
          <p:cNvSpPr txBox="1"/>
          <p:nvPr/>
        </p:nvSpPr>
        <p:spPr>
          <a:xfrm>
            <a:off x="7137055" y="3704439"/>
            <a:ext cx="370380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USER BY AGE</a:t>
            </a:r>
          </a:p>
        </p:txBody>
      </p:sp>
      <p:sp>
        <p:nvSpPr>
          <p:cNvPr id="27" name="TextBox 33">
            <a:extLst>
              <a:ext uri="{FF2B5EF4-FFF2-40B4-BE49-F238E27FC236}">
                <a16:creationId xmlns:a16="http://schemas.microsoft.com/office/drawing/2014/main" id="{41C986DF-BC3C-FBFD-AD41-C28F9A31C0E0}"/>
              </a:ext>
            </a:extLst>
          </p:cNvPr>
          <p:cNvSpPr txBox="1"/>
          <p:nvPr/>
        </p:nvSpPr>
        <p:spPr>
          <a:xfrm>
            <a:off x="1351142" y="1241327"/>
            <a:ext cx="4301513" cy="418548"/>
          </a:xfrm>
          <a:prstGeom prst="rect">
            <a:avLst/>
          </a:prstGeom>
        </p:spPr>
        <p:txBody>
          <a:bodyPr wrap="square" lIns="0" tIns="0" rIns="0" bIns="0" rtlCol="0" anchor="t">
            <a:spAutoFit/>
          </a:bodyPr>
          <a:lstStyle/>
          <a:p>
            <a:pPr>
              <a:lnSpc>
                <a:spcPts val="3483"/>
              </a:lnSpc>
            </a:pPr>
            <a:r>
              <a:rPr lang="en-US" sz="2000" spc="247" dirty="0">
                <a:solidFill>
                  <a:schemeClr val="bg1"/>
                </a:solidFill>
                <a:latin typeface="DM Sans"/>
              </a:rPr>
              <a:t>INTRODUCTION &amp; OBJECTIVE</a:t>
            </a:r>
          </a:p>
        </p:txBody>
      </p:sp>
      <p:sp>
        <p:nvSpPr>
          <p:cNvPr id="28" name="TextBox 34">
            <a:extLst>
              <a:ext uri="{FF2B5EF4-FFF2-40B4-BE49-F238E27FC236}">
                <a16:creationId xmlns:a16="http://schemas.microsoft.com/office/drawing/2014/main" id="{51DA4B77-D822-48D1-F11E-40A5076F0648}"/>
              </a:ext>
            </a:extLst>
          </p:cNvPr>
          <p:cNvSpPr txBox="1"/>
          <p:nvPr/>
        </p:nvSpPr>
        <p:spPr>
          <a:xfrm>
            <a:off x="7137054" y="4468509"/>
            <a:ext cx="3703803" cy="418548"/>
          </a:xfrm>
          <a:prstGeom prst="rect">
            <a:avLst/>
          </a:prstGeom>
        </p:spPr>
        <p:txBody>
          <a:bodyPr wrap="square" lIns="0" tIns="0" rIns="0" bIns="0" rtlCol="0" anchor="t">
            <a:spAutoFit/>
          </a:bodyPr>
          <a:lstStyle/>
          <a:p>
            <a:pPr marL="0" lvl="0" indent="0" algn="l">
              <a:lnSpc>
                <a:spcPts val="3483"/>
              </a:lnSpc>
              <a:spcBef>
                <a:spcPct val="0"/>
              </a:spcBef>
            </a:pPr>
            <a:r>
              <a:rPr lang="en-US" sz="2000" spc="247" dirty="0">
                <a:solidFill>
                  <a:schemeClr val="bg1"/>
                </a:solidFill>
                <a:latin typeface="DM Sans"/>
              </a:rPr>
              <a:t>RECOMMENDATIONS</a:t>
            </a:r>
          </a:p>
        </p:txBody>
      </p:sp>
      <p:grpSp>
        <p:nvGrpSpPr>
          <p:cNvPr id="29" name="Group 3">
            <a:extLst>
              <a:ext uri="{FF2B5EF4-FFF2-40B4-BE49-F238E27FC236}">
                <a16:creationId xmlns:a16="http://schemas.microsoft.com/office/drawing/2014/main" id="{9AC76077-F016-1BF6-FCDA-7614A84EBC2B}"/>
              </a:ext>
            </a:extLst>
          </p:cNvPr>
          <p:cNvGrpSpPr/>
          <p:nvPr/>
        </p:nvGrpSpPr>
        <p:grpSpPr>
          <a:xfrm>
            <a:off x="6123261" y="1213091"/>
            <a:ext cx="929559" cy="3866615"/>
            <a:chOff x="0" y="0"/>
            <a:chExt cx="368852" cy="1710138"/>
          </a:xfrm>
          <a:solidFill>
            <a:schemeClr val="bg2"/>
          </a:solidFill>
        </p:grpSpPr>
        <p:sp>
          <p:nvSpPr>
            <p:cNvPr id="30" name="Freeform 4">
              <a:extLst>
                <a:ext uri="{FF2B5EF4-FFF2-40B4-BE49-F238E27FC236}">
                  <a16:creationId xmlns:a16="http://schemas.microsoft.com/office/drawing/2014/main" id="{D17C7D82-41A2-A4EC-42EE-6C9EB8C8A05C}"/>
                </a:ext>
              </a:extLst>
            </p:cNvPr>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31" name="TextBox 5">
              <a:extLst>
                <a:ext uri="{FF2B5EF4-FFF2-40B4-BE49-F238E27FC236}">
                  <a16:creationId xmlns:a16="http://schemas.microsoft.com/office/drawing/2014/main" id="{D1F32A7C-8467-6DBA-7790-661AECCE5F8C}"/>
                </a:ext>
              </a:extLst>
            </p:cNvPr>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p>
          </p:txBody>
        </p:sp>
      </p:grpSp>
      <p:sp>
        <p:nvSpPr>
          <p:cNvPr id="32" name="TextBox 8">
            <a:extLst>
              <a:ext uri="{FF2B5EF4-FFF2-40B4-BE49-F238E27FC236}">
                <a16:creationId xmlns:a16="http://schemas.microsoft.com/office/drawing/2014/main" id="{2BAE3F6F-BF95-A0EA-FA83-5BBB8C4E1AF8}"/>
              </a:ext>
            </a:extLst>
          </p:cNvPr>
          <p:cNvSpPr txBox="1"/>
          <p:nvPr/>
        </p:nvSpPr>
        <p:spPr>
          <a:xfrm>
            <a:off x="6096000" y="115470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08</a:t>
            </a:r>
          </a:p>
        </p:txBody>
      </p:sp>
      <p:sp>
        <p:nvSpPr>
          <p:cNvPr id="33" name="TextBox 9">
            <a:extLst>
              <a:ext uri="{FF2B5EF4-FFF2-40B4-BE49-F238E27FC236}">
                <a16:creationId xmlns:a16="http://schemas.microsoft.com/office/drawing/2014/main" id="{C330487D-03C5-53C2-1DC1-1FD5A9C304B1}"/>
              </a:ext>
            </a:extLst>
          </p:cNvPr>
          <p:cNvSpPr txBox="1"/>
          <p:nvPr/>
        </p:nvSpPr>
        <p:spPr>
          <a:xfrm>
            <a:off x="6096000" y="195182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09</a:t>
            </a:r>
          </a:p>
        </p:txBody>
      </p:sp>
      <p:sp>
        <p:nvSpPr>
          <p:cNvPr id="34" name="TextBox 10">
            <a:extLst>
              <a:ext uri="{FF2B5EF4-FFF2-40B4-BE49-F238E27FC236}">
                <a16:creationId xmlns:a16="http://schemas.microsoft.com/office/drawing/2014/main" id="{F3FCA2D0-41F0-F109-BB78-BD3345C4E3E0}"/>
              </a:ext>
            </a:extLst>
          </p:cNvPr>
          <p:cNvSpPr txBox="1"/>
          <p:nvPr/>
        </p:nvSpPr>
        <p:spPr>
          <a:xfrm>
            <a:off x="6096000" y="283298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10</a:t>
            </a:r>
          </a:p>
        </p:txBody>
      </p:sp>
      <p:sp>
        <p:nvSpPr>
          <p:cNvPr id="35" name="TextBox 11">
            <a:extLst>
              <a:ext uri="{FF2B5EF4-FFF2-40B4-BE49-F238E27FC236}">
                <a16:creationId xmlns:a16="http://schemas.microsoft.com/office/drawing/2014/main" id="{59B094CD-A264-3A1F-6FC9-2E0F508AED58}"/>
              </a:ext>
            </a:extLst>
          </p:cNvPr>
          <p:cNvSpPr txBox="1"/>
          <p:nvPr/>
        </p:nvSpPr>
        <p:spPr>
          <a:xfrm>
            <a:off x="6096000" y="363010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11</a:t>
            </a:r>
          </a:p>
        </p:txBody>
      </p:sp>
      <p:sp>
        <p:nvSpPr>
          <p:cNvPr id="36" name="TextBox 12">
            <a:extLst>
              <a:ext uri="{FF2B5EF4-FFF2-40B4-BE49-F238E27FC236}">
                <a16:creationId xmlns:a16="http://schemas.microsoft.com/office/drawing/2014/main" id="{86553AB5-63B2-BBE1-BA77-B1FBEC811550}"/>
              </a:ext>
            </a:extLst>
          </p:cNvPr>
          <p:cNvSpPr txBox="1"/>
          <p:nvPr/>
        </p:nvSpPr>
        <p:spPr>
          <a:xfrm>
            <a:off x="6115601" y="4422481"/>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12</a:t>
            </a:r>
          </a:p>
        </p:txBody>
      </p:sp>
    </p:spTree>
    <p:extLst>
      <p:ext uri="{BB962C8B-B14F-4D97-AF65-F5344CB8AC3E}">
        <p14:creationId xmlns:p14="http://schemas.microsoft.com/office/powerpoint/2010/main" val="323085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CONVERSION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92537" lvl="1" indent="-246268">
              <a:lnSpc>
                <a:spcPct val="150000"/>
              </a:lnSpc>
              <a:buFont typeface="Arial"/>
              <a:buChar char="•"/>
            </a:pPr>
            <a:r>
              <a:rPr lang="en-US" sz="1800" spc="223" dirty="0">
                <a:solidFill>
                  <a:schemeClr val="bg1"/>
                </a:solidFill>
                <a:latin typeface="Montserrat Classic Bold" panose="020B0604020202020204" charset="0"/>
              </a:rPr>
              <a:t>A conversion report is a comprehensive analysis that provides valuable insights into the success of a website, campaign, or marketing strategy in terms of achieving predefined goals. </a:t>
            </a:r>
          </a:p>
          <a:p>
            <a:pPr marL="492537" lvl="1" indent="-246268">
              <a:lnSpc>
                <a:spcPct val="150000"/>
              </a:lnSpc>
              <a:buFont typeface="Arial"/>
              <a:buChar char="•"/>
            </a:pPr>
            <a:r>
              <a:rPr lang="en-US" sz="1800" spc="223" dirty="0">
                <a:solidFill>
                  <a:schemeClr val="bg1"/>
                </a:solidFill>
                <a:latin typeface="Montserrat Classic Bold" panose="020B0604020202020204" charset="0"/>
              </a:rPr>
              <a:t>The conversion report typically outlines the number of conversions, conversion rates, and the effectiveness of different channels in driving successful outcomes.</a:t>
            </a:r>
          </a:p>
          <a:p>
            <a:pPr marL="492537" lvl="1" indent="-246268">
              <a:lnSpc>
                <a:spcPct val="150000"/>
              </a:lnSpc>
              <a:buFont typeface="Arial"/>
              <a:buChar char="•"/>
            </a:pPr>
            <a:r>
              <a:rPr lang="en-US" sz="1800" spc="223" dirty="0">
                <a:solidFill>
                  <a:schemeClr val="bg1"/>
                </a:solidFill>
                <a:latin typeface="Montserrat Classic Bold" panose="020B0604020202020204" charset="0"/>
              </a:rPr>
              <a:t>This report is a critical tool for businesses to evaluate the performance of their digital initiatives, helping them identify high-performing channels and areas that may require improvement. </a:t>
            </a:r>
          </a:p>
          <a:p>
            <a:pPr marL="492537" lvl="1" indent="-246268">
              <a:lnSpc>
                <a:spcPct val="150000"/>
              </a:lnSpc>
              <a:buFont typeface="Arial"/>
              <a:buChar char="•"/>
            </a:pPr>
            <a:r>
              <a:rPr lang="en-US" sz="1800" spc="223" dirty="0">
                <a:solidFill>
                  <a:schemeClr val="bg1"/>
                </a:solidFill>
                <a:latin typeface="Montserrat Classic Bold" panose="020B0604020202020204" charset="0"/>
              </a:rPr>
              <a:t>A well-analyzed conversion report not only provides a snapshot of past performance but also serves as a valuable guide for making data-driven decisions to improve future campaigns and achieve business objectives.</a:t>
            </a:r>
          </a:p>
        </p:txBody>
      </p:sp>
    </p:spTree>
    <p:extLst>
      <p:ext uri="{BB962C8B-B14F-4D97-AF65-F5344CB8AC3E}">
        <p14:creationId xmlns:p14="http://schemas.microsoft.com/office/powerpoint/2010/main" val="118832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CONVERSION BASED ON TOP 5 EVENTS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Conversions, or successful outcomes on a website, become clearer when we focus on the top five events that matter most, shedding light on the key actions users take to achieve specific goals.</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latin typeface="Montserrat Classic Bold" panose="020B0604020202020204" charset="0"/>
            </a:endParaRPr>
          </a:p>
          <a:p>
            <a:pPr marL="494517" lvl="1" indent="-247259">
              <a:lnSpc>
                <a:spcPts val="3160"/>
              </a:lnSpc>
              <a:buFont typeface="Arial"/>
              <a:buChar char="•"/>
            </a:pPr>
            <a:r>
              <a:rPr lang="en-US" sz="4800" spc="224" dirty="0">
                <a:solidFill>
                  <a:schemeClr val="bg1"/>
                </a:solidFill>
                <a:latin typeface="Montserrat Classic Bold" panose="020B0604020202020204" charset="0"/>
              </a:rPr>
              <a:t>The top-most Event was named </a:t>
            </a:r>
            <a:r>
              <a:rPr lang="en-US" sz="4800" spc="224" dirty="0" err="1">
                <a:solidFill>
                  <a:schemeClr val="bg1"/>
                </a:solidFill>
                <a:latin typeface="Montserrat Classic Bold" panose="020B0604020202020204" charset="0"/>
              </a:rPr>
              <a:t>notification_receive</a:t>
            </a:r>
            <a:r>
              <a:rPr lang="en-US" sz="4800" spc="224" dirty="0">
                <a:solidFill>
                  <a:schemeClr val="bg1"/>
                </a:solidFill>
                <a:latin typeface="Montserrat Classic Bold" panose="020B0604020202020204" charset="0"/>
              </a:rPr>
              <a:t>, which gives us an insight that the specific event generated the most amount of Conversions.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session_start  event generated the second-most amount of Conversions.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third most Conversion was generated by </a:t>
            </a:r>
            <a:r>
              <a:rPr lang="en-US" sz="4800" spc="224" dirty="0" err="1">
                <a:solidFill>
                  <a:schemeClr val="bg1"/>
                </a:solidFill>
                <a:latin typeface="Montserrat Classic Bold" panose="020B0604020202020204" charset="0"/>
              </a:rPr>
              <a:t>first_open</a:t>
            </a:r>
            <a:r>
              <a:rPr lang="en-US" sz="4800" spc="224" dirty="0">
                <a:solidFill>
                  <a:schemeClr val="bg1"/>
                </a:solidFill>
                <a:latin typeface="Montserrat Classic Bold" panose="020B0604020202020204" charset="0"/>
              </a:rPr>
              <a:t> event.</a:t>
            </a:r>
          </a:p>
          <a:p>
            <a:pPr marL="494517" lvl="1" indent="-247259">
              <a:lnSpc>
                <a:spcPts val="3160"/>
              </a:lnSpc>
              <a:buFont typeface="Arial"/>
              <a:buChar char="•"/>
            </a:pPr>
            <a:r>
              <a:rPr lang="en-US" sz="4800" spc="224" dirty="0" err="1">
                <a:solidFill>
                  <a:schemeClr val="bg1"/>
                </a:solidFill>
                <a:latin typeface="Montserrat Classic Bold" panose="020B0604020202020204" charset="0"/>
              </a:rPr>
              <a:t>app_remove</a:t>
            </a:r>
            <a:r>
              <a:rPr lang="en-US" sz="4800" spc="224" dirty="0">
                <a:solidFill>
                  <a:schemeClr val="bg1"/>
                </a:solidFill>
                <a:latin typeface="Montserrat Classic Bold" panose="020B0604020202020204" charset="0"/>
              </a:rPr>
              <a:t> event Converted to be the fourth-most Event.</a:t>
            </a:r>
          </a:p>
          <a:p>
            <a:pPr marL="494517" lvl="1" indent="-247259">
              <a:lnSpc>
                <a:spcPts val="3160"/>
              </a:lnSpc>
              <a:buFont typeface="Arial"/>
              <a:buChar char="•"/>
            </a:pPr>
            <a:r>
              <a:rPr lang="en-US" sz="4800" spc="224" dirty="0">
                <a:solidFill>
                  <a:schemeClr val="bg1"/>
                </a:solidFill>
                <a:latin typeface="Montserrat Classic Bold" panose="020B0604020202020204" charset="0"/>
              </a:rPr>
              <a:t>Promilo_111_otp_screen stood fifth in terms of most Conversions</a:t>
            </a:r>
          </a:p>
        </p:txBody>
      </p:sp>
      <p:sp>
        <p:nvSpPr>
          <p:cNvPr id="3" name="Freeform 5">
            <a:extLst>
              <a:ext uri="{FF2B5EF4-FFF2-40B4-BE49-F238E27FC236}">
                <a16:creationId xmlns:a16="http://schemas.microsoft.com/office/drawing/2014/main" id="{4DB16658-A689-69AB-E1AB-4D4B8E17077C}"/>
              </a:ext>
            </a:extLst>
          </p:cNvPr>
          <p:cNvSpPr/>
          <p:nvPr/>
        </p:nvSpPr>
        <p:spPr>
          <a:xfrm>
            <a:off x="6825673" y="2244440"/>
            <a:ext cx="5292435" cy="3722251"/>
          </a:xfrm>
          <a:custGeom>
            <a:avLst/>
            <a:gdLst/>
            <a:ahLst/>
            <a:cxnLst/>
            <a:rect l="l" t="t" r="r" b="b"/>
            <a:pathLst>
              <a:path w="8967823" h="3823766">
                <a:moveTo>
                  <a:pt x="0" y="0"/>
                </a:moveTo>
                <a:lnTo>
                  <a:pt x="8967823" y="0"/>
                </a:lnTo>
                <a:lnTo>
                  <a:pt x="8967823" y="3823766"/>
                </a:lnTo>
                <a:lnTo>
                  <a:pt x="0" y="3823766"/>
                </a:lnTo>
                <a:lnTo>
                  <a:pt x="0" y="0"/>
                </a:lnTo>
                <a:close/>
              </a:path>
            </a:pathLst>
          </a:custGeom>
          <a:blipFill>
            <a:blip r:embed="rId2"/>
            <a:stretch>
              <a:fillRect/>
            </a:stretch>
          </a:blipFill>
        </p:spPr>
      </p:sp>
    </p:spTree>
    <p:extLst>
      <p:ext uri="{BB962C8B-B14F-4D97-AF65-F5344CB8AC3E}">
        <p14:creationId xmlns:p14="http://schemas.microsoft.com/office/powerpoint/2010/main" val="1069564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TOTAL USERS BY EVENT NAME</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The total number of users categorized by event name gives a detailed breakdown of user interactions, providing a comprehensive view of specific actions and their respective impacts on a website or application</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first_open</a:t>
            </a:r>
            <a:r>
              <a:rPr lang="en-US" sz="1200" spc="224" dirty="0">
                <a:solidFill>
                  <a:schemeClr val="bg1"/>
                </a:solidFill>
                <a:latin typeface="Montserrat Classic Bold" panose="020B0604020202020204" charset="0"/>
              </a:rPr>
              <a:t> events generated the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session_start event generated the second most amount of Users in terms of Conversions.</a:t>
            </a:r>
          </a:p>
          <a:p>
            <a:pPr marL="494517" lvl="1" indent="-247259">
              <a:lnSpc>
                <a:spcPts val="3160"/>
              </a:lnSpc>
              <a:buFont typeface="Arial"/>
              <a:buChar char="•"/>
            </a:pPr>
            <a:r>
              <a:rPr lang="en-US" sz="1200" spc="224" dirty="0">
                <a:solidFill>
                  <a:schemeClr val="bg1"/>
                </a:solidFill>
                <a:latin typeface="Montserrat Classic Bold" panose="020B0604020202020204" charset="0"/>
              </a:rPr>
              <a:t> app_remove event generated the third most amount of Users.</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notification_receive</a:t>
            </a:r>
            <a:r>
              <a:rPr lang="en-US" sz="1200" spc="224" dirty="0">
                <a:solidFill>
                  <a:schemeClr val="bg1"/>
                </a:solidFill>
                <a:latin typeface="Montserrat Classic Bold" panose="020B0604020202020204" charset="0"/>
              </a:rPr>
              <a:t> generated the fourth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Promilo11_Event_Enter_Feed_Page generated the fifth </a:t>
            </a:r>
            <a:r>
              <a:rPr lang="en-US" sz="1200" spc="224" dirty="0" err="1">
                <a:solidFill>
                  <a:schemeClr val="bg1"/>
                </a:solidFill>
                <a:latin typeface="Montserrat Classic Bold" panose="020B0604020202020204" charset="0"/>
              </a:rPr>
              <a:t>mostamount</a:t>
            </a:r>
            <a:r>
              <a:rPr lang="en-US" sz="1200" spc="224" dirty="0">
                <a:solidFill>
                  <a:schemeClr val="bg1"/>
                </a:solidFill>
                <a:latin typeface="Montserrat Classic Bold" panose="020B0604020202020204" charset="0"/>
              </a:rPr>
              <a:t> of Users based on Conversion.</a:t>
            </a:r>
          </a:p>
        </p:txBody>
      </p:sp>
      <p:sp>
        <p:nvSpPr>
          <p:cNvPr id="3" name="Freeform 5">
            <a:extLst>
              <a:ext uri="{FF2B5EF4-FFF2-40B4-BE49-F238E27FC236}">
                <a16:creationId xmlns:a16="http://schemas.microsoft.com/office/drawing/2014/main" id="{4DB16658-A689-69AB-E1AB-4D4B8E17077C}"/>
              </a:ext>
            </a:extLst>
          </p:cNvPr>
          <p:cNvSpPr/>
          <p:nvPr/>
        </p:nvSpPr>
        <p:spPr>
          <a:xfrm>
            <a:off x="6825673" y="2244440"/>
            <a:ext cx="5292435" cy="3722251"/>
          </a:xfrm>
          <a:custGeom>
            <a:avLst/>
            <a:gdLst/>
            <a:ahLst/>
            <a:cxnLst/>
            <a:rect l="l" t="t" r="r" b="b"/>
            <a:pathLst>
              <a:path w="8967823" h="3823766">
                <a:moveTo>
                  <a:pt x="0" y="0"/>
                </a:moveTo>
                <a:lnTo>
                  <a:pt x="8967823" y="0"/>
                </a:lnTo>
                <a:lnTo>
                  <a:pt x="8967823" y="3823766"/>
                </a:lnTo>
                <a:lnTo>
                  <a:pt x="0" y="3823766"/>
                </a:lnTo>
                <a:lnTo>
                  <a:pt x="0" y="0"/>
                </a:lnTo>
                <a:close/>
              </a:path>
            </a:pathLst>
          </a:custGeom>
          <a:blipFill>
            <a:blip r:embed="rId2"/>
            <a:stretch>
              <a:fillRect/>
            </a:stretch>
          </a:blipFill>
        </p:spPr>
      </p:sp>
    </p:spTree>
    <p:extLst>
      <p:ext uri="{BB962C8B-B14F-4D97-AF65-F5344CB8AC3E}">
        <p14:creationId xmlns:p14="http://schemas.microsoft.com/office/powerpoint/2010/main" val="3141606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EVENT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132426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EVENT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92537" lvl="1" indent="-246268">
              <a:lnSpc>
                <a:spcPts val="3148"/>
              </a:lnSpc>
              <a:buFont typeface="Arial"/>
              <a:buChar char="•"/>
            </a:pPr>
            <a:r>
              <a:rPr lang="en-US" sz="1800" spc="223" dirty="0">
                <a:solidFill>
                  <a:schemeClr val="bg1"/>
                </a:solidFill>
                <a:latin typeface="Montserrat Classic Bold" panose="020B0604020202020204" charset="0"/>
              </a:rPr>
              <a:t>An event report is a detailed analysis that offers insights into the occurrences and impact of specific events tracked on a website or digital platform. </a:t>
            </a:r>
          </a:p>
          <a:p>
            <a:pPr marL="492537" lvl="1" indent="-246268">
              <a:lnSpc>
                <a:spcPts val="3148"/>
              </a:lnSpc>
              <a:buFont typeface="Arial"/>
              <a:buChar char="•"/>
            </a:pPr>
            <a:r>
              <a:rPr lang="en-US" sz="1800" spc="223" dirty="0">
                <a:solidFill>
                  <a:schemeClr val="bg1"/>
                </a:solidFill>
                <a:latin typeface="Montserrat Classic Bold" panose="020B0604020202020204" charset="0"/>
              </a:rPr>
              <a:t>Events can range from user interactions, such as clicks, downloads, or form submissions, to more complex activities like product views or purchases. </a:t>
            </a:r>
          </a:p>
          <a:p>
            <a:pPr marL="492537" lvl="1" indent="-246268">
              <a:lnSpc>
                <a:spcPts val="3148"/>
              </a:lnSpc>
              <a:buFont typeface="Arial"/>
              <a:buChar char="•"/>
            </a:pPr>
            <a:r>
              <a:rPr lang="en-US" sz="1800" spc="223" dirty="0">
                <a:solidFill>
                  <a:schemeClr val="bg1"/>
                </a:solidFill>
                <a:latin typeface="Montserrat Classic Bold" panose="020B0604020202020204" charset="0"/>
              </a:rPr>
              <a:t>The event report typically provides a comprehensive overview of the frequency and distribution of these events, allowing businesses to gauge user engagement, identify patterns, and assess the effectiveness of various features or campaigns. </a:t>
            </a:r>
          </a:p>
          <a:p>
            <a:pPr marL="492537" lvl="1" indent="-246268">
              <a:lnSpc>
                <a:spcPts val="3148"/>
              </a:lnSpc>
              <a:buFont typeface="Arial"/>
              <a:buChar char="•"/>
            </a:pPr>
            <a:r>
              <a:rPr lang="en-US" sz="1800" spc="223" dirty="0">
                <a:solidFill>
                  <a:schemeClr val="bg1"/>
                </a:solidFill>
                <a:latin typeface="Montserrat Classic Bold" panose="020B0604020202020204" charset="0"/>
              </a:rPr>
              <a:t>By delving into the event report, organizations can make informed decisions, optimize their strategies, and enhance the overall user experience based on a thorough understanding of user behavior and interaction with key events.</a:t>
            </a:r>
          </a:p>
        </p:txBody>
      </p:sp>
    </p:spTree>
    <p:extLst>
      <p:ext uri="{BB962C8B-B14F-4D97-AF65-F5344CB8AC3E}">
        <p14:creationId xmlns:p14="http://schemas.microsoft.com/office/powerpoint/2010/main" val="325605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EVENT COUNT BASED ON EVENT NAME</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Event counts based on specific event names provide a numerical breakdown, offering a precise overview of user interactions and engagement with distinct activities on a website or digital platform.</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most amount of Event Count was observed by the </a:t>
            </a:r>
            <a:r>
              <a:rPr lang="en-US" sz="1200" spc="224" dirty="0" err="1">
                <a:solidFill>
                  <a:schemeClr val="bg1"/>
                </a:solidFill>
                <a:latin typeface="Montserrat Classic Bold" panose="020B0604020202020204" charset="0"/>
              </a:rPr>
              <a:t>screen_view</a:t>
            </a:r>
            <a:r>
              <a:rPr lang="en-US" sz="1200" spc="224" dirty="0">
                <a:solidFill>
                  <a:schemeClr val="bg1"/>
                </a:solidFill>
                <a:latin typeface="Montserrat Classic Bold" panose="020B0604020202020204" charset="0"/>
              </a:rPr>
              <a:t> event.</a:t>
            </a:r>
          </a:p>
          <a:p>
            <a:pPr marL="494517" lvl="1" indent="-247259">
              <a:lnSpc>
                <a:spcPts val="3160"/>
              </a:lnSpc>
              <a:buFont typeface="Arial"/>
              <a:buChar char="•"/>
            </a:pPr>
            <a:r>
              <a:rPr lang="en-US" sz="1200" spc="224" dirty="0">
                <a:solidFill>
                  <a:schemeClr val="bg1"/>
                </a:solidFill>
                <a:latin typeface="Montserrat Classic Bold" panose="020B0604020202020204" charset="0"/>
              </a:rPr>
              <a:t> </a:t>
            </a:r>
            <a:r>
              <a:rPr lang="en-US" sz="1200" spc="224" dirty="0" err="1">
                <a:solidFill>
                  <a:schemeClr val="bg1"/>
                </a:solidFill>
                <a:latin typeface="Montserrat Classic Bold" panose="020B0604020202020204" charset="0"/>
              </a:rPr>
              <a:t>notification_receive</a:t>
            </a:r>
            <a:r>
              <a:rPr lang="en-US" sz="1200" spc="224" dirty="0">
                <a:solidFill>
                  <a:schemeClr val="bg1"/>
                </a:solidFill>
                <a:latin typeface="Montserrat Classic Bold" panose="020B0604020202020204" charset="0"/>
              </a:rPr>
              <a:t> and </a:t>
            </a:r>
            <a:r>
              <a:rPr lang="en-US" sz="1200" spc="224" dirty="0" err="1">
                <a:solidFill>
                  <a:schemeClr val="bg1"/>
                </a:solidFill>
                <a:latin typeface="Montserrat Classic Bold" panose="020B0604020202020204" charset="0"/>
              </a:rPr>
              <a:t>user_engagement</a:t>
            </a:r>
            <a:r>
              <a:rPr lang="en-US" sz="1200" spc="224" dirty="0">
                <a:solidFill>
                  <a:schemeClr val="bg1"/>
                </a:solidFill>
                <a:latin typeface="Montserrat Classic Bold" panose="020B0604020202020204" charset="0"/>
              </a:rPr>
              <a:t> event shared the second spot in terms of Event Counts.</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notification_dismiss</a:t>
            </a:r>
            <a:r>
              <a:rPr lang="en-US" sz="1200" spc="224" dirty="0">
                <a:solidFill>
                  <a:schemeClr val="bg1"/>
                </a:solidFill>
                <a:latin typeface="Montserrat Classic Bold" panose="020B0604020202020204" charset="0"/>
              </a:rPr>
              <a:t> event stood third in terms of most event counts.</a:t>
            </a:r>
          </a:p>
          <a:p>
            <a:pPr marL="494517" lvl="1" indent="-247259">
              <a:lnSpc>
                <a:spcPts val="3160"/>
              </a:lnSpc>
              <a:buFont typeface="Arial"/>
              <a:buChar char="•"/>
            </a:pPr>
            <a:r>
              <a:rPr lang="en-US" sz="1200" spc="224" dirty="0">
                <a:solidFill>
                  <a:schemeClr val="bg1"/>
                </a:solidFill>
                <a:latin typeface="Montserrat Classic Bold" panose="020B0604020202020204" charset="0"/>
              </a:rPr>
              <a:t>session_start stood fourth in terms of most event counts.</a:t>
            </a:r>
          </a:p>
        </p:txBody>
      </p:sp>
      <p:sp>
        <p:nvSpPr>
          <p:cNvPr id="2" name="Freeform 5">
            <a:extLst>
              <a:ext uri="{FF2B5EF4-FFF2-40B4-BE49-F238E27FC236}">
                <a16:creationId xmlns:a16="http://schemas.microsoft.com/office/drawing/2014/main" id="{927D5516-20C2-E5B1-521A-12DB49851C8F}"/>
              </a:ext>
            </a:extLst>
          </p:cNvPr>
          <p:cNvSpPr/>
          <p:nvPr/>
        </p:nvSpPr>
        <p:spPr>
          <a:xfrm>
            <a:off x="6687127" y="2078182"/>
            <a:ext cx="5430981" cy="4659744"/>
          </a:xfrm>
          <a:custGeom>
            <a:avLst/>
            <a:gdLst/>
            <a:ahLst/>
            <a:cxnLst/>
            <a:rect l="l" t="t" r="r" b="b"/>
            <a:pathLst>
              <a:path w="9802048" h="4160462">
                <a:moveTo>
                  <a:pt x="0" y="0"/>
                </a:moveTo>
                <a:lnTo>
                  <a:pt x="9802048" y="0"/>
                </a:lnTo>
                <a:lnTo>
                  <a:pt x="9802048" y="4160462"/>
                </a:lnTo>
                <a:lnTo>
                  <a:pt x="0" y="4160462"/>
                </a:lnTo>
                <a:lnTo>
                  <a:pt x="0" y="0"/>
                </a:lnTo>
                <a:close/>
              </a:path>
            </a:pathLst>
          </a:custGeom>
          <a:blipFill>
            <a:blip r:embed="rId2"/>
            <a:stretch>
              <a:fillRect/>
            </a:stretch>
          </a:blipFill>
        </p:spPr>
      </p:sp>
    </p:spTree>
    <p:extLst>
      <p:ext uri="{BB962C8B-B14F-4D97-AF65-F5344CB8AC3E}">
        <p14:creationId xmlns:p14="http://schemas.microsoft.com/office/powerpoint/2010/main" val="13249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TOTAL USERS BY EVENT COUNT</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marL="247259" lvl="1" indent="0">
              <a:lnSpc>
                <a:spcPts val="3160"/>
              </a:lnSpc>
              <a:buNone/>
            </a:pPr>
            <a:r>
              <a:rPr lang="en-US" sz="1200" spc="224" dirty="0">
                <a:solidFill>
                  <a:schemeClr val="bg1"/>
                </a:solidFill>
                <a:latin typeface="Montserrat Classic Bold" panose="020B0604020202020204" charset="0"/>
              </a:rPr>
              <a:t>The total user count by event provides a consolidated measure of user engagement, offering a clear snapshot of how many individuals have participated in specific activities or interactions on our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a:t>
            </a:r>
            <a:r>
              <a:rPr lang="en-US" sz="1200" spc="224" dirty="0" err="1">
                <a:solidFill>
                  <a:schemeClr val="bg1"/>
                </a:solidFill>
                <a:latin typeface="Montserrat Classic Bold" panose="020B0604020202020204" charset="0"/>
              </a:rPr>
              <a:t>screen_view</a:t>
            </a:r>
            <a:r>
              <a:rPr lang="en-US" sz="1200" spc="224" dirty="0">
                <a:solidFill>
                  <a:schemeClr val="bg1"/>
                </a:solidFill>
                <a:latin typeface="Montserrat Classic Bold" panose="020B0604020202020204" charset="0"/>
              </a:rPr>
              <a:t> event generated the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session_start event generated the second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Third most Users were generated by the </a:t>
            </a:r>
            <a:r>
              <a:rPr lang="en-US" sz="1200" spc="224" dirty="0" err="1">
                <a:solidFill>
                  <a:schemeClr val="bg1"/>
                </a:solidFill>
                <a:latin typeface="Montserrat Classic Bold" panose="020B0604020202020204" charset="0"/>
              </a:rPr>
              <a:t>first_open</a:t>
            </a:r>
            <a:r>
              <a:rPr lang="en-US" sz="1200" spc="224" dirty="0">
                <a:solidFill>
                  <a:schemeClr val="bg1"/>
                </a:solidFill>
                <a:latin typeface="Montserrat Classic Bold" panose="020B0604020202020204" charset="0"/>
              </a:rPr>
              <a:t> event.</a:t>
            </a:r>
          </a:p>
          <a:p>
            <a:pPr marL="494517" lvl="1" indent="-247259">
              <a:lnSpc>
                <a:spcPts val="3160"/>
              </a:lnSpc>
              <a:buFont typeface="Arial"/>
              <a:buChar char="•"/>
            </a:pPr>
            <a:r>
              <a:rPr lang="en-US" sz="1200" spc="224" dirty="0" err="1">
                <a:solidFill>
                  <a:schemeClr val="bg1"/>
                </a:solidFill>
                <a:latin typeface="Montserrat Classic Bold" panose="020B0604020202020204" charset="0"/>
              </a:rPr>
              <a:t>user_engagement</a:t>
            </a:r>
            <a:r>
              <a:rPr lang="en-US" sz="1200" spc="224" dirty="0">
                <a:solidFill>
                  <a:schemeClr val="bg1"/>
                </a:solidFill>
                <a:latin typeface="Montserrat Classic Bold" panose="020B0604020202020204" charset="0"/>
              </a:rPr>
              <a:t> generated the fourth 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fifth-most amount of Users were generated by the app_remove event. </a:t>
            </a:r>
          </a:p>
        </p:txBody>
      </p:sp>
      <p:sp>
        <p:nvSpPr>
          <p:cNvPr id="3" name="Freeform 5">
            <a:extLst>
              <a:ext uri="{FF2B5EF4-FFF2-40B4-BE49-F238E27FC236}">
                <a16:creationId xmlns:a16="http://schemas.microsoft.com/office/drawing/2014/main" id="{4F40DC05-5C97-7324-6D76-F201C5783702}"/>
              </a:ext>
            </a:extLst>
          </p:cNvPr>
          <p:cNvSpPr/>
          <p:nvPr/>
        </p:nvSpPr>
        <p:spPr>
          <a:xfrm>
            <a:off x="6511636" y="2078183"/>
            <a:ext cx="5405076" cy="4659744"/>
          </a:xfrm>
          <a:custGeom>
            <a:avLst/>
            <a:gdLst/>
            <a:ahLst/>
            <a:cxnLst/>
            <a:rect l="l" t="t" r="r" b="b"/>
            <a:pathLst>
              <a:path w="8966775" h="3622272">
                <a:moveTo>
                  <a:pt x="0" y="0"/>
                </a:moveTo>
                <a:lnTo>
                  <a:pt x="8966775" y="0"/>
                </a:lnTo>
                <a:lnTo>
                  <a:pt x="8966775" y="3622272"/>
                </a:lnTo>
                <a:lnTo>
                  <a:pt x="0" y="3622272"/>
                </a:lnTo>
                <a:lnTo>
                  <a:pt x="0" y="0"/>
                </a:lnTo>
                <a:close/>
              </a:path>
            </a:pathLst>
          </a:custGeom>
          <a:blipFill>
            <a:blip r:embed="rId2"/>
            <a:stretch>
              <a:fillRect/>
            </a:stretch>
          </a:blipFill>
        </p:spPr>
      </p:sp>
    </p:spTree>
    <p:extLst>
      <p:ext uri="{BB962C8B-B14F-4D97-AF65-F5344CB8AC3E}">
        <p14:creationId xmlns:p14="http://schemas.microsoft.com/office/powerpoint/2010/main" val="420850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2"/>
            <a:ext cx="9144000" cy="2103323"/>
          </a:xfrm>
        </p:spPr>
        <p:txBody>
          <a:bodyPr anchor="b" anchorCtr="0">
            <a:normAutofit fontScale="90000"/>
          </a:bodyPr>
          <a:lstStyle/>
          <a:p>
            <a:pPr algn="ctr">
              <a:lnSpc>
                <a:spcPts val="9748"/>
              </a:lnSpc>
            </a:pPr>
            <a:r>
              <a:rPr lang="en-US" sz="5400" spc="692" dirty="0">
                <a:latin typeface="Oswald Bold"/>
              </a:rPr>
              <a:t>PAGES AND SCREEN REPORT</a:t>
            </a:r>
            <a:endParaRPr lang="en-US" sz="5400" spc="692" dirty="0">
              <a:solidFill>
                <a:srgbClr val="231F20"/>
              </a:solidFill>
              <a:latin typeface="Oswald Bold"/>
            </a:endParaRPr>
          </a:p>
        </p:txBody>
      </p:sp>
    </p:spTree>
    <p:extLst>
      <p:ext uri="{BB962C8B-B14F-4D97-AF65-F5344CB8AC3E}">
        <p14:creationId xmlns:p14="http://schemas.microsoft.com/office/powerpoint/2010/main" val="1532887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PAGES AND SCREEN REPORT</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470948" lvl="1" indent="-235474">
              <a:lnSpc>
                <a:spcPts val="3010"/>
              </a:lnSpc>
              <a:buFont typeface="Arial"/>
              <a:buChar char="•"/>
            </a:pPr>
            <a:r>
              <a:rPr lang="en-US" sz="1800" spc="213" dirty="0">
                <a:solidFill>
                  <a:schemeClr val="bg1"/>
                </a:solidFill>
                <a:latin typeface="Montserrat Classic Bold" panose="020B0604020202020204" charset="0"/>
              </a:rPr>
              <a:t>A pages and screen report is a valuable analytical tool that provides insights into user navigation and content consumption on a website or digital application.</a:t>
            </a:r>
          </a:p>
          <a:p>
            <a:pPr marL="470948" lvl="1" indent="-235474">
              <a:lnSpc>
                <a:spcPts val="3010"/>
              </a:lnSpc>
              <a:buFont typeface="Arial"/>
              <a:buChar char="•"/>
            </a:pPr>
            <a:r>
              <a:rPr lang="en-US" sz="1800" spc="213" dirty="0">
                <a:solidFill>
                  <a:schemeClr val="bg1"/>
                </a:solidFill>
                <a:latin typeface="Montserrat Classic Bold" panose="020B0604020202020204" charset="0"/>
              </a:rPr>
              <a:t>This report typically outlines the number of pages viewed or screens accessed by users during their sessions. By examining this data, businesses can identify popular content, track user journeys. </a:t>
            </a:r>
          </a:p>
          <a:p>
            <a:pPr marL="470948" lvl="1" indent="-235474">
              <a:lnSpc>
                <a:spcPts val="3010"/>
              </a:lnSpc>
              <a:buFont typeface="Arial"/>
              <a:buChar char="•"/>
            </a:pPr>
            <a:r>
              <a:rPr lang="en-US" sz="1800" spc="213" dirty="0">
                <a:solidFill>
                  <a:schemeClr val="bg1"/>
                </a:solidFill>
                <a:latin typeface="Montserrat Classic Bold" panose="020B0604020202020204" charset="0"/>
              </a:rPr>
              <a:t>Understanding the pages and screen report helps organizations optimize user experiences, enhance site navigation, and tailor content to better meet user expectations. </a:t>
            </a:r>
          </a:p>
          <a:p>
            <a:pPr marL="470948" lvl="1" indent="-235474">
              <a:lnSpc>
                <a:spcPts val="3010"/>
              </a:lnSpc>
              <a:buFont typeface="Arial"/>
              <a:buChar char="•"/>
            </a:pPr>
            <a:r>
              <a:rPr lang="en-US" sz="1800" spc="213" dirty="0">
                <a:solidFill>
                  <a:schemeClr val="bg1"/>
                </a:solidFill>
                <a:latin typeface="Montserrat Classic Bold" panose="020B0604020202020204" charset="0"/>
              </a:rPr>
              <a:t>Additionally, this report can uncover potential areas for improvement, guiding strategic decisions to boost engagement and overall user satisfaction.</a:t>
            </a:r>
          </a:p>
          <a:p>
            <a:pPr marL="470948" lvl="1" indent="-235474">
              <a:lnSpc>
                <a:spcPts val="3010"/>
              </a:lnSpc>
              <a:buFont typeface="Arial"/>
              <a:buChar char="•"/>
            </a:pPr>
            <a:r>
              <a:rPr lang="en-US" sz="1800" spc="213" dirty="0">
                <a:solidFill>
                  <a:schemeClr val="bg1"/>
                </a:solidFill>
                <a:latin typeface="Montserrat Classic Bold" panose="020B0604020202020204" charset="0"/>
              </a:rPr>
              <a:t>In essence, the pages and screen report serves as a key resource for businesses aiming to refine their online presence and deliver a more seamless and engaging digital experience.</a:t>
            </a:r>
          </a:p>
        </p:txBody>
      </p:sp>
    </p:spTree>
    <p:extLst>
      <p:ext uri="{BB962C8B-B14F-4D97-AF65-F5344CB8AC3E}">
        <p14:creationId xmlns:p14="http://schemas.microsoft.com/office/powerpoint/2010/main" val="42551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VIEWS ACROSS PAGES AND SCREENS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algn="ctr">
              <a:lnSpc>
                <a:spcPts val="3160"/>
              </a:lnSpc>
            </a:pPr>
            <a:r>
              <a:rPr lang="en-US" sz="1200" spc="224" dirty="0">
                <a:latin typeface="Montserrat Classic Bold" panose="020B0604020202020204" charset="0"/>
              </a:rPr>
              <a:t>Views across pages provide a measure of how users engage with different sections of a website or digital platform.</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Flutter Page and Screen accounted with the most amount of views.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Main Activity Page and Screen accounted with the second-most amount of views.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third most amount of page views was observed by the feeds Page.</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login page stood fourth in terms of views.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a:t>
            </a:r>
            <a:r>
              <a:rPr lang="en-US" sz="1200" spc="224" dirty="0" err="1">
                <a:solidFill>
                  <a:schemeClr val="bg1"/>
                </a:solidFill>
                <a:latin typeface="Montserrat Classic Bold" panose="020B0604020202020204" charset="0"/>
              </a:rPr>
              <a:t>my_rewards_screen</a:t>
            </a:r>
            <a:r>
              <a:rPr lang="en-US" sz="1200" spc="224" dirty="0">
                <a:solidFill>
                  <a:schemeClr val="bg1"/>
                </a:solidFill>
                <a:latin typeface="Montserrat Classic Bold" panose="020B0604020202020204" charset="0"/>
              </a:rPr>
              <a:t> stood fifth in terms of most viewed page.</a:t>
            </a:r>
          </a:p>
        </p:txBody>
      </p:sp>
      <p:sp>
        <p:nvSpPr>
          <p:cNvPr id="2" name="Freeform 5">
            <a:extLst>
              <a:ext uri="{FF2B5EF4-FFF2-40B4-BE49-F238E27FC236}">
                <a16:creationId xmlns:a16="http://schemas.microsoft.com/office/drawing/2014/main" id="{0E3DF4D5-65CC-C091-5994-C038AB904867}"/>
              </a:ext>
            </a:extLst>
          </p:cNvPr>
          <p:cNvSpPr/>
          <p:nvPr/>
        </p:nvSpPr>
        <p:spPr>
          <a:xfrm>
            <a:off x="6844145" y="2078182"/>
            <a:ext cx="5273963" cy="4470399"/>
          </a:xfrm>
          <a:custGeom>
            <a:avLst/>
            <a:gdLst/>
            <a:ahLst/>
            <a:cxnLst/>
            <a:rect l="l" t="t" r="r" b="b"/>
            <a:pathLst>
              <a:path w="8924808" h="3784442">
                <a:moveTo>
                  <a:pt x="0" y="0"/>
                </a:moveTo>
                <a:lnTo>
                  <a:pt x="8924808" y="0"/>
                </a:lnTo>
                <a:lnTo>
                  <a:pt x="8924808" y="3784442"/>
                </a:lnTo>
                <a:lnTo>
                  <a:pt x="0" y="3784442"/>
                </a:lnTo>
                <a:lnTo>
                  <a:pt x="0" y="0"/>
                </a:lnTo>
                <a:close/>
              </a:path>
            </a:pathLst>
          </a:custGeom>
          <a:blipFill>
            <a:blip r:embed="rId2"/>
            <a:stretch>
              <a:fillRect/>
            </a:stretch>
          </a:blipFill>
        </p:spPr>
      </p:sp>
    </p:spTree>
    <p:extLst>
      <p:ext uri="{BB962C8B-B14F-4D97-AF65-F5344CB8AC3E}">
        <p14:creationId xmlns:p14="http://schemas.microsoft.com/office/powerpoint/2010/main" val="37369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293091" y="2274714"/>
            <a:ext cx="9144000" cy="2308572"/>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5400" spc="692" dirty="0">
                <a:latin typeface="Oswald Bold"/>
              </a:rPr>
              <a:t>INTRODUCTION AND OBJECTIVE</a:t>
            </a:r>
            <a:endParaRPr lang="en-US" sz="5400" spc="692" dirty="0">
              <a:solidFill>
                <a:srgbClr val="231F20"/>
              </a:solidFill>
              <a:latin typeface="Oswald Bold"/>
            </a:endParaRPr>
          </a:p>
        </p:txBody>
      </p:sp>
    </p:spTree>
    <p:extLst>
      <p:ext uri="{BB962C8B-B14F-4D97-AF65-F5344CB8AC3E}">
        <p14:creationId xmlns:p14="http://schemas.microsoft.com/office/powerpoint/2010/main" val="237651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4000" spc="692" dirty="0">
                <a:latin typeface="Oswald Bold"/>
              </a:rPr>
            </a:br>
            <a:br>
              <a:rPr lang="en-US" sz="4000" spc="692" dirty="0">
                <a:latin typeface="Oswald Bold"/>
              </a:rPr>
            </a:br>
            <a:br>
              <a:rPr lang="en-US" sz="4000" spc="692" dirty="0">
                <a:solidFill>
                  <a:srgbClr val="231F20"/>
                </a:solidFill>
                <a:latin typeface="Oswald Bold"/>
              </a:rPr>
            </a:br>
            <a:r>
              <a:rPr lang="en-US" sz="3200" spc="692" dirty="0">
                <a:latin typeface="Oswald Bold"/>
              </a:rPr>
              <a:t>USERS ACROSS PAGES AND SCREENS</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6"/>
            <a:ext cx="11842821" cy="895928"/>
          </a:xfrm>
        </p:spPr>
        <p:txBody>
          <a:bodyPr>
            <a:noAutofit/>
          </a:bodyPr>
          <a:lstStyle/>
          <a:p>
            <a:pPr algn="l">
              <a:lnSpc>
                <a:spcPts val="3160"/>
              </a:lnSpc>
            </a:pPr>
            <a:r>
              <a:rPr lang="en-US" sz="1200" spc="224" dirty="0">
                <a:latin typeface="Montserrat Classic Bold" panose="020B0604020202020204" charset="0"/>
              </a:rPr>
              <a:t>Users across pages indicate the breadth of engagement, revealing how individuals navigate and interact with diverse sections on a website.</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0" y="2078183"/>
            <a:ext cx="6687127" cy="465974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1200" spc="224" dirty="0">
                <a:latin typeface="Montserrat Classic Bold" panose="020B0604020202020204" charset="0"/>
              </a:rPr>
              <a:t>THE FINDINGS: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Main Activity page accounted to be gather more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Flutter page gather the second-most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third most Users were generated by the login page.</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storyboard generated the fourth-most amount of Users.</a:t>
            </a:r>
          </a:p>
          <a:p>
            <a:pPr marL="494517" lvl="1" indent="-247259">
              <a:lnSpc>
                <a:spcPts val="3160"/>
              </a:lnSpc>
              <a:buFont typeface="Arial"/>
              <a:buChar char="•"/>
            </a:pPr>
            <a:r>
              <a:rPr lang="en-US" sz="1200" spc="224" dirty="0">
                <a:solidFill>
                  <a:schemeClr val="bg1"/>
                </a:solidFill>
                <a:latin typeface="Montserrat Classic Bold" panose="020B0604020202020204" charset="0"/>
              </a:rPr>
              <a:t>The feeds page generated the fifth-most amount of Users.</a:t>
            </a:r>
          </a:p>
          <a:p>
            <a:pPr>
              <a:lnSpc>
                <a:spcPts val="3160"/>
              </a:lnSpc>
            </a:pPr>
            <a:endParaRPr lang="en-US" sz="1200" spc="224" dirty="0">
              <a:latin typeface="Montserrat Classic Bold" panose="020B0604020202020204" charset="0"/>
            </a:endParaRPr>
          </a:p>
        </p:txBody>
      </p:sp>
      <p:sp>
        <p:nvSpPr>
          <p:cNvPr id="3" name="Freeform 5">
            <a:extLst>
              <a:ext uri="{FF2B5EF4-FFF2-40B4-BE49-F238E27FC236}">
                <a16:creationId xmlns:a16="http://schemas.microsoft.com/office/drawing/2014/main" id="{10BBFF58-9726-F595-BA55-8AF8715B5536}"/>
              </a:ext>
            </a:extLst>
          </p:cNvPr>
          <p:cNvSpPr/>
          <p:nvPr/>
        </p:nvSpPr>
        <p:spPr>
          <a:xfrm>
            <a:off x="7010400" y="1745983"/>
            <a:ext cx="4980203" cy="4922672"/>
          </a:xfrm>
          <a:custGeom>
            <a:avLst/>
            <a:gdLst/>
            <a:ahLst/>
            <a:cxnLst/>
            <a:rect l="l" t="t" r="r" b="b"/>
            <a:pathLst>
              <a:path w="8889869" h="3801324">
                <a:moveTo>
                  <a:pt x="0" y="0"/>
                </a:moveTo>
                <a:lnTo>
                  <a:pt x="8889869" y="0"/>
                </a:lnTo>
                <a:lnTo>
                  <a:pt x="8889869" y="3801324"/>
                </a:lnTo>
                <a:lnTo>
                  <a:pt x="0" y="3801324"/>
                </a:lnTo>
                <a:lnTo>
                  <a:pt x="0" y="0"/>
                </a:lnTo>
                <a:close/>
              </a:path>
            </a:pathLst>
          </a:custGeom>
          <a:blipFill>
            <a:blip r:embed="rId2"/>
            <a:stretch>
              <a:fillRect/>
            </a:stretch>
          </a:blipFill>
        </p:spPr>
      </p:sp>
    </p:spTree>
    <p:extLst>
      <p:ext uri="{BB962C8B-B14F-4D97-AF65-F5344CB8AC3E}">
        <p14:creationId xmlns:p14="http://schemas.microsoft.com/office/powerpoint/2010/main" val="96399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INTRODUCTION AND OBJECTIVE</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r>
              <a:rPr lang="en-US" sz="2400" dirty="0">
                <a:latin typeface="Montserrat Classic Bold" panose="020B0604020202020204" charset="0"/>
              </a:rPr>
              <a:t>ASSIGNMENT  DESCRIPTION</a:t>
            </a:r>
          </a:p>
          <a:p>
            <a:pPr algn="l">
              <a:lnSpc>
                <a:spcPts val="3480"/>
              </a:lnSpc>
            </a:pPr>
            <a:r>
              <a:rPr lang="en-US" sz="2000" dirty="0">
                <a:latin typeface="Montserrat Classic Bold" panose="020B0604020202020204" charset="0"/>
              </a:rPr>
              <a:t>As an intern in the Business Analytics team, the task of a Business Analyst is to analyze the dataset and generate actionable insights to optimize page performance for a fictional company called “XYZ”. </a:t>
            </a:r>
          </a:p>
          <a:p>
            <a:pPr algn="l">
              <a:lnSpc>
                <a:spcPts val="3480"/>
              </a:lnSpc>
            </a:pPr>
            <a:r>
              <a:rPr lang="en-US" sz="2000" dirty="0">
                <a:latin typeface="Montserrat Classic Bold" panose="020B0604020202020204" charset="0"/>
              </a:rPr>
              <a:t>The dataset contains user data from various regions, customer demographics, product information, and marketing campaign details</a:t>
            </a:r>
          </a:p>
          <a:p>
            <a:pPr algn="ctr">
              <a:lnSpc>
                <a:spcPts val="3340"/>
              </a:lnSpc>
            </a:pPr>
            <a:r>
              <a:rPr lang="en-US" sz="2000" dirty="0">
                <a:latin typeface="Montserrat Classic Bold" panose="020B0604020202020204" charset="0"/>
              </a:rPr>
              <a:t>ASSIGNMENT  OBJECTIVE</a:t>
            </a:r>
          </a:p>
          <a:p>
            <a:pPr algn="l">
              <a:lnSpc>
                <a:spcPts val="3340"/>
              </a:lnSpc>
            </a:pPr>
            <a:r>
              <a:rPr lang="en-US" sz="2000" dirty="0">
                <a:latin typeface="Montserrat Classic Bold" panose="020B0604020202020204" charset="0"/>
              </a:rPr>
              <a:t>The objective of the assignment is to identify critical factors influencing Data Analysis and Insights for different Page Optimization and how to get more user installation and engagement from the App and Website User and propose recommendations for improving performance.</a:t>
            </a:r>
          </a:p>
        </p:txBody>
      </p:sp>
    </p:spTree>
    <p:extLst>
      <p:ext uri="{BB962C8B-B14F-4D97-AF65-F5344CB8AC3E}">
        <p14:creationId xmlns:p14="http://schemas.microsoft.com/office/powerpoint/2010/main" val="429254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607223"/>
            <a:ext cx="9144000" cy="1290522"/>
          </a:xfrm>
        </p:spPr>
        <p:txBody>
          <a:bodyPr anchor="b" anchorCtr="0">
            <a:normAutofit/>
          </a:bodyPr>
          <a:lstStyle/>
          <a:p>
            <a:pPr algn="ctr">
              <a:lnSpc>
                <a:spcPts val="9748"/>
              </a:lnSpc>
            </a:pPr>
            <a:r>
              <a:rPr lang="en-US" sz="5400" spc="692" dirty="0">
                <a:latin typeface="Oswald Bold"/>
              </a:rPr>
              <a:t>USER ACQUISITION</a:t>
            </a:r>
            <a:endParaRPr lang="en-US" sz="5400" spc="692" dirty="0">
              <a:solidFill>
                <a:srgbClr val="231F20"/>
              </a:solidFill>
              <a:latin typeface="Oswald Bold"/>
            </a:endParaRPr>
          </a:p>
        </p:txBody>
      </p:sp>
    </p:spTree>
    <p:extLst>
      <p:ext uri="{BB962C8B-B14F-4D97-AF65-F5344CB8AC3E}">
        <p14:creationId xmlns:p14="http://schemas.microsoft.com/office/powerpoint/2010/main" val="150383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USER ACQUISITION</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12044216" cy="5555672"/>
          </a:xfrm>
        </p:spPr>
        <p:txBody>
          <a:bodyPr>
            <a:normAutofit/>
          </a:bodyPr>
          <a:lstStyle/>
          <a:p>
            <a:pPr marL="738616" lvl="1" indent="-369308">
              <a:lnSpc>
                <a:spcPts val="4721"/>
              </a:lnSpc>
              <a:buFont typeface="Arial"/>
              <a:buChar char="•"/>
            </a:pPr>
            <a:r>
              <a:rPr lang="en-US" sz="1400" spc="335" dirty="0">
                <a:solidFill>
                  <a:schemeClr val="bg1"/>
                </a:solidFill>
                <a:latin typeface="Montserrat Classic Bold" panose="020B0604020202020204" charset="0"/>
              </a:rPr>
              <a:t>User acquisition is a fundamental aspect of business growth, emphasizing the strategic methods employed to increase the user base. </a:t>
            </a:r>
          </a:p>
          <a:p>
            <a:pPr marL="738616" lvl="1" indent="-369308">
              <a:lnSpc>
                <a:spcPts val="4721"/>
              </a:lnSpc>
              <a:buFont typeface="Arial"/>
              <a:buChar char="•"/>
            </a:pPr>
            <a:r>
              <a:rPr lang="en-US" sz="1400" spc="335" dirty="0">
                <a:solidFill>
                  <a:schemeClr val="bg1"/>
                </a:solidFill>
                <a:latin typeface="Montserrat Classic Bold" panose="020B0604020202020204" charset="0"/>
              </a:rPr>
              <a:t>Successful user acquisition involves understanding the target audience, creating compelling value propositions, and utilizing various marketing channels such as content marketing, social media, paid advertising, and email campaigns. </a:t>
            </a:r>
          </a:p>
          <a:p>
            <a:pPr marL="738616" lvl="1" indent="-369308">
              <a:lnSpc>
                <a:spcPts val="4721"/>
              </a:lnSpc>
              <a:buFont typeface="Arial"/>
              <a:buChar char="•"/>
            </a:pPr>
            <a:r>
              <a:rPr lang="en-US" sz="1400" spc="335" dirty="0">
                <a:solidFill>
                  <a:schemeClr val="bg1"/>
                </a:solidFill>
                <a:latin typeface="Montserrat Classic Bold" panose="020B0604020202020204" charset="0"/>
              </a:rPr>
              <a:t>The goal is not only to acquire users but also to convert them into active and engaged customers. Analytics and tracking play a crucial role in measuring the effectiveness of different acquisition channels, enabling businesses to make data-driven decisions over time. </a:t>
            </a:r>
          </a:p>
        </p:txBody>
      </p:sp>
    </p:spTree>
    <p:extLst>
      <p:ext uri="{BB962C8B-B14F-4D97-AF65-F5344CB8AC3E}">
        <p14:creationId xmlns:p14="http://schemas.microsoft.com/office/powerpoint/2010/main" val="384365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rmAutofit fontScale="90000"/>
          </a:bodyPr>
          <a:lstStyle/>
          <a:p>
            <a:pPr algn="ctr">
              <a:lnSpc>
                <a:spcPts val="9748"/>
              </a:lnSpc>
            </a:pPr>
            <a:br>
              <a:rPr lang="en-US" sz="5400" spc="692" dirty="0">
                <a:latin typeface="Oswald Bold"/>
              </a:rPr>
            </a:br>
            <a:br>
              <a:rPr lang="en-US" sz="5400" spc="692" dirty="0">
                <a:latin typeface="Oswald Bold"/>
              </a:rPr>
            </a:br>
            <a:br>
              <a:rPr lang="en-US" sz="5400" spc="692" dirty="0">
                <a:solidFill>
                  <a:srgbClr val="231F20"/>
                </a:solidFill>
                <a:latin typeface="Oswald Bold"/>
              </a:rPr>
            </a:br>
            <a:r>
              <a:rPr lang="en-US" sz="4900" spc="692" dirty="0">
                <a:latin typeface="Oswald Bold"/>
              </a:rPr>
              <a:t>NEW USER BY CHANNEL GROUP</a:t>
            </a:r>
            <a:endParaRPr lang="en-US" sz="49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2" y="1182255"/>
            <a:ext cx="8063344" cy="5555672"/>
          </a:xfrm>
        </p:spPr>
        <p:txBody>
          <a:bodyPr>
            <a:normAutofit fontScale="25000" lnSpcReduction="20000"/>
          </a:bodyPr>
          <a:lstStyle/>
          <a:p>
            <a:pPr marL="494517" lvl="1" indent="-247258">
              <a:lnSpc>
                <a:spcPct val="220000"/>
              </a:lnSpc>
              <a:buFont typeface="Arial"/>
              <a:buChar char="•"/>
            </a:pPr>
            <a:r>
              <a:rPr lang="en-US" sz="4800" spc="224" dirty="0">
                <a:solidFill>
                  <a:schemeClr val="bg1"/>
                </a:solidFill>
                <a:latin typeface="DM Sans"/>
              </a:rPr>
              <a:t>Channels are predefined categories that help you track and analyze where your website's traffic comes from. - </a:t>
            </a:r>
          </a:p>
          <a:p>
            <a:pPr marL="494517" lvl="1" indent="-247258">
              <a:lnSpc>
                <a:spcPct val="220000"/>
              </a:lnSpc>
              <a:buFont typeface="Arial"/>
              <a:buChar char="•"/>
            </a:pPr>
            <a:r>
              <a:rPr lang="en-US" sz="4800" spc="224" dirty="0">
                <a:solidFill>
                  <a:schemeClr val="bg1"/>
                </a:solidFill>
                <a:latin typeface="DM Sans"/>
              </a:rPr>
              <a:t>They provide a clear way to monitor the performance of different sources sending visitors to your site, such as search engines, social media, or referral links.</a:t>
            </a:r>
          </a:p>
          <a:p>
            <a:pPr marL="247259" lvl="1" indent="0">
              <a:lnSpc>
                <a:spcPct val="220000"/>
              </a:lnSpc>
              <a:buNone/>
            </a:pPr>
            <a:r>
              <a:rPr lang="en-US" sz="4800" spc="224" dirty="0">
                <a:solidFill>
                  <a:schemeClr val="bg1"/>
                </a:solidFill>
                <a:latin typeface="DM Sans Bold"/>
              </a:rPr>
              <a:t>THE FINDINGS:</a:t>
            </a:r>
          </a:p>
          <a:p>
            <a:pPr marL="494517" lvl="1" indent="-247259">
              <a:lnSpc>
                <a:spcPct val="220000"/>
              </a:lnSpc>
              <a:buFont typeface="Arial"/>
              <a:buChar char="•"/>
            </a:pPr>
            <a:r>
              <a:rPr lang="en-US" sz="4800" spc="224" dirty="0">
                <a:solidFill>
                  <a:schemeClr val="bg1"/>
                </a:solidFill>
                <a:latin typeface="DM Sans"/>
              </a:rPr>
              <a:t>Most amount of Users reached our website by the </a:t>
            </a:r>
            <a:r>
              <a:rPr lang="en-US" sz="4800" spc="224" dirty="0">
                <a:solidFill>
                  <a:schemeClr val="bg1"/>
                </a:solidFill>
                <a:latin typeface="DM Sans Bold"/>
              </a:rPr>
              <a:t>Display </a:t>
            </a:r>
            <a:r>
              <a:rPr lang="en-US" sz="4800" spc="224" dirty="0">
                <a:solidFill>
                  <a:schemeClr val="bg1"/>
                </a:solidFill>
                <a:latin typeface="DM Sans"/>
              </a:rPr>
              <a:t>Channel Mode</a:t>
            </a:r>
            <a:r>
              <a:rPr lang="en-US" sz="4800" spc="224" dirty="0">
                <a:solidFill>
                  <a:schemeClr val="bg1"/>
                </a:solidFill>
                <a:latin typeface="DM Sans Bold"/>
              </a:rPr>
              <a:t>.</a:t>
            </a:r>
          </a:p>
          <a:p>
            <a:pPr marL="494517" lvl="1" indent="-247259">
              <a:lnSpc>
                <a:spcPct val="220000"/>
              </a:lnSpc>
              <a:buFont typeface="Arial"/>
              <a:buChar char="•"/>
            </a:pPr>
            <a:r>
              <a:rPr lang="en-US" sz="4800" spc="224" dirty="0">
                <a:solidFill>
                  <a:schemeClr val="bg1"/>
                </a:solidFill>
                <a:latin typeface="DM Sans Bold"/>
              </a:rPr>
              <a:t>Organic Search </a:t>
            </a:r>
            <a:r>
              <a:rPr lang="en-US" sz="4800" spc="224" dirty="0">
                <a:solidFill>
                  <a:schemeClr val="bg1"/>
                </a:solidFill>
                <a:latin typeface="DM Sans"/>
              </a:rPr>
              <a:t>Mode generated </a:t>
            </a:r>
            <a:r>
              <a:rPr lang="en-US" sz="4800" spc="224" dirty="0">
                <a:solidFill>
                  <a:schemeClr val="bg1"/>
                </a:solidFill>
                <a:latin typeface="DM Sans Bold"/>
              </a:rPr>
              <a:t>33.5%</a:t>
            </a:r>
            <a:r>
              <a:rPr lang="en-US" sz="4800" spc="224" dirty="0">
                <a:solidFill>
                  <a:schemeClr val="bg1"/>
                </a:solidFill>
                <a:latin typeface="DM Sans"/>
              </a:rPr>
              <a:t> of User Acquisition.</a:t>
            </a:r>
          </a:p>
          <a:p>
            <a:pPr marL="494517" lvl="1" indent="-247259">
              <a:lnSpc>
                <a:spcPct val="220000"/>
              </a:lnSpc>
              <a:buFont typeface="Arial"/>
              <a:buChar char="•"/>
            </a:pPr>
            <a:r>
              <a:rPr lang="en-US" sz="4800" spc="224" dirty="0">
                <a:solidFill>
                  <a:schemeClr val="bg1"/>
                </a:solidFill>
                <a:latin typeface="DM Sans Bold"/>
              </a:rPr>
              <a:t>Paid Search </a:t>
            </a:r>
            <a:r>
              <a:rPr lang="en-US" sz="4800" spc="224" dirty="0">
                <a:solidFill>
                  <a:schemeClr val="bg1"/>
                </a:solidFill>
                <a:latin typeface="DM Sans"/>
              </a:rPr>
              <a:t>stood third in terms of most contributions towards user </a:t>
            </a:r>
            <a:r>
              <a:rPr lang="en-US" sz="4800" spc="224" dirty="0" err="1">
                <a:solidFill>
                  <a:schemeClr val="bg1"/>
                </a:solidFill>
                <a:latin typeface="DM Sans"/>
              </a:rPr>
              <a:t>acquistion</a:t>
            </a:r>
            <a:r>
              <a:rPr lang="en-US" sz="4800" spc="224" dirty="0">
                <a:solidFill>
                  <a:schemeClr val="bg1"/>
                </a:solidFill>
                <a:latin typeface="DM Sans"/>
              </a:rPr>
              <a:t> with </a:t>
            </a:r>
            <a:r>
              <a:rPr lang="en-US" sz="4800" spc="224" dirty="0">
                <a:solidFill>
                  <a:schemeClr val="bg1"/>
                </a:solidFill>
                <a:latin typeface="DM Sans Bold"/>
              </a:rPr>
              <a:t>13.2%</a:t>
            </a:r>
            <a:r>
              <a:rPr lang="en-US" sz="4800" spc="224" dirty="0">
                <a:solidFill>
                  <a:schemeClr val="bg1"/>
                </a:solidFill>
                <a:latin typeface="DM Sans"/>
              </a:rPr>
              <a:t> of Acquisition.</a:t>
            </a:r>
          </a:p>
          <a:p>
            <a:pPr marL="494517" lvl="1" indent="-247259">
              <a:lnSpc>
                <a:spcPct val="220000"/>
              </a:lnSpc>
              <a:buFont typeface="Arial"/>
              <a:buChar char="•"/>
            </a:pPr>
            <a:r>
              <a:rPr lang="en-US" sz="4800" spc="224" dirty="0">
                <a:solidFill>
                  <a:schemeClr val="bg1"/>
                </a:solidFill>
                <a:latin typeface="DM Sans"/>
              </a:rPr>
              <a:t>Only </a:t>
            </a:r>
            <a:r>
              <a:rPr lang="en-US" sz="4800" spc="224" dirty="0">
                <a:solidFill>
                  <a:schemeClr val="bg1"/>
                </a:solidFill>
                <a:latin typeface="DM Sans Bold"/>
              </a:rPr>
              <a:t>8.3%</a:t>
            </a:r>
            <a:r>
              <a:rPr lang="en-US" sz="4800" spc="224" dirty="0">
                <a:solidFill>
                  <a:schemeClr val="bg1"/>
                </a:solidFill>
                <a:latin typeface="DM Sans"/>
              </a:rPr>
              <a:t> of the Users reached our website in the </a:t>
            </a:r>
            <a:r>
              <a:rPr lang="en-US" sz="4800" spc="224" dirty="0">
                <a:solidFill>
                  <a:schemeClr val="bg1"/>
                </a:solidFill>
                <a:latin typeface="DM Sans Bold"/>
              </a:rPr>
              <a:t>Direct </a:t>
            </a:r>
            <a:r>
              <a:rPr lang="en-US" sz="4800" spc="224" dirty="0">
                <a:solidFill>
                  <a:schemeClr val="bg1"/>
                </a:solidFill>
                <a:latin typeface="DM Sans"/>
              </a:rPr>
              <a:t>Channel Mode.</a:t>
            </a:r>
          </a:p>
          <a:p>
            <a:pPr marL="494517" lvl="1" indent="-247259">
              <a:lnSpc>
                <a:spcPct val="220000"/>
              </a:lnSpc>
              <a:buFont typeface="Arial"/>
              <a:buChar char="•"/>
            </a:pPr>
            <a:r>
              <a:rPr lang="en-US" sz="4800" spc="224" dirty="0">
                <a:solidFill>
                  <a:schemeClr val="bg1"/>
                </a:solidFill>
                <a:latin typeface="DM Sans"/>
              </a:rPr>
              <a:t>The </a:t>
            </a:r>
            <a:r>
              <a:rPr lang="en-US" sz="4800" spc="224" dirty="0">
                <a:solidFill>
                  <a:schemeClr val="bg1"/>
                </a:solidFill>
                <a:latin typeface="DM Sans Bold"/>
              </a:rPr>
              <a:t>Unassigned </a:t>
            </a:r>
            <a:r>
              <a:rPr lang="en-US" sz="4800" spc="224" dirty="0">
                <a:solidFill>
                  <a:schemeClr val="bg1"/>
                </a:solidFill>
                <a:latin typeface="DM Sans"/>
              </a:rPr>
              <a:t>channel mode contributed the second least with just 1.4% of Users.</a:t>
            </a:r>
          </a:p>
          <a:p>
            <a:pPr marL="494517" lvl="1" indent="-247259">
              <a:lnSpc>
                <a:spcPct val="220000"/>
              </a:lnSpc>
              <a:buFont typeface="Arial"/>
              <a:buChar char="•"/>
            </a:pPr>
            <a:r>
              <a:rPr lang="en-US" sz="4800" spc="224" dirty="0">
                <a:solidFill>
                  <a:schemeClr val="bg1"/>
                </a:solidFill>
                <a:latin typeface="DM Sans Bold"/>
              </a:rPr>
              <a:t>Organic Social </a:t>
            </a:r>
            <a:r>
              <a:rPr lang="en-US" sz="4800" spc="224" dirty="0">
                <a:solidFill>
                  <a:schemeClr val="bg1"/>
                </a:solidFill>
                <a:latin typeface="DM Sans"/>
              </a:rPr>
              <a:t>contributed the least amount of Users to the website.</a:t>
            </a:r>
          </a:p>
          <a:p>
            <a:pPr marL="247259" lvl="1" indent="0">
              <a:lnSpc>
                <a:spcPts val="3160"/>
              </a:lnSpc>
              <a:buNone/>
            </a:pPr>
            <a:endParaRPr lang="en-US" sz="1400" spc="224" dirty="0">
              <a:solidFill>
                <a:schemeClr val="bg1"/>
              </a:solidFill>
              <a:latin typeface="DM Sans"/>
            </a:endParaRPr>
          </a:p>
          <a:p>
            <a:pPr marL="369308" lvl="1" indent="0">
              <a:lnSpc>
                <a:spcPts val="4721"/>
              </a:lnSpc>
              <a:buNone/>
            </a:pPr>
            <a:endParaRPr lang="en-US" sz="1400" spc="335" dirty="0">
              <a:solidFill>
                <a:schemeClr val="bg1"/>
              </a:solidFill>
              <a:latin typeface="Montserrat Classic Bold" panose="020B0604020202020204" charset="0"/>
            </a:endParaRPr>
          </a:p>
        </p:txBody>
      </p:sp>
      <p:sp>
        <p:nvSpPr>
          <p:cNvPr id="2" name="Freeform 5">
            <a:extLst>
              <a:ext uri="{FF2B5EF4-FFF2-40B4-BE49-F238E27FC236}">
                <a16:creationId xmlns:a16="http://schemas.microsoft.com/office/drawing/2014/main" id="{96CEB626-440A-7C3E-60CE-56EC1DF15AC8}"/>
              </a:ext>
            </a:extLst>
          </p:cNvPr>
          <p:cNvSpPr/>
          <p:nvPr/>
        </p:nvSpPr>
        <p:spPr>
          <a:xfrm>
            <a:off x="8211127" y="1182255"/>
            <a:ext cx="3906981" cy="4553527"/>
          </a:xfrm>
          <a:custGeom>
            <a:avLst/>
            <a:gdLst/>
            <a:ahLst/>
            <a:cxnLst/>
            <a:rect l="l" t="t" r="r" b="b"/>
            <a:pathLst>
              <a:path w="6988487" h="5974409">
                <a:moveTo>
                  <a:pt x="0" y="0"/>
                </a:moveTo>
                <a:lnTo>
                  <a:pt x="6988487" y="0"/>
                </a:lnTo>
                <a:lnTo>
                  <a:pt x="6988487" y="5974410"/>
                </a:lnTo>
                <a:lnTo>
                  <a:pt x="0" y="5974410"/>
                </a:lnTo>
                <a:lnTo>
                  <a:pt x="0" y="0"/>
                </a:lnTo>
                <a:close/>
              </a:path>
            </a:pathLst>
          </a:custGeom>
          <a:blipFill>
            <a:blip r:embed="rId2"/>
            <a:stretch>
              <a:fillRect/>
            </a:stretch>
          </a:blipFill>
        </p:spPr>
      </p:sp>
    </p:spTree>
    <p:extLst>
      <p:ext uri="{BB962C8B-B14F-4D97-AF65-F5344CB8AC3E}">
        <p14:creationId xmlns:p14="http://schemas.microsoft.com/office/powerpoint/2010/main" val="332740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3200" spc="692" dirty="0">
                <a:latin typeface="Oswald Bold"/>
              </a:rPr>
            </a:br>
            <a:br>
              <a:rPr lang="en-US" sz="3200" spc="692" dirty="0">
                <a:latin typeface="Oswald Bold"/>
              </a:rPr>
            </a:br>
            <a:br>
              <a:rPr lang="en-US" sz="3200" spc="692" dirty="0">
                <a:solidFill>
                  <a:srgbClr val="231F20"/>
                </a:solidFill>
                <a:latin typeface="Oswald Bold"/>
              </a:rPr>
            </a:br>
            <a:r>
              <a:rPr lang="en-US" sz="3200" spc="692" dirty="0">
                <a:latin typeface="Oswald Bold"/>
              </a:rPr>
              <a:t>ENGAGED SESSIONS BASED ON CHANNEL GROUP</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748145"/>
          </a:xfrm>
        </p:spPr>
        <p:txBody>
          <a:bodyPr>
            <a:normAutofit fontScale="85000" lnSpcReduction="10000"/>
          </a:bodyPr>
          <a:lstStyle/>
          <a:p>
            <a:pPr marL="369308" lvl="1" indent="0">
              <a:lnSpc>
                <a:spcPts val="4721"/>
              </a:lnSpc>
              <a:buNone/>
            </a:pPr>
            <a:r>
              <a:rPr lang="en-US" sz="1400" spc="224" dirty="0">
                <a:solidFill>
                  <a:schemeClr val="bg1"/>
                </a:solidFill>
                <a:latin typeface="Montserrat Classic Bold" panose="020B0604020202020204" charset="0"/>
              </a:rPr>
              <a:t>Engagement session is a metrics that enables you to measure and analyze user engagement with your website or app.</a:t>
            </a:r>
          </a:p>
          <a:p>
            <a:pPr marL="369308" lvl="1" indent="0">
              <a:lnSpc>
                <a:spcPts val="4721"/>
              </a:lnSpc>
              <a:buNone/>
            </a:pPr>
            <a:endParaRPr lang="en-US" sz="1400" spc="335" dirty="0">
              <a:solidFill>
                <a:schemeClr val="bg1"/>
              </a:solidFill>
              <a:latin typeface="Montserrat Classic Bold" panose="020B0604020202020204" charset="0"/>
            </a:endParaRPr>
          </a:p>
        </p:txBody>
      </p:sp>
      <p:sp>
        <p:nvSpPr>
          <p:cNvPr id="3" name="Freeform 5">
            <a:extLst>
              <a:ext uri="{FF2B5EF4-FFF2-40B4-BE49-F238E27FC236}">
                <a16:creationId xmlns:a16="http://schemas.microsoft.com/office/drawing/2014/main" id="{EC18BE17-6254-E853-6409-7396AE411CF4}"/>
              </a:ext>
            </a:extLst>
          </p:cNvPr>
          <p:cNvSpPr/>
          <p:nvPr/>
        </p:nvSpPr>
        <p:spPr>
          <a:xfrm>
            <a:off x="5948218" y="2336799"/>
            <a:ext cx="5968495" cy="4045527"/>
          </a:xfrm>
          <a:custGeom>
            <a:avLst/>
            <a:gdLst/>
            <a:ahLst/>
            <a:cxnLst/>
            <a:rect l="l" t="t" r="r" b="b"/>
            <a:pathLst>
              <a:path w="9669030" h="4316546">
                <a:moveTo>
                  <a:pt x="0" y="0"/>
                </a:moveTo>
                <a:lnTo>
                  <a:pt x="9669030" y="0"/>
                </a:lnTo>
                <a:lnTo>
                  <a:pt x="9669030" y="4316546"/>
                </a:lnTo>
                <a:lnTo>
                  <a:pt x="0" y="4316546"/>
                </a:lnTo>
                <a:lnTo>
                  <a:pt x="0" y="0"/>
                </a:lnTo>
                <a:close/>
              </a:path>
            </a:pathLst>
          </a:custGeom>
          <a:blipFill>
            <a:blip r:embed="rId2"/>
            <a:stretch>
              <a:fillRect r="-4899"/>
            </a:stretch>
          </a:blipFill>
        </p:spPr>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1861127"/>
            <a:ext cx="5934362" cy="4876800"/>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users that found us using Organic Search  had the most amount of Engaged Session.</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Display Channel generated the second most Engaged Session for the User.</a:t>
            </a:r>
          </a:p>
          <a:p>
            <a:pPr marL="494517" lvl="1" indent="-247259">
              <a:lnSpc>
                <a:spcPts val="3160"/>
              </a:lnSpc>
              <a:buFont typeface="Arial"/>
              <a:buChar char="•"/>
            </a:pPr>
            <a:r>
              <a:rPr lang="en-US" sz="4800" spc="224" dirty="0">
                <a:solidFill>
                  <a:schemeClr val="bg1"/>
                </a:solidFill>
                <a:latin typeface="Montserrat Classic Bold" panose="020B0604020202020204" charset="0"/>
              </a:rPr>
              <a:t> The users who Directly searched for our website stood third in terms of Engaged Session.</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Paid Search mode accounted to be the fourth most Session Engagement to the Users.</a:t>
            </a:r>
          </a:p>
          <a:p>
            <a:pPr marL="494517" lvl="1" indent="-247259">
              <a:lnSpc>
                <a:spcPts val="3160"/>
              </a:lnSpc>
              <a:buFont typeface="Arial"/>
              <a:buChar char="•"/>
            </a:pPr>
            <a:r>
              <a:rPr lang="en-US" sz="4800" spc="224" dirty="0">
                <a:solidFill>
                  <a:schemeClr val="bg1"/>
                </a:solidFill>
                <a:latin typeface="Montserrat Classic Bold" panose="020B0604020202020204" charset="0"/>
              </a:rPr>
              <a:t>The Unassigned and Organic Social generated the least amount of User Engagement </a:t>
            </a:r>
          </a:p>
          <a:p>
            <a:pPr marL="369308" lvl="1" indent="0">
              <a:lnSpc>
                <a:spcPts val="4721"/>
              </a:lnSpc>
              <a:buFont typeface="Wingdings" panose="05000000000000000000" pitchFamily="2" charset="2"/>
              <a:buNone/>
            </a:pPr>
            <a:endParaRPr lang="en-US" sz="1400" spc="335" dirty="0">
              <a:solidFill>
                <a:schemeClr val="bg1"/>
              </a:solidFill>
              <a:latin typeface="Montserrat Classic Bold" panose="020B0604020202020204" charset="0"/>
            </a:endParaRPr>
          </a:p>
        </p:txBody>
      </p:sp>
    </p:spTree>
    <p:extLst>
      <p:ext uri="{BB962C8B-B14F-4D97-AF65-F5344CB8AC3E}">
        <p14:creationId xmlns:p14="http://schemas.microsoft.com/office/powerpoint/2010/main" val="152464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73891" y="120073"/>
            <a:ext cx="12044217" cy="895927"/>
          </a:xfrm>
        </p:spPr>
        <p:txBody>
          <a:bodyPr anchor="b" anchorCtr="0">
            <a:noAutofit/>
          </a:bodyPr>
          <a:lstStyle/>
          <a:p>
            <a:pPr algn="ctr">
              <a:lnSpc>
                <a:spcPts val="9748"/>
              </a:lnSpc>
            </a:pPr>
            <a:br>
              <a:rPr lang="en-US" sz="3200" spc="692" dirty="0">
                <a:latin typeface="Oswald Bold"/>
              </a:rPr>
            </a:br>
            <a:br>
              <a:rPr lang="en-US" sz="3200" spc="692" dirty="0">
                <a:latin typeface="Oswald Bold"/>
              </a:rPr>
            </a:br>
            <a:br>
              <a:rPr lang="en-US" sz="3200" spc="692" dirty="0">
                <a:solidFill>
                  <a:srgbClr val="231F20"/>
                </a:solidFill>
                <a:latin typeface="Oswald Bold"/>
              </a:rPr>
            </a:br>
            <a:r>
              <a:rPr lang="en-US" sz="3200" spc="692" dirty="0">
                <a:latin typeface="Oswald Bold"/>
              </a:rPr>
              <a:t>ENGAGEMENT RATE BASED ON CHANNEL GROUP</a:t>
            </a:r>
            <a:endParaRPr lang="en-US" sz="3200" spc="692" dirty="0">
              <a:solidFill>
                <a:srgbClr val="231F20"/>
              </a:solidFill>
              <a:latin typeface="Oswald Bold"/>
            </a:endParaRP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3891" y="1182255"/>
            <a:ext cx="11842821" cy="748145"/>
          </a:xfrm>
        </p:spPr>
        <p:txBody>
          <a:bodyPr>
            <a:normAutofit/>
          </a:bodyPr>
          <a:lstStyle/>
          <a:p>
            <a:pPr>
              <a:lnSpc>
                <a:spcPts val="3160"/>
              </a:lnSpc>
            </a:pPr>
            <a:r>
              <a:rPr lang="en-US" sz="1400" spc="224" dirty="0">
                <a:latin typeface="Montserrat Classic Bold" panose="020B0604020202020204" charset="0"/>
              </a:rPr>
              <a:t>The engagement rate is the percentage of engaged sessions on your website or mobile app</a:t>
            </a:r>
          </a:p>
        </p:txBody>
      </p:sp>
      <p:sp>
        <p:nvSpPr>
          <p:cNvPr id="6" name="Subtitle 4">
            <a:extLst>
              <a:ext uri="{FF2B5EF4-FFF2-40B4-BE49-F238E27FC236}">
                <a16:creationId xmlns:a16="http://schemas.microsoft.com/office/drawing/2014/main" id="{0356272A-03A5-F6CC-7142-4062342DC523}"/>
              </a:ext>
            </a:extLst>
          </p:cNvPr>
          <p:cNvSpPr txBox="1">
            <a:spLocks/>
          </p:cNvSpPr>
          <p:nvPr/>
        </p:nvSpPr>
        <p:spPr>
          <a:xfrm>
            <a:off x="13857" y="1861127"/>
            <a:ext cx="5934362" cy="48768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effectLst/>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160"/>
              </a:lnSpc>
            </a:pPr>
            <a:r>
              <a:rPr lang="en-US" sz="4800" spc="224" dirty="0">
                <a:latin typeface="Montserrat Classic Bold" panose="020B0604020202020204" charset="0"/>
              </a:rPr>
              <a:t>THE FINDINGS:</a:t>
            </a:r>
            <a:endParaRPr lang="en-US" sz="2290" spc="224" dirty="0">
              <a:solidFill>
                <a:srgbClr val="231F20"/>
              </a:solidFill>
              <a:latin typeface="DM Sans Bold"/>
            </a:endParaRPr>
          </a:p>
          <a:p>
            <a:pPr marL="494517" lvl="1" indent="-247259">
              <a:lnSpc>
                <a:spcPts val="3160"/>
              </a:lnSpc>
              <a:buFont typeface="Arial"/>
              <a:buChar char="•"/>
            </a:pPr>
            <a:r>
              <a:rPr lang="en-US" sz="2290" spc="224" dirty="0">
                <a:solidFill>
                  <a:schemeClr val="bg1"/>
                </a:solidFill>
                <a:latin typeface="Montserrat Classic Bold" panose="020B0604020202020204" charset="0"/>
              </a:rPr>
              <a:t>The Organic Search Users accounted the most amount of Engagement Rate.</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Unassigned Channel stood second.</a:t>
            </a:r>
          </a:p>
          <a:p>
            <a:pPr marL="494517" lvl="1" indent="-247259">
              <a:lnSpc>
                <a:spcPts val="3160"/>
              </a:lnSpc>
              <a:buFont typeface="Arial"/>
              <a:buChar char="•"/>
            </a:pPr>
            <a:r>
              <a:rPr lang="en-US" sz="2290" spc="224" dirty="0">
                <a:solidFill>
                  <a:schemeClr val="bg1"/>
                </a:solidFill>
                <a:latin typeface="Montserrat Classic Bold" panose="020B0604020202020204" charset="0"/>
              </a:rPr>
              <a:t>Users with Organic Social accounted to be the third most Engagement rate for the Users.</a:t>
            </a:r>
          </a:p>
          <a:p>
            <a:pPr marL="494517" lvl="1" indent="-247259">
              <a:lnSpc>
                <a:spcPts val="3160"/>
              </a:lnSpc>
              <a:buFont typeface="Arial"/>
              <a:buChar char="•"/>
            </a:pPr>
            <a:r>
              <a:rPr lang="en-US" sz="2290" spc="224" dirty="0">
                <a:solidFill>
                  <a:schemeClr val="bg1"/>
                </a:solidFill>
                <a:latin typeface="Montserrat Classic Bold" panose="020B0604020202020204" charset="0"/>
              </a:rPr>
              <a:t>The Display mode generated the fourth most amount of Engagement Rate.</a:t>
            </a:r>
          </a:p>
          <a:p>
            <a:pPr marL="494517" lvl="1" indent="-247259">
              <a:lnSpc>
                <a:spcPts val="3160"/>
              </a:lnSpc>
              <a:buFont typeface="Arial"/>
              <a:buChar char="•"/>
            </a:pPr>
            <a:r>
              <a:rPr lang="en-US" sz="2290" spc="224" dirty="0">
                <a:solidFill>
                  <a:schemeClr val="bg1"/>
                </a:solidFill>
                <a:latin typeface="Montserrat Classic Bold" panose="020B0604020202020204" charset="0"/>
              </a:rPr>
              <a:t> The Paid Search and Direct channel mode generated the least engagement rate compared to the other channels</a:t>
            </a:r>
            <a:endParaRPr lang="en-US" sz="1400" spc="335" dirty="0">
              <a:solidFill>
                <a:schemeClr val="bg1"/>
              </a:solidFill>
              <a:latin typeface="Montserrat Classic Bold" panose="020B0604020202020204" charset="0"/>
            </a:endParaRPr>
          </a:p>
        </p:txBody>
      </p:sp>
      <p:sp>
        <p:nvSpPr>
          <p:cNvPr id="2" name="Freeform 5">
            <a:extLst>
              <a:ext uri="{FF2B5EF4-FFF2-40B4-BE49-F238E27FC236}">
                <a16:creationId xmlns:a16="http://schemas.microsoft.com/office/drawing/2014/main" id="{C5E83E39-4E39-2586-DA6B-47278D241CB7}"/>
              </a:ext>
            </a:extLst>
          </p:cNvPr>
          <p:cNvSpPr/>
          <p:nvPr/>
        </p:nvSpPr>
        <p:spPr>
          <a:xfrm>
            <a:off x="6243782" y="1861127"/>
            <a:ext cx="5874325" cy="3962405"/>
          </a:xfrm>
          <a:custGeom>
            <a:avLst/>
            <a:gdLst/>
            <a:ahLst/>
            <a:cxnLst/>
            <a:rect l="l" t="t" r="r" b="b"/>
            <a:pathLst>
              <a:path w="9209068" h="3962405">
                <a:moveTo>
                  <a:pt x="0" y="0"/>
                </a:moveTo>
                <a:lnTo>
                  <a:pt x="9209069" y="0"/>
                </a:lnTo>
                <a:lnTo>
                  <a:pt x="9209069" y="3962405"/>
                </a:lnTo>
                <a:lnTo>
                  <a:pt x="0" y="3962405"/>
                </a:lnTo>
                <a:lnTo>
                  <a:pt x="0" y="0"/>
                </a:lnTo>
                <a:close/>
              </a:path>
            </a:pathLst>
          </a:custGeom>
          <a:blipFill>
            <a:blip r:embed="rId2"/>
            <a:stretch>
              <a:fillRect/>
            </a:stretch>
          </a:blipFill>
        </p:spPr>
      </p:sp>
    </p:spTree>
    <p:extLst>
      <p:ext uri="{BB962C8B-B14F-4D97-AF65-F5344CB8AC3E}">
        <p14:creationId xmlns:p14="http://schemas.microsoft.com/office/powerpoint/2010/main" val="1140335278"/>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Luminous design</Template>
  <TotalTime>96</TotalTime>
  <Words>2542</Words>
  <Application>Microsoft Office PowerPoint</Application>
  <PresentationFormat>Widescreen</PresentationFormat>
  <Paragraphs>197</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Avenir Next LT Pro</vt:lpstr>
      <vt:lpstr>Calibri</vt:lpstr>
      <vt:lpstr>Cambria</vt:lpstr>
      <vt:lpstr>DM Sans</vt:lpstr>
      <vt:lpstr>DM Sans Bold</vt:lpstr>
      <vt:lpstr>Montserrat Classic Bold</vt:lpstr>
      <vt:lpstr>Oswald Bold</vt:lpstr>
      <vt:lpstr>Oswald Bold Italics</vt:lpstr>
      <vt:lpstr>Sabon Next LT</vt:lpstr>
      <vt:lpstr>Wingdings</vt:lpstr>
      <vt:lpstr>LuminousVTI</vt:lpstr>
      <vt:lpstr>   BUSINESS ANALYST ASSIGNMENT</vt:lpstr>
      <vt:lpstr>   CONTENTS</vt:lpstr>
      <vt:lpstr>   INTRODUCTION AND OBJECTIVE</vt:lpstr>
      <vt:lpstr>   INTRODUCTION AND OBJECTIVE</vt:lpstr>
      <vt:lpstr>USER ACQUISITION</vt:lpstr>
      <vt:lpstr>   USER ACQUISITION</vt:lpstr>
      <vt:lpstr>   NEW USER BY CHANNEL GROUP</vt:lpstr>
      <vt:lpstr>   ENGAGED SESSIONS BASED ON CHANNEL GROUP</vt:lpstr>
      <vt:lpstr>   ENGAGEMENT RATE BASED ON CHANNEL GROUP</vt:lpstr>
      <vt:lpstr>   ENGAGED SESSIONS PER USER BASED ON CHANNEL GROUP</vt:lpstr>
      <vt:lpstr>   EVENT COUNT BY CHANNEL MODE</vt:lpstr>
      <vt:lpstr>   CONVERSION BASED ON BY CHANNEL GROUP</vt:lpstr>
      <vt:lpstr>TRAFFIC ACQUISITION</vt:lpstr>
      <vt:lpstr>   TRAFFIC ACQUISITION</vt:lpstr>
      <vt:lpstr>   USER BY CHANNEL GROUP</vt:lpstr>
      <vt:lpstr>   SESSION BY CHANNEL MODE</vt:lpstr>
      <vt:lpstr>   ENGAGEMENT TIME BASED ON GROUP CHANNEL</vt:lpstr>
      <vt:lpstr>   ENGAGEMENT SESSION PER USER</vt:lpstr>
      <vt:lpstr>CONVERSION REPORT</vt:lpstr>
      <vt:lpstr>   CONVERSION REPORT</vt:lpstr>
      <vt:lpstr>   CONVERSION BASED ON TOP 5 EVENTS</vt:lpstr>
      <vt:lpstr>   TOTAL USERS BY EVENT NAME</vt:lpstr>
      <vt:lpstr>EVENT REPORT</vt:lpstr>
      <vt:lpstr>   EVENT REPORT</vt:lpstr>
      <vt:lpstr>   EVENT COUNT BASED ON EVENT NAME</vt:lpstr>
      <vt:lpstr>   TOTAL USERS BY EVENT COUNT</vt:lpstr>
      <vt:lpstr>PAGES AND SCREEN REPORT</vt:lpstr>
      <vt:lpstr>   PAGES AND SCREEN REPORT</vt:lpstr>
      <vt:lpstr>   VIEWS ACROSS PAGES AND SCREENS</vt:lpstr>
      <vt:lpstr>   USERS ACROSS PAGES AND SCREENS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shanmugavel s</dc:creator>
  <cp:lastModifiedBy>shanmugavel s</cp:lastModifiedBy>
  <cp:revision>104</cp:revision>
  <dcterms:created xsi:type="dcterms:W3CDTF">2024-09-25T05:51:21Z</dcterms:created>
  <dcterms:modified xsi:type="dcterms:W3CDTF">2024-09-25T11:20:57Z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