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hul .S" initials="R." lastIdx="1" clrIdx="0">
    <p:extLst>
      <p:ext uri="{19B8F6BF-5375-455C-9EA6-DF929625EA0E}">
        <p15:presenceInfo xmlns:p15="http://schemas.microsoft.com/office/powerpoint/2012/main" userId="f2e5876a5b8695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%20Raghul\Downloads\PARTHA%20TEAM%20NM%20PROJECTS\Excel\Ronick%20Singh%20NM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%20Raghul\Downloads\PARTHA%20TEAM%20NM%20PROJECTS\Excel\Ronick%20Singh%20NM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percentStacked"/>
        <c:varyColors val="0"/>
        <c:ser>
          <c:idx val="0"/>
          <c:order val="0"/>
          <c:tx>
            <c:strRef>
              <c:f>'DATA SET'!$B$1</c:f>
              <c:strCache>
                <c:ptCount val="1"/>
                <c:pt idx="0">
                  <c:v> Product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'DATA SET'!$A$2:$A$25</c:f>
              <c:strCache>
                <c:ptCount val="24"/>
                <c:pt idx="0">
                  <c:v>Coco Loco </c:v>
                </c:pt>
                <c:pt idx="1">
                  <c:v>Coco Loco </c:v>
                </c:pt>
                <c:pt idx="2">
                  <c:v>Coco Loco </c:v>
                </c:pt>
                <c:pt idx="3">
                  <c:v>Coco Loco </c:v>
                </c:pt>
                <c:pt idx="4">
                  <c:v>Coco Loco </c:v>
                </c:pt>
                <c:pt idx="5">
                  <c:v>Coco Loco </c:v>
                </c:pt>
                <c:pt idx="6">
                  <c:v>Coco Loco </c:v>
                </c:pt>
                <c:pt idx="7">
                  <c:v>Coco Loco </c:v>
                </c:pt>
                <c:pt idx="8">
                  <c:v>Coco Loco </c:v>
                </c:pt>
                <c:pt idx="9">
                  <c:v>Coco Loco </c:v>
                </c:pt>
                <c:pt idx="10">
                  <c:v>Coco Loco </c:v>
                </c:pt>
                <c:pt idx="11">
                  <c:v>Coco Loco </c:v>
                </c:pt>
                <c:pt idx="12">
                  <c:v>Coco Loco </c:v>
                </c:pt>
                <c:pt idx="13">
                  <c:v>Coco Loco </c:v>
                </c:pt>
                <c:pt idx="14">
                  <c:v>Coco Loco </c:v>
                </c:pt>
                <c:pt idx="15">
                  <c:v>Coco Loco </c:v>
                </c:pt>
                <c:pt idx="16">
                  <c:v>Coco Loco </c:v>
                </c:pt>
                <c:pt idx="17">
                  <c:v>Coco Loco </c:v>
                </c:pt>
                <c:pt idx="18">
                  <c:v>Coco Loco </c:v>
                </c:pt>
                <c:pt idx="19">
                  <c:v>Coco Loco </c:v>
                </c:pt>
                <c:pt idx="20">
                  <c:v>Coco Loco </c:v>
                </c:pt>
                <c:pt idx="21">
                  <c:v>Coco Loco </c:v>
                </c:pt>
                <c:pt idx="22">
                  <c:v>Coco Loco </c:v>
                </c:pt>
                <c:pt idx="23">
                  <c:v>Coco Loco </c:v>
                </c:pt>
              </c:strCache>
            </c:strRef>
          </c:cat>
          <c:val>
            <c:numRef>
              <c:f>'DATA SET'!$B$2:$B$25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7C-4FD7-9BAE-7C503895893D}"/>
            </c:ext>
          </c:extLst>
        </c:ser>
        <c:ser>
          <c:idx val="1"/>
          <c:order val="1"/>
          <c:tx>
            <c:strRef>
              <c:f>'DATA SET'!$C$1</c:f>
              <c:strCache>
                <c:ptCount val="1"/>
                <c:pt idx="0">
                  <c:v> Manufacturing Price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'DATA SET'!$A$2:$A$25</c:f>
              <c:strCache>
                <c:ptCount val="24"/>
                <c:pt idx="0">
                  <c:v>Coco Loco </c:v>
                </c:pt>
                <c:pt idx="1">
                  <c:v>Coco Loco </c:v>
                </c:pt>
                <c:pt idx="2">
                  <c:v>Coco Loco </c:v>
                </c:pt>
                <c:pt idx="3">
                  <c:v>Coco Loco </c:v>
                </c:pt>
                <c:pt idx="4">
                  <c:v>Coco Loco </c:v>
                </c:pt>
                <c:pt idx="5">
                  <c:v>Coco Loco </c:v>
                </c:pt>
                <c:pt idx="6">
                  <c:v>Coco Loco </c:v>
                </c:pt>
                <c:pt idx="7">
                  <c:v>Coco Loco </c:v>
                </c:pt>
                <c:pt idx="8">
                  <c:v>Coco Loco </c:v>
                </c:pt>
                <c:pt idx="9">
                  <c:v>Coco Loco </c:v>
                </c:pt>
                <c:pt idx="10">
                  <c:v>Coco Loco </c:v>
                </c:pt>
                <c:pt idx="11">
                  <c:v>Coco Loco </c:v>
                </c:pt>
                <c:pt idx="12">
                  <c:v>Coco Loco </c:v>
                </c:pt>
                <c:pt idx="13">
                  <c:v>Coco Loco </c:v>
                </c:pt>
                <c:pt idx="14">
                  <c:v>Coco Loco </c:v>
                </c:pt>
                <c:pt idx="15">
                  <c:v>Coco Loco </c:v>
                </c:pt>
                <c:pt idx="16">
                  <c:v>Coco Loco </c:v>
                </c:pt>
                <c:pt idx="17">
                  <c:v>Coco Loco </c:v>
                </c:pt>
                <c:pt idx="18">
                  <c:v>Coco Loco </c:v>
                </c:pt>
                <c:pt idx="19">
                  <c:v>Coco Loco </c:v>
                </c:pt>
                <c:pt idx="20">
                  <c:v>Coco Loco </c:v>
                </c:pt>
                <c:pt idx="21">
                  <c:v>Coco Loco </c:v>
                </c:pt>
                <c:pt idx="22">
                  <c:v>Coco Loco </c:v>
                </c:pt>
                <c:pt idx="23">
                  <c:v>Coco Loco </c:v>
                </c:pt>
              </c:strCache>
            </c:strRef>
          </c:cat>
          <c:val>
            <c:numRef>
              <c:f>'DATA SET'!$C$2:$C$25</c:f>
              <c:numCache>
                <c:formatCode>"$"#,##0.00_);[Red]\("$"#,##0.00\)</c:formatCode>
                <c:ptCount val="2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7C-4FD7-9BAE-7C503895893D}"/>
            </c:ext>
          </c:extLst>
        </c:ser>
        <c:ser>
          <c:idx val="2"/>
          <c:order val="2"/>
          <c:tx>
            <c:strRef>
              <c:f>'DATA SET'!$D$1</c:f>
              <c:strCache>
                <c:ptCount val="1"/>
                <c:pt idx="0">
                  <c:v> Gross Sales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'DATA SET'!$A$2:$A$25</c:f>
              <c:strCache>
                <c:ptCount val="24"/>
                <c:pt idx="0">
                  <c:v>Coco Loco </c:v>
                </c:pt>
                <c:pt idx="1">
                  <c:v>Coco Loco </c:v>
                </c:pt>
                <c:pt idx="2">
                  <c:v>Coco Loco </c:v>
                </c:pt>
                <c:pt idx="3">
                  <c:v>Coco Loco </c:v>
                </c:pt>
                <c:pt idx="4">
                  <c:v>Coco Loco </c:v>
                </c:pt>
                <c:pt idx="5">
                  <c:v>Coco Loco </c:v>
                </c:pt>
                <c:pt idx="6">
                  <c:v>Coco Loco </c:v>
                </c:pt>
                <c:pt idx="7">
                  <c:v>Coco Loco </c:v>
                </c:pt>
                <c:pt idx="8">
                  <c:v>Coco Loco </c:v>
                </c:pt>
                <c:pt idx="9">
                  <c:v>Coco Loco </c:v>
                </c:pt>
                <c:pt idx="10">
                  <c:v>Coco Loco </c:v>
                </c:pt>
                <c:pt idx="11">
                  <c:v>Coco Loco </c:v>
                </c:pt>
                <c:pt idx="12">
                  <c:v>Coco Loco </c:v>
                </c:pt>
                <c:pt idx="13">
                  <c:v>Coco Loco </c:v>
                </c:pt>
                <c:pt idx="14">
                  <c:v>Coco Loco </c:v>
                </c:pt>
                <c:pt idx="15">
                  <c:v>Coco Loco </c:v>
                </c:pt>
                <c:pt idx="16">
                  <c:v>Coco Loco </c:v>
                </c:pt>
                <c:pt idx="17">
                  <c:v>Coco Loco </c:v>
                </c:pt>
                <c:pt idx="18">
                  <c:v>Coco Loco </c:v>
                </c:pt>
                <c:pt idx="19">
                  <c:v>Coco Loco </c:v>
                </c:pt>
                <c:pt idx="20">
                  <c:v>Coco Loco </c:v>
                </c:pt>
                <c:pt idx="21">
                  <c:v>Coco Loco </c:v>
                </c:pt>
                <c:pt idx="22">
                  <c:v>Coco Loco </c:v>
                </c:pt>
                <c:pt idx="23">
                  <c:v>Coco Loco </c:v>
                </c:pt>
              </c:strCache>
            </c:strRef>
          </c:cat>
          <c:val>
            <c:numRef>
              <c:f>'DATA SET'!$D$2:$D$25</c:f>
              <c:numCache>
                <c:formatCode>"$"#,##0.00_);[Red]\("$"#,##0.00\)</c:formatCode>
                <c:ptCount val="24"/>
                <c:pt idx="0">
                  <c:v>32370</c:v>
                </c:pt>
                <c:pt idx="1">
                  <c:v>26420</c:v>
                </c:pt>
                <c:pt idx="2">
                  <c:v>32670</c:v>
                </c:pt>
                <c:pt idx="3">
                  <c:v>13320</c:v>
                </c:pt>
                <c:pt idx="4">
                  <c:v>37050</c:v>
                </c:pt>
                <c:pt idx="5" formatCode="General">
                  <c:v>0</c:v>
                </c:pt>
                <c:pt idx="6">
                  <c:v>13815</c:v>
                </c:pt>
                <c:pt idx="7">
                  <c:v>30216</c:v>
                </c:pt>
                <c:pt idx="8">
                  <c:v>37980</c:v>
                </c:pt>
                <c:pt idx="9">
                  <c:v>18540</c:v>
                </c:pt>
                <c:pt idx="10">
                  <c:v>37050</c:v>
                </c:pt>
                <c:pt idx="11" formatCode="General">
                  <c:v>0</c:v>
                </c:pt>
                <c:pt idx="12" formatCode="General">
                  <c:v>0</c:v>
                </c:pt>
                <c:pt idx="13">
                  <c:v>15022</c:v>
                </c:pt>
                <c:pt idx="14">
                  <c:v>43125</c:v>
                </c:pt>
                <c:pt idx="15">
                  <c:v>9225</c:v>
                </c:pt>
                <c:pt idx="16">
                  <c:v>5840</c:v>
                </c:pt>
                <c:pt idx="17">
                  <c:v>14610</c:v>
                </c:pt>
                <c:pt idx="18">
                  <c:v>30216</c:v>
                </c:pt>
                <c:pt idx="19" formatCode="General">
                  <c:v>0</c:v>
                </c:pt>
                <c:pt idx="20">
                  <c:v>4404</c:v>
                </c:pt>
                <c:pt idx="21">
                  <c:v>6181</c:v>
                </c:pt>
                <c:pt idx="22">
                  <c:v>8235</c:v>
                </c:pt>
                <c:pt idx="23" formatCode="General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B7C-4FD7-9BAE-7C503895893D}"/>
            </c:ext>
          </c:extLst>
        </c:ser>
        <c:ser>
          <c:idx val="3"/>
          <c:order val="3"/>
          <c:tx>
            <c:strRef>
              <c:f>'DATA SET'!$E$1</c:f>
              <c:strCache>
                <c:ptCount val="1"/>
                <c:pt idx="0">
                  <c:v> Profit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'DATA SET'!$A$2:$A$25</c:f>
              <c:strCache>
                <c:ptCount val="24"/>
                <c:pt idx="0">
                  <c:v>Coco Loco </c:v>
                </c:pt>
                <c:pt idx="1">
                  <c:v>Coco Loco </c:v>
                </c:pt>
                <c:pt idx="2">
                  <c:v>Coco Loco </c:v>
                </c:pt>
                <c:pt idx="3">
                  <c:v>Coco Loco </c:v>
                </c:pt>
                <c:pt idx="4">
                  <c:v>Coco Loco </c:v>
                </c:pt>
                <c:pt idx="5">
                  <c:v>Coco Loco </c:v>
                </c:pt>
                <c:pt idx="6">
                  <c:v>Coco Loco </c:v>
                </c:pt>
                <c:pt idx="7">
                  <c:v>Coco Loco </c:v>
                </c:pt>
                <c:pt idx="8">
                  <c:v>Coco Loco </c:v>
                </c:pt>
                <c:pt idx="9">
                  <c:v>Coco Loco </c:v>
                </c:pt>
                <c:pt idx="10">
                  <c:v>Coco Loco </c:v>
                </c:pt>
                <c:pt idx="11">
                  <c:v>Coco Loco </c:v>
                </c:pt>
                <c:pt idx="12">
                  <c:v>Coco Loco </c:v>
                </c:pt>
                <c:pt idx="13">
                  <c:v>Coco Loco </c:v>
                </c:pt>
                <c:pt idx="14">
                  <c:v>Coco Loco </c:v>
                </c:pt>
                <c:pt idx="15">
                  <c:v>Coco Loco </c:v>
                </c:pt>
                <c:pt idx="16">
                  <c:v>Coco Loco </c:v>
                </c:pt>
                <c:pt idx="17">
                  <c:v>Coco Loco </c:v>
                </c:pt>
                <c:pt idx="18">
                  <c:v>Coco Loco </c:v>
                </c:pt>
                <c:pt idx="19">
                  <c:v>Coco Loco </c:v>
                </c:pt>
                <c:pt idx="20">
                  <c:v>Coco Loco </c:v>
                </c:pt>
                <c:pt idx="21">
                  <c:v>Coco Loco </c:v>
                </c:pt>
                <c:pt idx="22">
                  <c:v>Coco Loco </c:v>
                </c:pt>
                <c:pt idx="23">
                  <c:v>Coco Loco </c:v>
                </c:pt>
              </c:strCache>
            </c:strRef>
          </c:cat>
          <c:val>
            <c:numRef>
              <c:f>'DATA SET'!$E$2:$E$25</c:f>
              <c:numCache>
                <c:formatCode>"$"#,##0.00_);[Red]\("$"#,##0.00\)</c:formatCode>
                <c:ptCount val="24"/>
                <c:pt idx="0">
                  <c:v>16185</c:v>
                </c:pt>
                <c:pt idx="1">
                  <c:v>13210</c:v>
                </c:pt>
                <c:pt idx="2">
                  <c:v>10890</c:v>
                </c:pt>
                <c:pt idx="3">
                  <c:v>4440</c:v>
                </c:pt>
                <c:pt idx="4">
                  <c:v>12350</c:v>
                </c:pt>
                <c:pt idx="5" formatCode="General">
                  <c:v>0</c:v>
                </c:pt>
                <c:pt idx="6">
                  <c:v>4605</c:v>
                </c:pt>
                <c:pt idx="7">
                  <c:v>22662</c:v>
                </c:pt>
                <c:pt idx="8">
                  <c:v>18990</c:v>
                </c:pt>
                <c:pt idx="9">
                  <c:v>13905</c:v>
                </c:pt>
                <c:pt idx="10">
                  <c:v>12350</c:v>
                </c:pt>
                <c:pt idx="11">
                  <c:v>13327.5</c:v>
                </c:pt>
                <c:pt idx="12">
                  <c:v>47900</c:v>
                </c:pt>
                <c:pt idx="13">
                  <c:v>4292</c:v>
                </c:pt>
                <c:pt idx="14">
                  <c:v>1725</c:v>
                </c:pt>
                <c:pt idx="15">
                  <c:v>3075</c:v>
                </c:pt>
                <c:pt idx="16">
                  <c:v>2920</c:v>
                </c:pt>
                <c:pt idx="17">
                  <c:v>4870</c:v>
                </c:pt>
                <c:pt idx="18">
                  <c:v>22662</c:v>
                </c:pt>
                <c:pt idx="19">
                  <c:v>90540</c:v>
                </c:pt>
                <c:pt idx="20">
                  <c:v>3303</c:v>
                </c:pt>
                <c:pt idx="21">
                  <c:v>1766</c:v>
                </c:pt>
                <c:pt idx="22">
                  <c:v>2745</c:v>
                </c:pt>
                <c:pt idx="23">
                  <c:v>39400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B7C-4FD7-9BAE-7C50389589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2783728"/>
        <c:axId val="1292782768"/>
      </c:lineChart>
      <c:catAx>
        <c:axId val="129278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782768"/>
        <c:crosses val="autoZero"/>
        <c:auto val="1"/>
        <c:lblAlgn val="ctr"/>
        <c:lblOffset val="100"/>
        <c:noMultiLvlLbl val="0"/>
      </c:catAx>
      <c:valAx>
        <c:axId val="1292782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783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'DATA SET'!$E$1:$E$7</c:f>
              <c:strCache>
                <c:ptCount val="7"/>
                <c:pt idx="0">
                  <c:v> Profit </c:v>
                </c:pt>
                <c:pt idx="1">
                  <c:v>$16,185.00 </c:v>
                </c:pt>
                <c:pt idx="2">
                  <c:v>$13,210.00 </c:v>
                </c:pt>
                <c:pt idx="3">
                  <c:v>$10,890.00 </c:v>
                </c:pt>
                <c:pt idx="4">
                  <c:v>$4,440.00 </c:v>
                </c:pt>
                <c:pt idx="5">
                  <c:v>$12,350.00 </c:v>
                </c:pt>
                <c:pt idx="6">
                  <c:v> $1,36,170.00 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multiLvlStrRef>
              <c:f>'DATA SET'!$A$8:$D$25</c:f>
              <c:multiLvlStrCache>
                <c:ptCount val="18"/>
                <c:lvl>
                  <c:pt idx="0">
                    <c:v>$13,815.00 </c:v>
                  </c:pt>
                  <c:pt idx="1">
                    <c:v>$30,216.00 </c:v>
                  </c:pt>
                  <c:pt idx="2">
                    <c:v>$37,980.00 </c:v>
                  </c:pt>
                  <c:pt idx="3">
                    <c:v>$18,540.00 </c:v>
                  </c:pt>
                  <c:pt idx="4">
                    <c:v>$37,050.00 </c:v>
                  </c:pt>
                  <c:pt idx="5">
                    <c:v> $3,33,187.50 </c:v>
                  </c:pt>
                  <c:pt idx="6">
                    <c:v> $2,87,400.00 </c:v>
                  </c:pt>
                  <c:pt idx="7">
                    <c:v>$15,022.00 </c:v>
                  </c:pt>
                  <c:pt idx="8">
                    <c:v>$43,125.00 </c:v>
                  </c:pt>
                  <c:pt idx="9">
                    <c:v>$9,225.00 </c:v>
                  </c:pt>
                  <c:pt idx="10">
                    <c:v>$5,840.00 </c:v>
                  </c:pt>
                  <c:pt idx="11">
                    <c:v>$14,610.00 </c:v>
                  </c:pt>
                  <c:pt idx="12">
                    <c:v>$30,216.00 </c:v>
                  </c:pt>
                  <c:pt idx="13">
                    <c:v> $3,52,100.00 </c:v>
                  </c:pt>
                  <c:pt idx="14">
                    <c:v>$4,404.00 </c:v>
                  </c:pt>
                  <c:pt idx="15">
                    <c:v>$6,181.00 </c:v>
                  </c:pt>
                  <c:pt idx="16">
                    <c:v>$8,235.00 </c:v>
                  </c:pt>
                  <c:pt idx="17">
                    <c:v> $2,36,400.00 </c:v>
                  </c:pt>
                </c:lvl>
                <c:lvl>
                  <c:pt idx="0">
                    <c:v>$5.00 </c:v>
                  </c:pt>
                  <c:pt idx="1">
                    <c:v>$5.00 </c:v>
                  </c:pt>
                  <c:pt idx="2">
                    <c:v>$5.00 </c:v>
                  </c:pt>
                  <c:pt idx="3">
                    <c:v>$5.00 </c:v>
                  </c:pt>
                  <c:pt idx="4">
                    <c:v>$5.00 </c:v>
                  </c:pt>
                  <c:pt idx="5">
                    <c:v>$5.00 </c:v>
                  </c:pt>
                  <c:pt idx="6">
                    <c:v>$5.00 </c:v>
                  </c:pt>
                  <c:pt idx="7">
                    <c:v>$5.00 </c:v>
                  </c:pt>
                  <c:pt idx="8">
                    <c:v>$5.00 </c:v>
                  </c:pt>
                  <c:pt idx="9">
                    <c:v>$5.00 </c:v>
                  </c:pt>
                  <c:pt idx="10">
                    <c:v>$10.00 </c:v>
                  </c:pt>
                  <c:pt idx="11">
                    <c:v>$10.00 </c:v>
                  </c:pt>
                  <c:pt idx="12">
                    <c:v>$10.00 </c:v>
                  </c:pt>
                  <c:pt idx="13">
                    <c:v>$10.00 </c:v>
                  </c:pt>
                  <c:pt idx="14">
                    <c:v>$10.00 </c:v>
                  </c:pt>
                  <c:pt idx="15">
                    <c:v>$10.00 </c:v>
                  </c:pt>
                  <c:pt idx="16">
                    <c:v>$10.00 </c:v>
                  </c:pt>
                  <c:pt idx="17">
                    <c:v>$10.00 </c:v>
                  </c:pt>
                </c:lvl>
                <c:lvl>
                  <c:pt idx="0">
                    <c:v> Montana </c:v>
                  </c:pt>
                  <c:pt idx="1">
                    <c:v> Montana </c:v>
                  </c:pt>
                  <c:pt idx="2">
                    <c:v> Montana </c:v>
                  </c:pt>
                  <c:pt idx="3">
                    <c:v> Montana </c:v>
                  </c:pt>
                  <c:pt idx="4">
                    <c:v> Montana </c:v>
                  </c:pt>
                  <c:pt idx="5">
                    <c:v> Montana </c:v>
                  </c:pt>
                  <c:pt idx="6">
                    <c:v> Montana </c:v>
                  </c:pt>
                  <c:pt idx="7">
                    <c:v> Montana </c:v>
                  </c:pt>
                  <c:pt idx="8">
                    <c:v> Montana </c:v>
                  </c:pt>
                  <c:pt idx="9">
                    <c:v> Montana </c:v>
                  </c:pt>
                  <c:pt idx="10">
                    <c:v> Paseo </c:v>
                  </c:pt>
                  <c:pt idx="11">
                    <c:v> Paseo </c:v>
                  </c:pt>
                  <c:pt idx="12">
                    <c:v> Paseo </c:v>
                  </c:pt>
                  <c:pt idx="13">
                    <c:v> Paseo </c:v>
                  </c:pt>
                  <c:pt idx="14">
                    <c:v> Paseo </c:v>
                  </c:pt>
                  <c:pt idx="15">
                    <c:v> Paseo </c:v>
                  </c:pt>
                  <c:pt idx="16">
                    <c:v> Paseo </c:v>
                  </c:pt>
                  <c:pt idx="17">
                    <c:v> Paseo </c:v>
                  </c:pt>
                </c:lvl>
                <c:lvl>
                  <c:pt idx="0">
                    <c:v>Coco Loco </c:v>
                  </c:pt>
                  <c:pt idx="1">
                    <c:v>Coco Loco </c:v>
                  </c:pt>
                  <c:pt idx="2">
                    <c:v>Coco Loco </c:v>
                  </c:pt>
                  <c:pt idx="3">
                    <c:v>Coco Loco </c:v>
                  </c:pt>
                  <c:pt idx="4">
                    <c:v>Coco Loco </c:v>
                  </c:pt>
                  <c:pt idx="5">
                    <c:v>Coco Loco </c:v>
                  </c:pt>
                  <c:pt idx="6">
                    <c:v>Coco Loco </c:v>
                  </c:pt>
                  <c:pt idx="7">
                    <c:v>Coco Loco </c:v>
                  </c:pt>
                  <c:pt idx="8">
                    <c:v>Coco Loco </c:v>
                  </c:pt>
                  <c:pt idx="9">
                    <c:v>Coco Loco </c:v>
                  </c:pt>
                  <c:pt idx="10">
                    <c:v>Coco Loco </c:v>
                  </c:pt>
                  <c:pt idx="11">
                    <c:v>Coco Loco </c:v>
                  </c:pt>
                  <c:pt idx="12">
                    <c:v>Coco Loco </c:v>
                  </c:pt>
                  <c:pt idx="13">
                    <c:v>Coco Loco </c:v>
                  </c:pt>
                  <c:pt idx="14">
                    <c:v>Coco Loco </c:v>
                  </c:pt>
                  <c:pt idx="15">
                    <c:v>Coco Loco </c:v>
                  </c:pt>
                  <c:pt idx="16">
                    <c:v>Coco Loco </c:v>
                  </c:pt>
                  <c:pt idx="17">
                    <c:v>Coco Loco </c:v>
                  </c:pt>
                </c:lvl>
              </c:multiLvlStrCache>
            </c:multiLvlStrRef>
          </c:xVal>
          <c:yVal>
            <c:numRef>
              <c:f>'DATA SET'!$E$8:$E$25</c:f>
              <c:numCache>
                <c:formatCode>"$"#,##0.00_);[Red]\("$"#,##0.00\)</c:formatCode>
                <c:ptCount val="18"/>
                <c:pt idx="0">
                  <c:v>4605</c:v>
                </c:pt>
                <c:pt idx="1">
                  <c:v>22662</c:v>
                </c:pt>
                <c:pt idx="2">
                  <c:v>18990</c:v>
                </c:pt>
                <c:pt idx="3">
                  <c:v>13905</c:v>
                </c:pt>
                <c:pt idx="4">
                  <c:v>12350</c:v>
                </c:pt>
                <c:pt idx="5">
                  <c:v>13327.5</c:v>
                </c:pt>
                <c:pt idx="6">
                  <c:v>47900</c:v>
                </c:pt>
                <c:pt idx="7">
                  <c:v>4292</c:v>
                </c:pt>
                <c:pt idx="8">
                  <c:v>1725</c:v>
                </c:pt>
                <c:pt idx="9">
                  <c:v>3075</c:v>
                </c:pt>
                <c:pt idx="10">
                  <c:v>2920</c:v>
                </c:pt>
                <c:pt idx="11">
                  <c:v>4870</c:v>
                </c:pt>
                <c:pt idx="12">
                  <c:v>22662</c:v>
                </c:pt>
                <c:pt idx="13">
                  <c:v>90540</c:v>
                </c:pt>
                <c:pt idx="14">
                  <c:v>3303</c:v>
                </c:pt>
                <c:pt idx="15">
                  <c:v>1766</c:v>
                </c:pt>
                <c:pt idx="16">
                  <c:v>2745</c:v>
                </c:pt>
                <c:pt idx="17">
                  <c:v>39400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B8-4E40-92E1-683BE107A4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6537744"/>
        <c:axId val="736531024"/>
      </c:scatterChart>
      <c:valAx>
        <c:axId val="736537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531024"/>
        <c:crosses val="autoZero"/>
        <c:crossBetween val="midCat"/>
      </c:valAx>
      <c:valAx>
        <c:axId val="73653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537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28T13:41:40.14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9893A-F64E-4FDA-BE08-98774F7349E6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BB19F-A5C2-4EA5-9702-2823CF808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81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7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64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903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2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483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509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697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513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0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91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7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78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58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99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61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18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9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64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AED567-D489-5C7D-4DFE-3721BAE6C1C9}"/>
              </a:ext>
            </a:extLst>
          </p:cNvPr>
          <p:cNvSpPr txBox="1"/>
          <p:nvPr/>
        </p:nvSpPr>
        <p:spPr>
          <a:xfrm>
            <a:off x="1989051" y="914400"/>
            <a:ext cx="8154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Company Profit Analysis Using Excel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5CA93-8F73-671F-6515-93DCBA03264A}"/>
              </a:ext>
            </a:extLst>
          </p:cNvPr>
          <p:cNvSpPr txBox="1"/>
          <p:nvPr/>
        </p:nvSpPr>
        <p:spPr>
          <a:xfrm rot="10800000" flipH="1" flipV="1">
            <a:off x="2762053" y="2877667"/>
            <a:ext cx="6645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STUDENT NAME : Rahul Prasath </a:t>
            </a:r>
          </a:p>
          <a:p>
            <a:r>
              <a:rPr lang="en-GB" b="1" dirty="0"/>
              <a:t>REGISTER NO       : </a:t>
            </a:r>
            <a:r>
              <a:rPr lang="en-GB" b="1" dirty="0">
                <a:latin typeface="Aptos" panose="020B0004020202020204" pitchFamily="34" charset="0"/>
              </a:rPr>
              <a:t>312207321</a:t>
            </a:r>
          </a:p>
          <a:p>
            <a:endParaRPr lang="en-GB" b="1" dirty="0">
              <a:latin typeface="Aptos" panose="020B0004020202020204" pitchFamily="34" charset="0"/>
            </a:endParaRPr>
          </a:p>
          <a:p>
            <a:r>
              <a:rPr lang="en-GB" b="1" dirty="0"/>
              <a:t>DEPARTMENT      : COMMERCE</a:t>
            </a:r>
          </a:p>
          <a:p>
            <a:r>
              <a:rPr lang="en-GB" b="1" dirty="0"/>
              <a:t>COLLEGE                : CKNC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29857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6B1FA3-F017-4F31-610F-A3E8F530CD60}"/>
              </a:ext>
            </a:extLst>
          </p:cNvPr>
          <p:cNvSpPr txBox="1"/>
          <p:nvPr/>
        </p:nvSpPr>
        <p:spPr>
          <a:xfrm>
            <a:off x="1819275" y="1752600"/>
            <a:ext cx="434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ptos Display" panose="020B0004020202020204" pitchFamily="34" charset="0"/>
              </a:rPr>
              <a:t>Segment/Department Performance</a:t>
            </a:r>
            <a:r>
              <a:rPr lang="en-GB" sz="2400" dirty="0">
                <a:latin typeface="Aptos Display" panose="020B0004020202020204" pitchFamily="34" charset="0"/>
              </a:rPr>
              <a:t>:</a:t>
            </a:r>
          </a:p>
          <a:p>
            <a:r>
              <a:rPr lang="en-GB" sz="2400" dirty="0">
                <a:latin typeface="Aptos Display" panose="020B0004020202020204" pitchFamily="34" charset="0"/>
              </a:rPr>
              <a:t>Break down profits by different segments or departments (e.g., product lines, geographical regions).Identify which segments contribute most to overall profit and which ones may be underperforming</a:t>
            </a:r>
            <a:endParaRPr lang="en-IN" sz="2400" dirty="0">
              <a:latin typeface="Aptos Display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6A7FE-7994-B82B-E8F2-A66BCE5EC806}"/>
              </a:ext>
            </a:extLst>
          </p:cNvPr>
          <p:cNvSpPr txBox="1"/>
          <p:nvPr/>
        </p:nvSpPr>
        <p:spPr>
          <a:xfrm>
            <a:off x="6924675" y="1657350"/>
            <a:ext cx="41433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Seasonality and External Factors</a:t>
            </a:r>
            <a:r>
              <a:rPr lang="en-GB" sz="2800" dirty="0"/>
              <a:t>:</a:t>
            </a:r>
          </a:p>
          <a:p>
            <a:r>
              <a:rPr lang="en-GB" sz="2800" dirty="0"/>
              <a:t>Investigate any seasonal trends in profits and whether external factors (e.g., economic conditions, market trends) have impacted profitability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41856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CBC935-F3D6-DE5A-E87A-E1BD75EE786C}"/>
              </a:ext>
            </a:extLst>
          </p:cNvPr>
          <p:cNvSpPr txBox="1"/>
          <p:nvPr/>
        </p:nvSpPr>
        <p:spPr>
          <a:xfrm>
            <a:off x="1895475" y="638175"/>
            <a:ext cx="4286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RESULT:</a:t>
            </a:r>
            <a:endParaRPr lang="en-IN" sz="32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5C3B44E-D11E-4F0C-98F5-3F6975CEA5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784306"/>
              </p:ext>
            </p:extLst>
          </p:nvPr>
        </p:nvGraphicFramePr>
        <p:xfrm>
          <a:off x="6600333" y="22082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5FE4D24-34E9-40F7-A609-922AD72C22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371018"/>
              </p:ext>
            </p:extLst>
          </p:nvPr>
        </p:nvGraphicFramePr>
        <p:xfrm>
          <a:off x="1868079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695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D7DA03-CDBB-A118-8E91-569043DA6C85}"/>
              </a:ext>
            </a:extLst>
          </p:cNvPr>
          <p:cNvSpPr txBox="1"/>
          <p:nvPr/>
        </p:nvSpPr>
        <p:spPr>
          <a:xfrm>
            <a:off x="1943100" y="495300"/>
            <a:ext cx="448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Conclusion: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36B38-43F8-3F2A-BD4E-ABAAD5360DF4}"/>
              </a:ext>
            </a:extLst>
          </p:cNvPr>
          <p:cNvSpPr txBox="1"/>
          <p:nvPr/>
        </p:nvSpPr>
        <p:spPr>
          <a:xfrm>
            <a:off x="2914650" y="1962150"/>
            <a:ext cx="70961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The above project comprises of the full detailed analysis of a company’s Sales and profits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Anyone can use this project idea to analyse the profits of the companies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55531049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723A82-2B03-008C-EED1-FF1426698405}"/>
              </a:ext>
            </a:extLst>
          </p:cNvPr>
          <p:cNvSpPr txBox="1"/>
          <p:nvPr/>
        </p:nvSpPr>
        <p:spPr>
          <a:xfrm>
            <a:off x="3495675" y="2457450"/>
            <a:ext cx="68008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Aptos Display" panose="020B0004020202020204" pitchFamily="34" charset="0"/>
              </a:rPr>
              <a:t>THANK YOU!</a:t>
            </a:r>
            <a:endParaRPr lang="en-IN" sz="88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60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D7428F-8E4E-4895-6A6A-10BEBF9134E8}"/>
              </a:ext>
            </a:extLst>
          </p:cNvPr>
          <p:cNvSpPr txBox="1"/>
          <p:nvPr/>
        </p:nvSpPr>
        <p:spPr>
          <a:xfrm>
            <a:off x="2215299" y="2187019"/>
            <a:ext cx="87480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Aptos Narrow" panose="020B0004020202020204" pitchFamily="34" charset="0"/>
              </a:rPr>
              <a:t>COMPANY PROFIT ANALYSIS USING MICROSOFT EXCEL</a:t>
            </a:r>
            <a:endParaRPr lang="en-IN" sz="40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5754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35FD51-CDBB-7A12-26F9-04EAFBE62EC8}"/>
              </a:ext>
            </a:extLst>
          </p:cNvPr>
          <p:cNvSpPr txBox="1"/>
          <p:nvPr/>
        </p:nvSpPr>
        <p:spPr>
          <a:xfrm>
            <a:off x="3883844" y="2413264"/>
            <a:ext cx="34219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Problem Statement </a:t>
            </a:r>
          </a:p>
          <a:p>
            <a:pPr marL="342900" indent="-342900">
              <a:buAutoNum type="arabicPeriod"/>
            </a:pPr>
            <a:r>
              <a:rPr lang="en-IN" sz="2000" dirty="0">
                <a:latin typeface="Aptos" panose="020B0004020202020204" pitchFamily="34" charset="0"/>
              </a:rPr>
              <a:t>Project overview</a:t>
            </a:r>
          </a:p>
          <a:p>
            <a:pPr marL="342900" indent="-342900">
              <a:buAutoNum type="arabicPeriod"/>
            </a:pPr>
            <a:r>
              <a:rPr lang="en-IN" sz="2000" dirty="0">
                <a:latin typeface="Aptos" panose="020B0004020202020204" pitchFamily="34" charset="0"/>
              </a:rPr>
              <a:t>End </a:t>
            </a:r>
            <a:r>
              <a:rPr lang="en-GB" sz="2000" dirty="0">
                <a:latin typeface="Aptos" panose="020B0004020202020204" pitchFamily="34" charset="0"/>
              </a:rPr>
              <a:t>Users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Our solution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Dataset Description</a:t>
            </a:r>
          </a:p>
          <a:p>
            <a:pPr marL="342900" indent="-342900">
              <a:buAutoNum type="arabicPeriod"/>
            </a:pPr>
            <a:r>
              <a:rPr lang="en-GB" sz="2000" dirty="0" err="1">
                <a:latin typeface="Aptos" panose="020B0004020202020204" pitchFamily="34" charset="0"/>
              </a:rPr>
              <a:t>Modeling</a:t>
            </a:r>
            <a:r>
              <a:rPr lang="en-GB" sz="2000" dirty="0">
                <a:latin typeface="Aptos" panose="020B0004020202020204" pitchFamily="34" charset="0"/>
              </a:rPr>
              <a:t> Approach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Results and Discussion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Conclusion</a:t>
            </a:r>
            <a:endParaRPr lang="en-IN" sz="2000" dirty="0"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2FE1E1-77EC-C0AD-012D-4BF1482D19A9}"/>
              </a:ext>
            </a:extLst>
          </p:cNvPr>
          <p:cNvSpPr txBox="1"/>
          <p:nvPr/>
        </p:nvSpPr>
        <p:spPr>
          <a:xfrm flipH="1">
            <a:off x="2126651" y="1593130"/>
            <a:ext cx="281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00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42BDFB-6B15-D229-FF42-AF0306DD181B}"/>
              </a:ext>
            </a:extLst>
          </p:cNvPr>
          <p:cNvSpPr txBox="1"/>
          <p:nvPr/>
        </p:nvSpPr>
        <p:spPr>
          <a:xfrm>
            <a:off x="263951" y="631596"/>
            <a:ext cx="7927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ptos Display" panose="020B0004020202020204" pitchFamily="34" charset="0"/>
              </a:rPr>
              <a:t>PROBLEM STATEMENT :</a:t>
            </a:r>
            <a:endParaRPr lang="en-IN" sz="3600" dirty="0">
              <a:latin typeface="Aptos Display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55440-3DDA-C1F3-2692-25085B009968}"/>
              </a:ext>
            </a:extLst>
          </p:cNvPr>
          <p:cNvSpPr txBox="1"/>
          <p:nvPr/>
        </p:nvSpPr>
        <p:spPr>
          <a:xfrm>
            <a:off x="2243579" y="1885361"/>
            <a:ext cx="91817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Century Gothic" panose="020B0502020202020204" pitchFamily="34" charset="0"/>
              </a:rPr>
              <a:t>To analyse the salary manufacture production sale income and profit of a company. To find the profit trend analyse revenue and cost department performance seasonality and external factors using </a:t>
            </a:r>
            <a:r>
              <a:rPr lang="en-GB" sz="3600" dirty="0" err="1">
                <a:latin typeface="Century Gothic" panose="020B0502020202020204" pitchFamily="34" charset="0"/>
              </a:rPr>
              <a:t>microsoft</a:t>
            </a:r>
            <a:r>
              <a:rPr lang="en-GB" sz="3600" dirty="0">
                <a:latin typeface="Century Gothic" panose="020B0502020202020204" pitchFamily="34" charset="0"/>
              </a:rPr>
              <a:t> </a:t>
            </a:r>
            <a:r>
              <a:rPr lang="en-GB" sz="3600" dirty="0" err="1">
                <a:latin typeface="Century Gothic" panose="020B0502020202020204" pitchFamily="34" charset="0"/>
              </a:rPr>
              <a:t>excel’s</a:t>
            </a:r>
            <a:r>
              <a:rPr lang="en-GB" sz="3600" dirty="0">
                <a:latin typeface="Century Gothic" panose="020B0502020202020204" pitchFamily="34" charset="0"/>
              </a:rPr>
              <a:t> pie chart, flow chart, bar diagram and pivot table.</a:t>
            </a:r>
            <a:endParaRPr lang="en-IN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055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184A46-5F0D-5ADA-1473-76C7440AE6BF}"/>
              </a:ext>
            </a:extLst>
          </p:cNvPr>
          <p:cNvSpPr txBox="1"/>
          <p:nvPr/>
        </p:nvSpPr>
        <p:spPr>
          <a:xfrm>
            <a:off x="2200275" y="571500"/>
            <a:ext cx="619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PROJECT OVERVIEW: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67E986-A097-3ACF-3B2C-87E0645B9F9F}"/>
              </a:ext>
            </a:extLst>
          </p:cNvPr>
          <p:cNvSpPr txBox="1"/>
          <p:nvPr/>
        </p:nvSpPr>
        <p:spPr>
          <a:xfrm>
            <a:off x="2971800" y="2066925"/>
            <a:ext cx="8001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3200" dirty="0"/>
              <a:t>Our project aims to analyse the overall sale and profit of a company.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3200" dirty="0"/>
              <a:t>We seek accurately the turnover of the company.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3200" dirty="0"/>
              <a:t>The excel will expose the overall performance of the company.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84250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4B5987-8DDF-CF9E-461B-FF29BFB19F37}"/>
              </a:ext>
            </a:extLst>
          </p:cNvPr>
          <p:cNvSpPr txBox="1"/>
          <p:nvPr/>
        </p:nvSpPr>
        <p:spPr>
          <a:xfrm>
            <a:off x="2276475" y="752475"/>
            <a:ext cx="752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WHO ARE THE END USERS?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5948A1-B536-7603-1FAB-8A734252CBFA}"/>
              </a:ext>
            </a:extLst>
          </p:cNvPr>
          <p:cNvSpPr txBox="1"/>
          <p:nvPr/>
        </p:nvSpPr>
        <p:spPr>
          <a:xfrm>
            <a:off x="3181350" y="2390775"/>
            <a:ext cx="81724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Company management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Share holders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Financial regulatory authority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Public offerors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677901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4EF91-6C69-D777-5DBF-92DDB51D22CA}"/>
              </a:ext>
            </a:extLst>
          </p:cNvPr>
          <p:cNvSpPr txBox="1"/>
          <p:nvPr/>
        </p:nvSpPr>
        <p:spPr>
          <a:xfrm>
            <a:off x="1762125" y="695325"/>
            <a:ext cx="964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OUR SOLUTION AND ITS VALUE PROPOSITION: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E423F-842E-7B10-55B2-5404D317BB40}"/>
              </a:ext>
            </a:extLst>
          </p:cNvPr>
          <p:cNvSpPr txBox="1"/>
          <p:nvPr/>
        </p:nvSpPr>
        <p:spPr>
          <a:xfrm>
            <a:off x="2438400" y="1943100"/>
            <a:ext cx="85058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We propose the full detail of the company’s sales financial position and profit using the data set given to us.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The proposed excel exhibits all the details required to go through all the financial details required to know the company.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Our solution expels the monetary value of the company.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728976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642EED-A6C3-933D-9752-199F6C259EED}"/>
              </a:ext>
            </a:extLst>
          </p:cNvPr>
          <p:cNvSpPr txBox="1"/>
          <p:nvPr/>
        </p:nvSpPr>
        <p:spPr>
          <a:xfrm>
            <a:off x="2047875" y="504825"/>
            <a:ext cx="741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THE “WOW” IN OUR SOLUTION: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23D9F0-A28F-911E-46F1-F08130231394}"/>
              </a:ext>
            </a:extLst>
          </p:cNvPr>
          <p:cNvSpPr txBox="1"/>
          <p:nvPr/>
        </p:nvSpPr>
        <p:spPr>
          <a:xfrm>
            <a:off x="2381250" y="1762125"/>
            <a:ext cx="8324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Yearly profit checklist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High accuracy in going through the financial statement.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Scalability in the development of the company.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875357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F7D730-39B2-8673-A728-6FDB3F733FE1}"/>
              </a:ext>
            </a:extLst>
          </p:cNvPr>
          <p:cNvSpPr txBox="1"/>
          <p:nvPr/>
        </p:nvSpPr>
        <p:spPr>
          <a:xfrm>
            <a:off x="5048250" y="600075"/>
            <a:ext cx="371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MODELING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3E639-E38D-7492-42AE-97FFE1B27CE2}"/>
              </a:ext>
            </a:extLst>
          </p:cNvPr>
          <p:cNvSpPr txBox="1"/>
          <p:nvPr/>
        </p:nvSpPr>
        <p:spPr>
          <a:xfrm>
            <a:off x="1838325" y="1743075"/>
            <a:ext cx="481965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Profit Trend Analysis</a:t>
            </a:r>
            <a:r>
              <a:rPr lang="en-GB" sz="2800" b="1" dirty="0"/>
              <a:t>:</a:t>
            </a:r>
          </a:p>
          <a:p>
            <a:r>
              <a:rPr lang="en-GB" sz="2800" dirty="0"/>
              <a:t>Identify the overall profit trend over the last five years. Determine if profits have increased, decreased, or remained stable</a:t>
            </a:r>
            <a:r>
              <a:rPr lang="en-GB" dirty="0"/>
              <a:t>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3BAD3-CDE5-10C3-CAFA-50278F14D077}"/>
              </a:ext>
            </a:extLst>
          </p:cNvPr>
          <p:cNvSpPr txBox="1"/>
          <p:nvPr/>
        </p:nvSpPr>
        <p:spPr>
          <a:xfrm>
            <a:off x="7010400" y="1743075"/>
            <a:ext cx="5181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Revenue and Cost Correlation:</a:t>
            </a:r>
          </a:p>
          <a:p>
            <a:r>
              <a:rPr lang="en-GB" sz="2400" dirty="0" err="1"/>
              <a:t>Analyze</a:t>
            </a:r>
            <a:r>
              <a:rPr lang="en-GB" sz="2400" dirty="0"/>
              <a:t> the relationship between revenue and costs to identify key drivers of profitability. Determine whether changes in costs (fixed, variable) or revenue are more strongly associated with profit fluctuations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2983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94</TotalTime>
  <Words>399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Aptos Display</vt:lpstr>
      <vt:lpstr>Aptos Narrow</vt:lpstr>
      <vt:lpstr>Arial</vt:lpstr>
      <vt:lpstr>Calibri</vt:lpstr>
      <vt:lpstr>Century Gothic</vt:lpstr>
      <vt:lpstr>Garamond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Raghul .S</dc:creator>
  <cp:lastModifiedBy>Raghul .S</cp:lastModifiedBy>
  <cp:revision>7</cp:revision>
  <dcterms:created xsi:type="dcterms:W3CDTF">2024-08-28T07:28:40Z</dcterms:created>
  <dcterms:modified xsi:type="dcterms:W3CDTF">2024-08-29T04:42:19Z</dcterms:modified>
</cp:coreProperties>
</file>