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83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581870"/>
            <a:ext cx="7477601" cy="1666399"/>
          </a:xfrm>
          <a:prstGeom prst="rect">
            <a:avLst/>
          </a:prstGeom>
          <a:noFill/>
          <a:ln/>
        </p:spPr>
        <p:txBody>
          <a:bodyPr wrap="square" rtlCol="0" anchor="t"/>
          <a:lstStyle/>
          <a:p>
            <a:pPr marL="0" indent="0">
              <a:lnSpc>
                <a:spcPts val="6561"/>
              </a:lnSpc>
              <a:buNone/>
            </a:pPr>
            <a:r>
              <a:rPr lang="en-US" sz="4400" b="1" dirty="0">
                <a:solidFill>
                  <a:srgbClr val="443728"/>
                </a:solidFill>
                <a:latin typeface="Crimson Pro" pitchFamily="34" charset="0"/>
                <a:ea typeface="Crimson Pro" pitchFamily="34" charset="-122"/>
                <a:cs typeface="Crimson Pro" pitchFamily="34" charset="-120"/>
              </a:rPr>
              <a:t>Innovative Tactile Display for the Visually Impaired</a:t>
            </a:r>
            <a:endParaRPr lang="en-US" sz="4400" dirty="0"/>
          </a:p>
        </p:txBody>
      </p:sp>
      <p:sp>
        <p:nvSpPr>
          <p:cNvPr id="6" name="Text 3"/>
          <p:cNvSpPr/>
          <p:nvPr/>
        </p:nvSpPr>
        <p:spPr>
          <a:xfrm>
            <a:off x="6319599" y="4581525"/>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Discover how the Innovative Tactile Display revolutionizes the way visually impaired individuals interact with the world through tactile feedback.</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72528"/>
            <a:ext cx="93064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Technologies Behind the Innovative Tactile Display</a:t>
            </a:r>
            <a:endParaRPr lang="en-US" sz="4374" dirty="0"/>
          </a:p>
        </p:txBody>
      </p:sp>
      <p:sp>
        <p:nvSpPr>
          <p:cNvPr id="6" name="Shape 3"/>
          <p:cNvSpPr/>
          <p:nvPr/>
        </p:nvSpPr>
        <p:spPr>
          <a:xfrm>
            <a:off x="4490799" y="3068122"/>
            <a:ext cx="499943" cy="499943"/>
          </a:xfrm>
          <a:prstGeom prst="roundRect">
            <a:avLst>
              <a:gd name="adj" fmla="val 20000"/>
            </a:avLst>
          </a:prstGeom>
          <a:solidFill>
            <a:srgbClr val="EBE2E0"/>
          </a:solidFill>
          <a:ln w="13811">
            <a:solidFill>
              <a:srgbClr val="D7C5C1"/>
            </a:solidFill>
            <a:prstDash val="solid"/>
          </a:ln>
        </p:spPr>
        <p:txBody>
          <a:bodyPr/>
          <a:lstStyle/>
          <a:p>
            <a:endParaRPr lang="en-IN"/>
          </a:p>
        </p:txBody>
      </p:sp>
      <p:sp>
        <p:nvSpPr>
          <p:cNvPr id="7" name="Text 4"/>
          <p:cNvSpPr/>
          <p:nvPr/>
        </p:nvSpPr>
        <p:spPr>
          <a:xfrm>
            <a:off x="4679752" y="3109793"/>
            <a:ext cx="1219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5212913" y="3144441"/>
            <a:ext cx="3820001"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Exploration of Tactile Feedback Technologies</a:t>
            </a:r>
            <a:endParaRPr lang="en-US" sz="2187" dirty="0"/>
          </a:p>
        </p:txBody>
      </p:sp>
      <p:sp>
        <p:nvSpPr>
          <p:cNvPr id="9" name="Text 6"/>
          <p:cNvSpPr/>
          <p:nvPr/>
        </p:nvSpPr>
        <p:spPr>
          <a:xfrm>
            <a:off x="5212913" y="3972044"/>
            <a:ext cx="38200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Delve into the various tactile feedback technologies employed by the Innovative Tactile Display.</a:t>
            </a:r>
            <a:endParaRPr lang="en-US" sz="1750" dirty="0"/>
          </a:p>
        </p:txBody>
      </p:sp>
      <p:sp>
        <p:nvSpPr>
          <p:cNvPr id="10" name="Shape 7"/>
          <p:cNvSpPr/>
          <p:nvPr/>
        </p:nvSpPr>
        <p:spPr>
          <a:xfrm>
            <a:off x="9255085" y="3068122"/>
            <a:ext cx="499943" cy="499943"/>
          </a:xfrm>
          <a:prstGeom prst="roundRect">
            <a:avLst>
              <a:gd name="adj" fmla="val 20000"/>
            </a:avLst>
          </a:prstGeom>
          <a:solidFill>
            <a:srgbClr val="EBE2E0"/>
          </a:solidFill>
          <a:ln w="13811">
            <a:solidFill>
              <a:srgbClr val="D7C5C1"/>
            </a:solidFill>
            <a:prstDash val="solid"/>
          </a:ln>
        </p:spPr>
        <p:txBody>
          <a:bodyPr/>
          <a:lstStyle/>
          <a:p>
            <a:endParaRPr lang="en-IN"/>
          </a:p>
        </p:txBody>
      </p:sp>
      <p:sp>
        <p:nvSpPr>
          <p:cNvPr id="11" name="Text 8"/>
          <p:cNvSpPr/>
          <p:nvPr/>
        </p:nvSpPr>
        <p:spPr>
          <a:xfrm>
            <a:off x="9421178" y="3109793"/>
            <a:ext cx="16764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9977199" y="3144441"/>
            <a:ext cx="3820001"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Incorporation of Haptic Sensors and Actuators</a:t>
            </a:r>
            <a:endParaRPr lang="en-US" sz="2187" dirty="0"/>
          </a:p>
        </p:txBody>
      </p:sp>
      <p:sp>
        <p:nvSpPr>
          <p:cNvPr id="13" name="Text 10"/>
          <p:cNvSpPr/>
          <p:nvPr/>
        </p:nvSpPr>
        <p:spPr>
          <a:xfrm>
            <a:off x="9977199" y="3972044"/>
            <a:ext cx="382000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Learn how haptic sensors and actuators are seamlessly integrated into the display to enhance the user experience.</a:t>
            </a:r>
            <a:endParaRPr lang="en-US" sz="1750" dirty="0"/>
          </a:p>
        </p:txBody>
      </p:sp>
      <p:sp>
        <p:nvSpPr>
          <p:cNvPr id="14" name="Shape 11"/>
          <p:cNvSpPr/>
          <p:nvPr/>
        </p:nvSpPr>
        <p:spPr>
          <a:xfrm>
            <a:off x="4490799" y="5789414"/>
            <a:ext cx="499943" cy="499943"/>
          </a:xfrm>
          <a:prstGeom prst="roundRect">
            <a:avLst>
              <a:gd name="adj" fmla="val 20000"/>
            </a:avLst>
          </a:prstGeom>
          <a:solidFill>
            <a:srgbClr val="EBE2E0"/>
          </a:solidFill>
          <a:ln w="13811">
            <a:solidFill>
              <a:srgbClr val="D7C5C1"/>
            </a:solidFill>
            <a:prstDash val="solid"/>
          </a:ln>
        </p:spPr>
        <p:txBody>
          <a:bodyPr/>
          <a:lstStyle/>
          <a:p>
            <a:endParaRPr lang="en-IN"/>
          </a:p>
        </p:txBody>
      </p:sp>
      <p:sp>
        <p:nvSpPr>
          <p:cNvPr id="15" name="Text 12"/>
          <p:cNvSpPr/>
          <p:nvPr/>
        </p:nvSpPr>
        <p:spPr>
          <a:xfrm>
            <a:off x="4660702" y="5831086"/>
            <a:ext cx="160020"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5212913" y="5865733"/>
            <a:ext cx="542544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Integration with Other Assistive Technologies</a:t>
            </a:r>
            <a:endParaRPr lang="en-US" sz="2187" dirty="0"/>
          </a:p>
        </p:txBody>
      </p:sp>
      <p:sp>
        <p:nvSpPr>
          <p:cNvPr id="17" name="Text 14"/>
          <p:cNvSpPr/>
          <p:nvPr/>
        </p:nvSpPr>
        <p:spPr>
          <a:xfrm>
            <a:off x="5212913" y="6346150"/>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Explore the seamless integration of the Innovative Tactile Display with other assistive technologies for enhanced accessibility.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0716">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148721"/>
          </a:xfrm>
          <a:prstGeom prst="rect">
            <a:avLst/>
          </a:prstGeom>
        </p:spPr>
      </p:pic>
      <p:sp>
        <p:nvSpPr>
          <p:cNvPr id="5" name="Text 2"/>
          <p:cNvSpPr/>
          <p:nvPr/>
        </p:nvSpPr>
        <p:spPr>
          <a:xfrm>
            <a:off x="3232547" y="2755940"/>
            <a:ext cx="5509260" cy="537091"/>
          </a:xfrm>
          <a:prstGeom prst="rect">
            <a:avLst/>
          </a:prstGeom>
          <a:noFill/>
          <a:ln/>
        </p:spPr>
        <p:txBody>
          <a:bodyPr wrap="none" rtlCol="0" anchor="t"/>
          <a:lstStyle/>
          <a:p>
            <a:pPr marL="0" indent="0">
              <a:lnSpc>
                <a:spcPts val="4230"/>
              </a:lnSpc>
              <a:buNone/>
            </a:pPr>
            <a:r>
              <a:rPr lang="en-US" sz="3384" b="1" dirty="0">
                <a:solidFill>
                  <a:srgbClr val="443728"/>
                </a:solidFill>
                <a:latin typeface="Crimson Pro" pitchFamily="34" charset="0"/>
                <a:ea typeface="Crimson Pro" pitchFamily="34" charset="-122"/>
                <a:cs typeface="Crimson Pro" pitchFamily="34" charset="-120"/>
              </a:rPr>
              <a:t>User Experience and Feedback</a:t>
            </a:r>
            <a:endParaRPr lang="en-US" sz="3384" dirty="0"/>
          </a:p>
        </p:txBody>
      </p:sp>
      <p:sp>
        <p:nvSpPr>
          <p:cNvPr id="6" name="Shape 3"/>
          <p:cNvSpPr/>
          <p:nvPr/>
        </p:nvSpPr>
        <p:spPr>
          <a:xfrm>
            <a:off x="7298055" y="3550801"/>
            <a:ext cx="34290" cy="4071461"/>
          </a:xfrm>
          <a:prstGeom prst="roundRect">
            <a:avLst>
              <a:gd name="adj" fmla="val 225593"/>
            </a:avLst>
          </a:prstGeom>
          <a:solidFill>
            <a:srgbClr val="D7C5C1"/>
          </a:solidFill>
          <a:ln/>
        </p:spPr>
        <p:txBody>
          <a:bodyPr/>
          <a:lstStyle/>
          <a:p>
            <a:endParaRPr lang="en-IN"/>
          </a:p>
        </p:txBody>
      </p:sp>
      <p:sp>
        <p:nvSpPr>
          <p:cNvPr id="7" name="Shape 4"/>
          <p:cNvSpPr/>
          <p:nvPr/>
        </p:nvSpPr>
        <p:spPr>
          <a:xfrm>
            <a:off x="7508558" y="3861197"/>
            <a:ext cx="601623" cy="34290"/>
          </a:xfrm>
          <a:prstGeom prst="roundRect">
            <a:avLst>
              <a:gd name="adj" fmla="val 225593"/>
            </a:avLst>
          </a:prstGeom>
          <a:solidFill>
            <a:srgbClr val="D7C5C1"/>
          </a:solidFill>
          <a:ln/>
        </p:spPr>
        <p:txBody>
          <a:bodyPr/>
          <a:lstStyle/>
          <a:p>
            <a:endParaRPr lang="en-IN"/>
          </a:p>
        </p:txBody>
      </p:sp>
      <p:sp>
        <p:nvSpPr>
          <p:cNvPr id="8" name="Shape 5"/>
          <p:cNvSpPr/>
          <p:nvPr/>
        </p:nvSpPr>
        <p:spPr>
          <a:xfrm>
            <a:off x="7121843" y="3685103"/>
            <a:ext cx="386715" cy="386715"/>
          </a:xfrm>
          <a:prstGeom prst="roundRect">
            <a:avLst>
              <a:gd name="adj" fmla="val 20003"/>
            </a:avLst>
          </a:prstGeom>
          <a:solidFill>
            <a:srgbClr val="EBE2E0"/>
          </a:solidFill>
          <a:ln w="10716">
            <a:solidFill>
              <a:srgbClr val="D7C5C1"/>
            </a:solidFill>
            <a:prstDash val="solid"/>
          </a:ln>
        </p:spPr>
        <p:txBody>
          <a:bodyPr/>
          <a:lstStyle/>
          <a:p>
            <a:endParaRPr lang="en-IN"/>
          </a:p>
        </p:txBody>
      </p:sp>
      <p:sp>
        <p:nvSpPr>
          <p:cNvPr id="9" name="Text 6"/>
          <p:cNvSpPr/>
          <p:nvPr/>
        </p:nvSpPr>
        <p:spPr>
          <a:xfrm>
            <a:off x="7265670" y="3717250"/>
            <a:ext cx="99060" cy="322302"/>
          </a:xfrm>
          <a:prstGeom prst="rect">
            <a:avLst/>
          </a:prstGeom>
          <a:noFill/>
          <a:ln/>
        </p:spPr>
        <p:txBody>
          <a:bodyPr wrap="none" rtlCol="0" anchor="t"/>
          <a:lstStyle/>
          <a:p>
            <a:pPr marL="0" indent="0" algn="ctr">
              <a:lnSpc>
                <a:spcPts val="2538"/>
              </a:lnSpc>
              <a:buNone/>
            </a:pPr>
            <a:r>
              <a:rPr lang="en-US" sz="2030" b="1" dirty="0">
                <a:solidFill>
                  <a:srgbClr val="443728"/>
                </a:solidFill>
                <a:latin typeface="Crimson Pro" pitchFamily="34" charset="0"/>
                <a:ea typeface="Crimson Pro" pitchFamily="34" charset="-122"/>
                <a:cs typeface="Crimson Pro" pitchFamily="34" charset="-120"/>
              </a:rPr>
              <a:t>1</a:t>
            </a:r>
            <a:endParaRPr lang="en-US" sz="2030" dirty="0"/>
          </a:p>
        </p:txBody>
      </p:sp>
      <p:sp>
        <p:nvSpPr>
          <p:cNvPr id="10" name="Text 7"/>
          <p:cNvSpPr/>
          <p:nvPr/>
        </p:nvSpPr>
        <p:spPr>
          <a:xfrm>
            <a:off x="8260556" y="3722608"/>
            <a:ext cx="3137297" cy="537210"/>
          </a:xfrm>
          <a:prstGeom prst="rect">
            <a:avLst/>
          </a:prstGeom>
          <a:noFill/>
          <a:ln/>
        </p:spPr>
        <p:txBody>
          <a:bodyPr wrap="square" rtlCol="0" anchor="t"/>
          <a:lstStyle/>
          <a:p>
            <a:pPr marL="0" indent="0" algn="l">
              <a:lnSpc>
                <a:spcPts val="2115"/>
              </a:lnSpc>
              <a:buNone/>
            </a:pPr>
            <a:r>
              <a:rPr lang="en-US" sz="1692" b="1" dirty="0">
                <a:solidFill>
                  <a:srgbClr val="443728"/>
                </a:solidFill>
                <a:latin typeface="Crimson Pro" pitchFamily="34" charset="0"/>
                <a:ea typeface="Crimson Pro" pitchFamily="34" charset="-122"/>
                <a:cs typeface="Crimson Pro" pitchFamily="34" charset="-120"/>
              </a:rPr>
              <a:t>Perspectives of Visually Impaired Users</a:t>
            </a:r>
            <a:endParaRPr lang="en-US" sz="1692" dirty="0"/>
          </a:p>
        </p:txBody>
      </p:sp>
      <p:sp>
        <p:nvSpPr>
          <p:cNvPr id="11" name="Text 8"/>
          <p:cNvSpPr/>
          <p:nvPr/>
        </p:nvSpPr>
        <p:spPr>
          <a:xfrm>
            <a:off x="8260556" y="4362926"/>
            <a:ext cx="3137297" cy="1100138"/>
          </a:xfrm>
          <a:prstGeom prst="rect">
            <a:avLst/>
          </a:prstGeom>
          <a:noFill/>
          <a:ln/>
        </p:spPr>
        <p:txBody>
          <a:bodyPr wrap="square" rtlCol="0" anchor="t"/>
          <a:lstStyle/>
          <a:p>
            <a:pPr marL="0" indent="0" algn="l">
              <a:lnSpc>
                <a:spcPts val="2166"/>
              </a:lnSpc>
              <a:buNone/>
            </a:pPr>
            <a:r>
              <a:rPr lang="en-US" sz="1354" dirty="0">
                <a:solidFill>
                  <a:srgbClr val="443728"/>
                </a:solidFill>
                <a:latin typeface="Open Sans" pitchFamily="34" charset="0"/>
                <a:ea typeface="Open Sans" pitchFamily="34" charset="-122"/>
                <a:cs typeface="Open Sans" pitchFamily="34" charset="-120"/>
              </a:rPr>
              <a:t>Gain insights into the firsthand experiences and testimonials of visually impaired individuals using the Innovative Tactile Display.</a:t>
            </a:r>
            <a:endParaRPr lang="en-US" sz="1354" dirty="0"/>
          </a:p>
        </p:txBody>
      </p:sp>
      <p:sp>
        <p:nvSpPr>
          <p:cNvPr id="12" name="Shape 9"/>
          <p:cNvSpPr/>
          <p:nvPr/>
        </p:nvSpPr>
        <p:spPr>
          <a:xfrm>
            <a:off x="6520220" y="4720590"/>
            <a:ext cx="601623" cy="34290"/>
          </a:xfrm>
          <a:prstGeom prst="roundRect">
            <a:avLst>
              <a:gd name="adj" fmla="val 225593"/>
            </a:avLst>
          </a:prstGeom>
          <a:solidFill>
            <a:srgbClr val="D7C5C1"/>
          </a:solidFill>
          <a:ln/>
        </p:spPr>
        <p:txBody>
          <a:bodyPr/>
          <a:lstStyle/>
          <a:p>
            <a:endParaRPr lang="en-IN"/>
          </a:p>
        </p:txBody>
      </p:sp>
      <p:sp>
        <p:nvSpPr>
          <p:cNvPr id="13" name="Shape 10"/>
          <p:cNvSpPr/>
          <p:nvPr/>
        </p:nvSpPr>
        <p:spPr>
          <a:xfrm>
            <a:off x="7121843" y="4544497"/>
            <a:ext cx="386715" cy="386715"/>
          </a:xfrm>
          <a:prstGeom prst="roundRect">
            <a:avLst>
              <a:gd name="adj" fmla="val 20003"/>
            </a:avLst>
          </a:prstGeom>
          <a:solidFill>
            <a:srgbClr val="EBE2E0"/>
          </a:solidFill>
          <a:ln w="10716">
            <a:solidFill>
              <a:srgbClr val="D7C5C1"/>
            </a:solidFill>
            <a:prstDash val="solid"/>
          </a:ln>
        </p:spPr>
        <p:txBody>
          <a:bodyPr/>
          <a:lstStyle/>
          <a:p>
            <a:endParaRPr lang="en-IN"/>
          </a:p>
        </p:txBody>
      </p:sp>
      <p:sp>
        <p:nvSpPr>
          <p:cNvPr id="14" name="Text 11"/>
          <p:cNvSpPr/>
          <p:nvPr/>
        </p:nvSpPr>
        <p:spPr>
          <a:xfrm>
            <a:off x="7250430" y="4576643"/>
            <a:ext cx="129540" cy="322302"/>
          </a:xfrm>
          <a:prstGeom prst="rect">
            <a:avLst/>
          </a:prstGeom>
          <a:noFill/>
          <a:ln/>
        </p:spPr>
        <p:txBody>
          <a:bodyPr wrap="none" rtlCol="0" anchor="t"/>
          <a:lstStyle/>
          <a:p>
            <a:pPr marL="0" indent="0" algn="ctr">
              <a:lnSpc>
                <a:spcPts val="2538"/>
              </a:lnSpc>
              <a:buNone/>
            </a:pPr>
            <a:r>
              <a:rPr lang="en-US" sz="2030" b="1" dirty="0">
                <a:solidFill>
                  <a:srgbClr val="443728"/>
                </a:solidFill>
                <a:latin typeface="Crimson Pro" pitchFamily="34" charset="0"/>
                <a:ea typeface="Crimson Pro" pitchFamily="34" charset="-122"/>
                <a:cs typeface="Crimson Pro" pitchFamily="34" charset="-120"/>
              </a:rPr>
              <a:t>2</a:t>
            </a:r>
            <a:endParaRPr lang="en-US" sz="2030" dirty="0"/>
          </a:p>
        </p:txBody>
      </p:sp>
      <p:sp>
        <p:nvSpPr>
          <p:cNvPr id="15" name="Text 12"/>
          <p:cNvSpPr/>
          <p:nvPr/>
        </p:nvSpPr>
        <p:spPr>
          <a:xfrm>
            <a:off x="3504724" y="4582001"/>
            <a:ext cx="2865120" cy="268605"/>
          </a:xfrm>
          <a:prstGeom prst="rect">
            <a:avLst/>
          </a:prstGeom>
          <a:noFill/>
          <a:ln/>
        </p:spPr>
        <p:txBody>
          <a:bodyPr wrap="none" rtlCol="0" anchor="t"/>
          <a:lstStyle/>
          <a:p>
            <a:pPr marL="0" indent="0" algn="r">
              <a:lnSpc>
                <a:spcPts val="2115"/>
              </a:lnSpc>
              <a:buNone/>
            </a:pPr>
            <a:r>
              <a:rPr lang="en-US" sz="1692" b="1" dirty="0">
                <a:solidFill>
                  <a:srgbClr val="443728"/>
                </a:solidFill>
                <a:latin typeface="Crimson Pro" pitchFamily="34" charset="0"/>
                <a:ea typeface="Crimson Pro" pitchFamily="34" charset="-122"/>
                <a:cs typeface="Crimson Pro" pitchFamily="34" charset="-120"/>
              </a:rPr>
              <a:t>Testing and Refinement Process</a:t>
            </a:r>
            <a:endParaRPr lang="en-US" sz="1692" dirty="0"/>
          </a:p>
        </p:txBody>
      </p:sp>
      <p:sp>
        <p:nvSpPr>
          <p:cNvPr id="16" name="Text 13"/>
          <p:cNvSpPr/>
          <p:nvPr/>
        </p:nvSpPr>
        <p:spPr>
          <a:xfrm>
            <a:off x="3232547" y="4953714"/>
            <a:ext cx="3137297" cy="1100138"/>
          </a:xfrm>
          <a:prstGeom prst="rect">
            <a:avLst/>
          </a:prstGeom>
          <a:noFill/>
          <a:ln/>
        </p:spPr>
        <p:txBody>
          <a:bodyPr wrap="square" rtlCol="0" anchor="t"/>
          <a:lstStyle/>
          <a:p>
            <a:pPr marL="0" indent="0" algn="r">
              <a:lnSpc>
                <a:spcPts val="2166"/>
              </a:lnSpc>
              <a:buNone/>
            </a:pPr>
            <a:r>
              <a:rPr lang="en-US" sz="1354" dirty="0">
                <a:solidFill>
                  <a:srgbClr val="443728"/>
                </a:solidFill>
                <a:latin typeface="Open Sans" pitchFamily="34" charset="0"/>
                <a:ea typeface="Open Sans" pitchFamily="34" charset="-122"/>
                <a:cs typeface="Open Sans" pitchFamily="34" charset="-120"/>
              </a:rPr>
              <a:t>Explore the rigorous testing and refinement process that ensures the display's usability and effectiveness meet the highest standards.</a:t>
            </a:r>
            <a:endParaRPr lang="en-US" sz="1354" dirty="0"/>
          </a:p>
        </p:txBody>
      </p:sp>
      <p:sp>
        <p:nvSpPr>
          <p:cNvPr id="17" name="Shape 14"/>
          <p:cNvSpPr/>
          <p:nvPr/>
        </p:nvSpPr>
        <p:spPr>
          <a:xfrm>
            <a:off x="7508558" y="6117074"/>
            <a:ext cx="601623" cy="34290"/>
          </a:xfrm>
          <a:prstGeom prst="roundRect">
            <a:avLst>
              <a:gd name="adj" fmla="val 225593"/>
            </a:avLst>
          </a:prstGeom>
          <a:solidFill>
            <a:srgbClr val="D7C5C1"/>
          </a:solidFill>
          <a:ln/>
        </p:spPr>
        <p:txBody>
          <a:bodyPr/>
          <a:lstStyle/>
          <a:p>
            <a:endParaRPr lang="en-IN"/>
          </a:p>
        </p:txBody>
      </p:sp>
      <p:sp>
        <p:nvSpPr>
          <p:cNvPr id="18" name="Shape 15"/>
          <p:cNvSpPr/>
          <p:nvPr/>
        </p:nvSpPr>
        <p:spPr>
          <a:xfrm>
            <a:off x="7121843" y="5940981"/>
            <a:ext cx="386715" cy="386715"/>
          </a:xfrm>
          <a:prstGeom prst="roundRect">
            <a:avLst>
              <a:gd name="adj" fmla="val 20003"/>
            </a:avLst>
          </a:prstGeom>
          <a:solidFill>
            <a:srgbClr val="EBE2E0"/>
          </a:solidFill>
          <a:ln w="10716">
            <a:solidFill>
              <a:srgbClr val="D7C5C1"/>
            </a:solidFill>
            <a:prstDash val="solid"/>
          </a:ln>
        </p:spPr>
        <p:txBody>
          <a:bodyPr/>
          <a:lstStyle/>
          <a:p>
            <a:endParaRPr lang="en-IN"/>
          </a:p>
        </p:txBody>
      </p:sp>
      <p:sp>
        <p:nvSpPr>
          <p:cNvPr id="19" name="Text 16"/>
          <p:cNvSpPr/>
          <p:nvPr/>
        </p:nvSpPr>
        <p:spPr>
          <a:xfrm>
            <a:off x="7250430" y="5973128"/>
            <a:ext cx="129540" cy="322302"/>
          </a:xfrm>
          <a:prstGeom prst="rect">
            <a:avLst/>
          </a:prstGeom>
          <a:noFill/>
          <a:ln/>
        </p:spPr>
        <p:txBody>
          <a:bodyPr wrap="none" rtlCol="0" anchor="t"/>
          <a:lstStyle/>
          <a:p>
            <a:pPr marL="0" indent="0" algn="ctr">
              <a:lnSpc>
                <a:spcPts val="2538"/>
              </a:lnSpc>
              <a:buNone/>
            </a:pPr>
            <a:r>
              <a:rPr lang="en-US" sz="2030" b="1" dirty="0">
                <a:solidFill>
                  <a:srgbClr val="443728"/>
                </a:solidFill>
                <a:latin typeface="Crimson Pro" pitchFamily="34" charset="0"/>
                <a:ea typeface="Crimson Pro" pitchFamily="34" charset="-122"/>
                <a:cs typeface="Crimson Pro" pitchFamily="34" charset="-120"/>
              </a:rPr>
              <a:t>3</a:t>
            </a:r>
            <a:endParaRPr lang="en-US" sz="2030" dirty="0"/>
          </a:p>
        </p:txBody>
      </p:sp>
      <p:sp>
        <p:nvSpPr>
          <p:cNvPr id="20" name="Text 17"/>
          <p:cNvSpPr/>
          <p:nvPr/>
        </p:nvSpPr>
        <p:spPr>
          <a:xfrm>
            <a:off x="8260556" y="5978485"/>
            <a:ext cx="3116580" cy="268605"/>
          </a:xfrm>
          <a:prstGeom prst="rect">
            <a:avLst/>
          </a:prstGeom>
          <a:noFill/>
          <a:ln/>
        </p:spPr>
        <p:txBody>
          <a:bodyPr wrap="none" rtlCol="0" anchor="t"/>
          <a:lstStyle/>
          <a:p>
            <a:pPr marL="0" indent="0" algn="l">
              <a:lnSpc>
                <a:spcPts val="2115"/>
              </a:lnSpc>
              <a:buNone/>
            </a:pPr>
            <a:r>
              <a:rPr lang="en-US" sz="1692" b="1" dirty="0">
                <a:solidFill>
                  <a:srgbClr val="443728"/>
                </a:solidFill>
                <a:latin typeface="Crimson Pro" pitchFamily="34" charset="0"/>
                <a:ea typeface="Crimson Pro" pitchFamily="34" charset="-122"/>
                <a:cs typeface="Crimson Pro" pitchFamily="34" charset="-120"/>
              </a:rPr>
              <a:t>Real-Life Impact and Testimonials</a:t>
            </a:r>
            <a:endParaRPr lang="en-US" sz="1692" dirty="0"/>
          </a:p>
        </p:txBody>
      </p:sp>
      <p:sp>
        <p:nvSpPr>
          <p:cNvPr id="21" name="Text 18"/>
          <p:cNvSpPr/>
          <p:nvPr/>
        </p:nvSpPr>
        <p:spPr>
          <a:xfrm>
            <a:off x="8260556" y="6350198"/>
            <a:ext cx="3137297" cy="1100138"/>
          </a:xfrm>
          <a:prstGeom prst="rect">
            <a:avLst/>
          </a:prstGeom>
          <a:noFill/>
          <a:ln/>
        </p:spPr>
        <p:txBody>
          <a:bodyPr wrap="square" rtlCol="0" anchor="t"/>
          <a:lstStyle/>
          <a:p>
            <a:pPr marL="0" indent="0" algn="l">
              <a:lnSpc>
                <a:spcPts val="2166"/>
              </a:lnSpc>
              <a:buNone/>
            </a:pPr>
            <a:r>
              <a:rPr lang="en-US" sz="1354" dirty="0">
                <a:solidFill>
                  <a:srgbClr val="443728"/>
                </a:solidFill>
                <a:latin typeface="Open Sans" pitchFamily="34" charset="0"/>
                <a:ea typeface="Open Sans" pitchFamily="34" charset="-122"/>
                <a:cs typeface="Open Sans" pitchFamily="34" charset="-120"/>
              </a:rPr>
              <a:t>Uncover the tangible impact of the Innovative Tactile Display on the lives of visually impaired individuals through inspiring success stories.</a:t>
            </a:r>
            <a:endParaRPr lang="en-US" sz="135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1085731"/>
            <a:ext cx="908304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Advancements and Future Possibilities</a:t>
            </a:r>
            <a:endParaRPr lang="en-US" sz="4374" dirty="0"/>
          </a:p>
        </p:txBody>
      </p:sp>
      <p:pic>
        <p:nvPicPr>
          <p:cNvPr id="5" name="Image 0" descr="preencoded.png"/>
          <p:cNvPicPr>
            <a:picLocks noChangeAspect="1"/>
          </p:cNvPicPr>
          <p:nvPr/>
        </p:nvPicPr>
        <p:blipFill>
          <a:blip r:embed="rId3"/>
          <a:stretch>
            <a:fillRect/>
          </a:stretch>
        </p:blipFill>
        <p:spPr>
          <a:xfrm>
            <a:off x="2037993" y="2224445"/>
            <a:ext cx="3295888" cy="2036921"/>
          </a:xfrm>
          <a:prstGeom prst="rect">
            <a:avLst/>
          </a:prstGeom>
        </p:spPr>
      </p:pic>
      <p:sp>
        <p:nvSpPr>
          <p:cNvPr id="6" name="Text 3"/>
          <p:cNvSpPr/>
          <p:nvPr/>
        </p:nvSpPr>
        <p:spPr>
          <a:xfrm>
            <a:off x="2037993" y="4539020"/>
            <a:ext cx="3295888"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Upcoming Developments in Tactile Displays</a:t>
            </a:r>
            <a:endParaRPr lang="en-US" sz="2187" dirty="0"/>
          </a:p>
        </p:txBody>
      </p:sp>
      <p:sp>
        <p:nvSpPr>
          <p:cNvPr id="7" name="Text 4"/>
          <p:cNvSpPr/>
          <p:nvPr/>
        </p:nvSpPr>
        <p:spPr>
          <a:xfrm>
            <a:off x="2037993" y="5366623"/>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Discover the latest advancements in tactile displays and how they will further enhance accessibility for the visually impaired.</a:t>
            </a:r>
            <a:endParaRPr lang="en-US" sz="1750" dirty="0"/>
          </a:p>
        </p:txBody>
      </p:sp>
      <p:pic>
        <p:nvPicPr>
          <p:cNvPr id="8" name="Image 1" descr="preencoded.png"/>
          <p:cNvPicPr>
            <a:picLocks noChangeAspect="1"/>
          </p:cNvPicPr>
          <p:nvPr/>
        </p:nvPicPr>
        <p:blipFill>
          <a:blip r:embed="rId4"/>
          <a:stretch>
            <a:fillRect/>
          </a:stretch>
        </p:blipFill>
        <p:spPr>
          <a:xfrm>
            <a:off x="5667137" y="2224445"/>
            <a:ext cx="3296007" cy="2037040"/>
          </a:xfrm>
          <a:prstGeom prst="rect">
            <a:avLst/>
          </a:prstGeom>
        </p:spPr>
      </p:pic>
      <p:sp>
        <p:nvSpPr>
          <p:cNvPr id="9" name="Text 5"/>
          <p:cNvSpPr/>
          <p:nvPr/>
        </p:nvSpPr>
        <p:spPr>
          <a:xfrm>
            <a:off x="5667137" y="4539139"/>
            <a:ext cx="3296007"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Potential Collaborations and Research Areas</a:t>
            </a:r>
            <a:endParaRPr lang="en-US" sz="2187" dirty="0"/>
          </a:p>
        </p:txBody>
      </p:sp>
      <p:sp>
        <p:nvSpPr>
          <p:cNvPr id="10" name="Text 6"/>
          <p:cNvSpPr/>
          <p:nvPr/>
        </p:nvSpPr>
        <p:spPr>
          <a:xfrm>
            <a:off x="5667137" y="5366742"/>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Explore the potential collaborations and exciting research areas that hold the key to continued innovation in tactile display technology.</a:t>
            </a:r>
            <a:endParaRPr lang="en-US" sz="1750" dirty="0"/>
          </a:p>
        </p:txBody>
      </p:sp>
      <p:pic>
        <p:nvPicPr>
          <p:cNvPr id="11" name="Image 2" descr="preencoded.png"/>
          <p:cNvPicPr>
            <a:picLocks noChangeAspect="1"/>
          </p:cNvPicPr>
          <p:nvPr/>
        </p:nvPicPr>
        <p:blipFill>
          <a:blip r:embed="rId5"/>
          <a:stretch>
            <a:fillRect/>
          </a:stretch>
        </p:blipFill>
        <p:spPr>
          <a:xfrm>
            <a:off x="9296400" y="2224445"/>
            <a:ext cx="3296007" cy="2037040"/>
          </a:xfrm>
          <a:prstGeom prst="rect">
            <a:avLst/>
          </a:prstGeom>
        </p:spPr>
      </p:pic>
      <p:sp>
        <p:nvSpPr>
          <p:cNvPr id="12" name="Text 7"/>
          <p:cNvSpPr/>
          <p:nvPr/>
        </p:nvSpPr>
        <p:spPr>
          <a:xfrm>
            <a:off x="9296400" y="4539139"/>
            <a:ext cx="3296007"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Vision for a More Inclusive Future</a:t>
            </a:r>
            <a:endParaRPr lang="en-US" sz="2187" dirty="0"/>
          </a:p>
        </p:txBody>
      </p:sp>
      <p:sp>
        <p:nvSpPr>
          <p:cNvPr id="13" name="Text 8"/>
          <p:cNvSpPr/>
          <p:nvPr/>
        </p:nvSpPr>
        <p:spPr>
          <a:xfrm>
            <a:off x="9296400" y="5366742"/>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Envision a future where the Innovative Tactile Display and similar advancements redefine accessibility and inclusivity for all.</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2358390"/>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5" name="Shape 3"/>
          <p:cNvSpPr/>
          <p:nvPr/>
        </p:nvSpPr>
        <p:spPr>
          <a:xfrm>
            <a:off x="2037993" y="3497104"/>
            <a:ext cx="5166122" cy="2373987"/>
          </a:xfrm>
          <a:prstGeom prst="roundRect">
            <a:avLst>
              <a:gd name="adj" fmla="val 4212"/>
            </a:avLst>
          </a:prstGeom>
          <a:solidFill>
            <a:srgbClr val="EBE2E0"/>
          </a:solidFill>
          <a:ln w="13811">
            <a:solidFill>
              <a:srgbClr val="D7C5C1"/>
            </a:solidFill>
            <a:prstDash val="solid"/>
          </a:ln>
        </p:spPr>
        <p:txBody>
          <a:bodyPr/>
          <a:lstStyle/>
          <a:p>
            <a:endParaRPr lang="en-IN"/>
          </a:p>
        </p:txBody>
      </p:sp>
      <p:sp>
        <p:nvSpPr>
          <p:cNvPr id="6" name="Text 4"/>
          <p:cNvSpPr/>
          <p:nvPr/>
        </p:nvSpPr>
        <p:spPr>
          <a:xfrm>
            <a:off x="2273975" y="3733086"/>
            <a:ext cx="227838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Recap of Key Points</a:t>
            </a:r>
            <a:endParaRPr lang="en-US" sz="2187" dirty="0"/>
          </a:p>
        </p:txBody>
      </p:sp>
      <p:sp>
        <p:nvSpPr>
          <p:cNvPr id="7" name="Text 5"/>
          <p:cNvSpPr/>
          <p:nvPr/>
        </p:nvSpPr>
        <p:spPr>
          <a:xfrm>
            <a:off x="2273975" y="4213503"/>
            <a:ext cx="469415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Summarize the key features and benefits that set the Innovative Tactile Display apart, emphasizing the transformative impact it can have.</a:t>
            </a:r>
            <a:endParaRPr lang="en-US" sz="1750" dirty="0"/>
          </a:p>
        </p:txBody>
      </p:sp>
      <p:sp>
        <p:nvSpPr>
          <p:cNvPr id="8" name="Shape 6"/>
          <p:cNvSpPr/>
          <p:nvPr/>
        </p:nvSpPr>
        <p:spPr>
          <a:xfrm>
            <a:off x="7426285" y="3497104"/>
            <a:ext cx="5166122" cy="2373987"/>
          </a:xfrm>
          <a:prstGeom prst="roundRect">
            <a:avLst>
              <a:gd name="adj" fmla="val 4212"/>
            </a:avLst>
          </a:prstGeom>
          <a:solidFill>
            <a:srgbClr val="EBE2E0"/>
          </a:solidFill>
          <a:ln w="13811">
            <a:solidFill>
              <a:srgbClr val="D7C5C1"/>
            </a:solidFill>
            <a:prstDash val="solid"/>
          </a:ln>
        </p:spPr>
        <p:txBody>
          <a:bodyPr/>
          <a:lstStyle/>
          <a:p>
            <a:endParaRPr lang="en-IN"/>
          </a:p>
        </p:txBody>
      </p:sp>
      <p:sp>
        <p:nvSpPr>
          <p:cNvPr id="9" name="Text 7"/>
          <p:cNvSpPr/>
          <p:nvPr/>
        </p:nvSpPr>
        <p:spPr>
          <a:xfrm>
            <a:off x="7662267" y="3733086"/>
            <a:ext cx="4694158"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Call to Action for Further Exploration and Adoption</a:t>
            </a:r>
            <a:endParaRPr lang="en-US" sz="2187" dirty="0"/>
          </a:p>
        </p:txBody>
      </p:sp>
      <p:sp>
        <p:nvSpPr>
          <p:cNvPr id="10" name="Text 8"/>
          <p:cNvSpPr/>
          <p:nvPr/>
        </p:nvSpPr>
        <p:spPr>
          <a:xfrm>
            <a:off x="7662267" y="4560689"/>
            <a:ext cx="4694158"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Encourage further exploration and adoption of the Innovative Tactile Display to create a more inclusive and accessible world.</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txBody>
          <a:bodyPr/>
          <a:lstStyle/>
          <a:p>
            <a:endParaRPr lang="en-IN"/>
          </a:p>
        </p:txBody>
      </p:sp>
      <p:sp>
        <p:nvSpPr>
          <p:cNvPr id="6" name="Text 3"/>
          <p:cNvSpPr/>
          <p:nvPr/>
        </p:nvSpPr>
        <p:spPr>
          <a:xfrm>
            <a:off x="2037993" y="1809988"/>
            <a:ext cx="10554414" cy="355402"/>
          </a:xfrm>
          <a:prstGeom prst="rect">
            <a:avLst/>
          </a:prstGeom>
          <a:noFill/>
          <a:ln/>
        </p:spPr>
        <p:txBody>
          <a:bodyPr wrap="none" rtlCol="0" anchor="t"/>
          <a:lstStyle/>
          <a:p>
            <a:pPr marL="0" indent="0">
              <a:lnSpc>
                <a:spcPts val="2799"/>
              </a:lnSpc>
              <a:buNone/>
            </a:pPr>
            <a:r>
              <a:rPr lang="en-US" sz="1750" b="1" dirty="0">
                <a:solidFill>
                  <a:srgbClr val="443728"/>
                </a:solidFill>
                <a:latin typeface="Open Sans" pitchFamily="34" charset="0"/>
                <a:ea typeface="Open Sans" pitchFamily="34" charset="-122"/>
                <a:cs typeface="Open Sans" pitchFamily="34" charset="-120"/>
              </a:rPr>
              <a:t>Overcoming Challenges in Cost, Complexity, and Scalability</a:t>
            </a:r>
            <a:endParaRPr lang="en-US" sz="1750" b="1" dirty="0"/>
          </a:p>
        </p:txBody>
      </p:sp>
      <p:sp>
        <p:nvSpPr>
          <p:cNvPr id="7" name="Text 4"/>
          <p:cNvSpPr/>
          <p:nvPr/>
        </p:nvSpPr>
        <p:spPr>
          <a:xfrm>
            <a:off x="2037993" y="2415302"/>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 the pursuit of enhancing accessibility for the visually impaired, our project focuses on developing a revolutionary tactile display capable of conveying diagrams and text. As the lead mechanical engineer, my objective is to address several challenges, including high cost, complexity per dot, poor resolution, and scalability issues.</a:t>
            </a:r>
            <a:endParaRPr lang="en-US" sz="1750" dirty="0"/>
          </a:p>
        </p:txBody>
      </p:sp>
      <p:sp>
        <p:nvSpPr>
          <p:cNvPr id="8" name="Text 5"/>
          <p:cNvSpPr/>
          <p:nvPr/>
        </p:nvSpPr>
        <p:spPr>
          <a:xfrm>
            <a:off x="2037993" y="4170164"/>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Project Overview</a:t>
            </a:r>
            <a:endParaRPr lang="en-US" sz="4374" dirty="0"/>
          </a:p>
        </p:txBody>
      </p:sp>
      <p:sp>
        <p:nvSpPr>
          <p:cNvPr id="9" name="Text 6"/>
          <p:cNvSpPr/>
          <p:nvPr/>
        </p:nvSpPr>
        <p:spPr>
          <a:xfrm>
            <a:off x="2037993" y="5197793"/>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project, led by [Vikasita and Nehasri], aims to create a tactile display that serves as a valuable tool for the blind, enabling them to interpret complex information through touch. The challenges faced include the high cost of development, intricate design complexities, insufficient tactile dot resolution, and the scalability hurdles associated with implementing hundreds or thousands of raisable dots.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1973818"/>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Challenges</a:t>
            </a:r>
            <a:endParaRPr lang="en-US" sz="4374" dirty="0"/>
          </a:p>
        </p:txBody>
      </p:sp>
      <p:sp>
        <p:nvSpPr>
          <p:cNvPr id="5" name="Text 3"/>
          <p:cNvSpPr/>
          <p:nvPr/>
        </p:nvSpPr>
        <p:spPr>
          <a:xfrm>
            <a:off x="2037993" y="3001447"/>
            <a:ext cx="2979420"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1.Cost and Complexit</a:t>
            </a:r>
            <a:endParaRPr lang="en-US" sz="2624" dirty="0"/>
          </a:p>
        </p:txBody>
      </p:sp>
      <p:sp>
        <p:nvSpPr>
          <p:cNvPr id="6" name="Text 4"/>
          <p:cNvSpPr/>
          <p:nvPr/>
        </p:nvSpPr>
        <p:spPr>
          <a:xfrm>
            <a:off x="2037993" y="3751183"/>
            <a:ext cx="10554414"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Tackling the high cost and complexity per dot by emphasizing the importance of cost-effective and streamlined solutions.</a:t>
            </a:r>
            <a:endParaRPr lang="en-US" sz="1750" dirty="0"/>
          </a:p>
        </p:txBody>
      </p:sp>
      <p:sp>
        <p:nvSpPr>
          <p:cNvPr id="7" name="Text 5"/>
          <p:cNvSpPr/>
          <p:nvPr/>
        </p:nvSpPr>
        <p:spPr>
          <a:xfrm>
            <a:off x="2037993" y="4795242"/>
            <a:ext cx="3947160" cy="416481"/>
          </a:xfrm>
          <a:prstGeom prst="rect">
            <a:avLst/>
          </a:prstGeom>
          <a:noFill/>
          <a:ln/>
        </p:spPr>
        <p:txBody>
          <a:bodyPr wrap="none" rtlCol="0" anchor="t"/>
          <a:lstStyle/>
          <a:p>
            <a:pPr marL="0" indent="0">
              <a:lnSpc>
                <a:spcPts val="3281"/>
              </a:lnSpc>
              <a:buNone/>
            </a:pPr>
            <a:r>
              <a:rPr lang="en-US" sz="2624" b="1" dirty="0">
                <a:solidFill>
                  <a:srgbClr val="443728"/>
                </a:solidFill>
                <a:latin typeface="Crimson Pro" pitchFamily="34" charset="0"/>
                <a:ea typeface="Crimson Pro" pitchFamily="34" charset="-122"/>
                <a:cs typeface="Crimson Pro" pitchFamily="34" charset="-120"/>
              </a:rPr>
              <a:t>2.Resolution and Scalability</a:t>
            </a:r>
            <a:endParaRPr lang="en-US" sz="2624" dirty="0"/>
          </a:p>
        </p:txBody>
      </p:sp>
      <p:sp>
        <p:nvSpPr>
          <p:cNvPr id="8" name="Text 6"/>
          <p:cNvSpPr/>
          <p:nvPr/>
        </p:nvSpPr>
        <p:spPr>
          <a:xfrm>
            <a:off x="2037993" y="5544979"/>
            <a:ext cx="10554414"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Addressing poor tactile dot resolution and scalability challenges related to power consumption and screen refresh rate for a large array of raisable dots.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2620804"/>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Design Criteria</a:t>
            </a:r>
            <a:endParaRPr lang="en-US" sz="4374" dirty="0"/>
          </a:p>
        </p:txBody>
      </p:sp>
      <p:sp>
        <p:nvSpPr>
          <p:cNvPr id="5" name="Text 3"/>
          <p:cNvSpPr/>
          <p:nvPr/>
        </p:nvSpPr>
        <p:spPr>
          <a:xfrm>
            <a:off x="2037993" y="3759518"/>
            <a:ext cx="10554414"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To ensure the effectiveness of our tactile display, we've established specific design criteria:</a:t>
            </a:r>
            <a:endParaRPr lang="en-US" sz="1750" dirty="0"/>
          </a:p>
        </p:txBody>
      </p:sp>
      <p:sp>
        <p:nvSpPr>
          <p:cNvPr id="6" name="Text 4"/>
          <p:cNvSpPr/>
          <p:nvPr/>
        </p:nvSpPr>
        <p:spPr>
          <a:xfrm>
            <a:off x="2393394" y="4364831"/>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Dot spacing: Limited to a maximum of 2.5mm between dots.</a:t>
            </a:r>
            <a:endParaRPr lang="en-US" sz="1750" dirty="0"/>
          </a:p>
        </p:txBody>
      </p:sp>
      <p:sp>
        <p:nvSpPr>
          <p:cNvPr id="7" name="Text 5"/>
          <p:cNvSpPr/>
          <p:nvPr/>
        </p:nvSpPr>
        <p:spPr>
          <a:xfrm>
            <a:off x="2393394" y="480905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Dot height: Each dot should raise by around 0.7mm.</a:t>
            </a:r>
            <a:endParaRPr lang="en-US" sz="1750" dirty="0"/>
          </a:p>
        </p:txBody>
      </p:sp>
      <p:sp>
        <p:nvSpPr>
          <p:cNvPr id="8" name="Text 6"/>
          <p:cNvSpPr/>
          <p:nvPr/>
        </p:nvSpPr>
        <p:spPr>
          <a:xfrm>
            <a:off x="2393394" y="5253276"/>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Strength: The tactile dots must resist up to 300 grams without being pushed down.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1582341"/>
            <a:ext cx="4953000" cy="555427"/>
          </a:xfrm>
          <a:prstGeom prst="rect">
            <a:avLst/>
          </a:prstGeom>
          <a:noFill/>
          <a:ln/>
        </p:spPr>
        <p:txBody>
          <a:bodyPr wrap="none" rtlCol="0" anchor="t"/>
          <a:lstStyle/>
          <a:p>
            <a:pPr marL="0" indent="0">
              <a:lnSpc>
                <a:spcPts val="4374"/>
              </a:lnSpc>
              <a:buNone/>
            </a:pPr>
            <a:r>
              <a:rPr lang="en-US" sz="3499" b="1" dirty="0">
                <a:solidFill>
                  <a:srgbClr val="443728"/>
                </a:solidFill>
                <a:latin typeface="Crimson Pro" pitchFamily="34" charset="0"/>
                <a:ea typeface="Crimson Pro" pitchFamily="34" charset="-122"/>
                <a:cs typeface="Crimson Pro" pitchFamily="34" charset="-120"/>
              </a:rPr>
              <a:t>Actuation System Ideation</a:t>
            </a:r>
            <a:endParaRPr lang="en-US" sz="3499" dirty="0"/>
          </a:p>
        </p:txBody>
      </p:sp>
      <p:sp>
        <p:nvSpPr>
          <p:cNvPr id="5" name="Text 3"/>
          <p:cNvSpPr/>
          <p:nvPr/>
        </p:nvSpPr>
        <p:spPr>
          <a:xfrm>
            <a:off x="2037993" y="2582108"/>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 the pursuit of meeting the defined design criteria, our focus is on developing an innovative actuation system that seamlessly integrates mechanical motion and electrical input. Consideration of real-world parameters is paramount in this ideation process. We aim to achieve precise control through simulation modeling and the integration of tactile feedback algorithms.</a:t>
            </a:r>
            <a:endParaRPr lang="en-US" sz="1750" dirty="0"/>
          </a:p>
        </p:txBody>
      </p:sp>
      <p:sp>
        <p:nvSpPr>
          <p:cNvPr id="6" name="Text 4"/>
          <p:cNvSpPr/>
          <p:nvPr/>
        </p:nvSpPr>
        <p:spPr>
          <a:xfrm>
            <a:off x="2037993" y="4336971"/>
            <a:ext cx="5455920" cy="555427"/>
          </a:xfrm>
          <a:prstGeom prst="rect">
            <a:avLst/>
          </a:prstGeom>
          <a:noFill/>
          <a:ln/>
        </p:spPr>
        <p:txBody>
          <a:bodyPr wrap="none" rtlCol="0" anchor="t"/>
          <a:lstStyle/>
          <a:p>
            <a:pPr marL="0" indent="0">
              <a:lnSpc>
                <a:spcPts val="4374"/>
              </a:lnSpc>
              <a:buNone/>
            </a:pPr>
            <a:r>
              <a:rPr lang="en-US" sz="3499" b="1" dirty="0">
                <a:solidFill>
                  <a:srgbClr val="443728"/>
                </a:solidFill>
                <a:latin typeface="Crimson Pro" pitchFamily="34" charset="0"/>
                <a:ea typeface="Crimson Pro" pitchFamily="34" charset="-122"/>
                <a:cs typeface="Crimson Pro" pitchFamily="34" charset="-120"/>
              </a:rPr>
              <a:t>Actuation System Simulation</a:t>
            </a:r>
            <a:endParaRPr lang="en-US" sz="3499" dirty="0"/>
          </a:p>
        </p:txBody>
      </p:sp>
      <p:sp>
        <p:nvSpPr>
          <p:cNvPr id="7" name="Text 5"/>
          <p:cNvSpPr/>
          <p:nvPr/>
        </p:nvSpPr>
        <p:spPr>
          <a:xfrm>
            <a:off x="2037993" y="5225653"/>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For a comprehensive understanding of our actuation system, we conduct simulations for a single tactile dot. This involves modeling the electrical input required for controlled motion and analyzing the resulting mechanical motion against the specified criteria. This step ensures that our tactile display meets the defined standards.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Fabrication Plan</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To bring our tactile display to life, we meticulously plan the fabrication process. Material selection is critical, and we prioritize materials that offer a balance of durability, flexibility, and cost-effectiveness. The manufacturing process is detailed step by step, with an emphasis on precision to achieve uniform dot characteristics across the entire display.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3012281"/>
            <a:ext cx="59436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Innovation in Scalability:</a:t>
            </a:r>
            <a:endParaRPr lang="en-US" sz="4374" dirty="0"/>
          </a:p>
        </p:txBody>
      </p:sp>
      <p:sp>
        <p:nvSpPr>
          <p:cNvPr id="5" name="Text 3"/>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Addressing scalability challenges is pivotal for the success of our project. We explore strategies for optimizing power consumption and overcoming screen refresh rate limitations, ensuring a seamless implementation of a large array of tactile dots.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1482209"/>
            <a:ext cx="10554414"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Understanding the Needs of the Visually Impaired</a:t>
            </a:r>
            <a:endParaRPr lang="en-US" sz="4374" dirty="0"/>
          </a:p>
        </p:txBody>
      </p:sp>
      <p:sp>
        <p:nvSpPr>
          <p:cNvPr id="5" name="Shape 3"/>
          <p:cNvSpPr/>
          <p:nvPr/>
        </p:nvSpPr>
        <p:spPr>
          <a:xfrm>
            <a:off x="2037993" y="3315295"/>
            <a:ext cx="3370064" cy="3431977"/>
          </a:xfrm>
          <a:prstGeom prst="roundRect">
            <a:avLst>
              <a:gd name="adj" fmla="val 2967"/>
            </a:avLst>
          </a:prstGeom>
          <a:solidFill>
            <a:srgbClr val="EBE2E0"/>
          </a:solidFill>
          <a:ln w="13811">
            <a:solidFill>
              <a:srgbClr val="D7C5C1"/>
            </a:solidFill>
            <a:prstDash val="solid"/>
          </a:ln>
        </p:spPr>
        <p:txBody>
          <a:bodyPr/>
          <a:lstStyle/>
          <a:p>
            <a:endParaRPr lang="en-IN"/>
          </a:p>
        </p:txBody>
      </p:sp>
      <p:sp>
        <p:nvSpPr>
          <p:cNvPr id="6" name="Text 4"/>
          <p:cNvSpPr/>
          <p:nvPr/>
        </p:nvSpPr>
        <p:spPr>
          <a:xfrm>
            <a:off x="2273975" y="3551277"/>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Challenges Faced</a:t>
            </a:r>
            <a:endParaRPr lang="en-US" sz="2187" dirty="0"/>
          </a:p>
        </p:txBody>
      </p:sp>
      <p:sp>
        <p:nvSpPr>
          <p:cNvPr id="7" name="Text 5"/>
          <p:cNvSpPr/>
          <p:nvPr/>
        </p:nvSpPr>
        <p:spPr>
          <a:xfrm>
            <a:off x="2273975" y="4031694"/>
            <a:ext cx="2898100"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Explore the daily obstacles faced by visually impaired individuals and the limitations of conventional solutions.</a:t>
            </a:r>
            <a:endParaRPr lang="en-US" sz="1750" dirty="0"/>
          </a:p>
        </p:txBody>
      </p:sp>
      <p:sp>
        <p:nvSpPr>
          <p:cNvPr id="8" name="Shape 6"/>
          <p:cNvSpPr/>
          <p:nvPr/>
        </p:nvSpPr>
        <p:spPr>
          <a:xfrm>
            <a:off x="5630228" y="3315295"/>
            <a:ext cx="3370064" cy="3431977"/>
          </a:xfrm>
          <a:prstGeom prst="roundRect">
            <a:avLst>
              <a:gd name="adj" fmla="val 2967"/>
            </a:avLst>
          </a:prstGeom>
          <a:solidFill>
            <a:srgbClr val="EBE2E0"/>
          </a:solidFill>
          <a:ln w="13811">
            <a:solidFill>
              <a:srgbClr val="D7C5C1"/>
            </a:solidFill>
            <a:prstDash val="solid"/>
          </a:ln>
        </p:spPr>
        <p:txBody>
          <a:bodyPr/>
          <a:lstStyle/>
          <a:p>
            <a:endParaRPr lang="en-IN"/>
          </a:p>
        </p:txBody>
      </p:sp>
      <p:sp>
        <p:nvSpPr>
          <p:cNvPr id="9" name="Text 7"/>
          <p:cNvSpPr/>
          <p:nvPr/>
        </p:nvSpPr>
        <p:spPr>
          <a:xfrm>
            <a:off x="5866209" y="3551277"/>
            <a:ext cx="289810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Importance of Tactile Feedback</a:t>
            </a:r>
            <a:endParaRPr lang="en-US" sz="2187" dirty="0"/>
          </a:p>
        </p:txBody>
      </p:sp>
      <p:sp>
        <p:nvSpPr>
          <p:cNvPr id="10" name="Text 8"/>
          <p:cNvSpPr/>
          <p:nvPr/>
        </p:nvSpPr>
        <p:spPr>
          <a:xfrm>
            <a:off x="5866209" y="4378881"/>
            <a:ext cx="2898100"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Understand why tactile feedback is crucial for enhancing sensory perception and facilitating a more inclusive experience.</a:t>
            </a:r>
            <a:endParaRPr lang="en-US" sz="1750" dirty="0"/>
          </a:p>
        </p:txBody>
      </p:sp>
      <p:sp>
        <p:nvSpPr>
          <p:cNvPr id="11" name="Shape 9"/>
          <p:cNvSpPr/>
          <p:nvPr/>
        </p:nvSpPr>
        <p:spPr>
          <a:xfrm>
            <a:off x="9222462" y="3315295"/>
            <a:ext cx="3370064" cy="3431977"/>
          </a:xfrm>
          <a:prstGeom prst="roundRect">
            <a:avLst>
              <a:gd name="adj" fmla="val 2967"/>
            </a:avLst>
          </a:prstGeom>
          <a:solidFill>
            <a:srgbClr val="EBE2E0"/>
          </a:solidFill>
          <a:ln w="13811">
            <a:solidFill>
              <a:srgbClr val="D7C5C1"/>
            </a:solidFill>
            <a:prstDash val="solid"/>
          </a:ln>
        </p:spPr>
        <p:txBody>
          <a:bodyPr/>
          <a:lstStyle/>
          <a:p>
            <a:endParaRPr lang="en-IN"/>
          </a:p>
        </p:txBody>
      </p:sp>
      <p:sp>
        <p:nvSpPr>
          <p:cNvPr id="12" name="Text 10"/>
          <p:cNvSpPr/>
          <p:nvPr/>
        </p:nvSpPr>
        <p:spPr>
          <a:xfrm>
            <a:off x="9458444" y="3551277"/>
            <a:ext cx="2898100"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Limitations of Existing Solutions</a:t>
            </a:r>
            <a:endParaRPr lang="en-US" sz="2187" dirty="0"/>
          </a:p>
        </p:txBody>
      </p:sp>
      <p:sp>
        <p:nvSpPr>
          <p:cNvPr id="13" name="Text 11"/>
          <p:cNvSpPr/>
          <p:nvPr/>
        </p:nvSpPr>
        <p:spPr>
          <a:xfrm>
            <a:off x="9458444" y="4378881"/>
            <a:ext cx="2898100"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Highlight the shortcomings of current systems and the opportunities for improvement offered by the Innovative Tactile Display.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301829"/>
            <a:ext cx="93064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The Concept of the Innovative Tactile Display</a:t>
            </a:r>
            <a:endParaRPr lang="en-US" sz="4374" dirty="0"/>
          </a:p>
        </p:txBody>
      </p:sp>
      <p:sp>
        <p:nvSpPr>
          <p:cNvPr id="6" name="Shape 3"/>
          <p:cNvSpPr/>
          <p:nvPr/>
        </p:nvSpPr>
        <p:spPr>
          <a:xfrm>
            <a:off x="833199" y="3023830"/>
            <a:ext cx="4542115" cy="2018586"/>
          </a:xfrm>
          <a:prstGeom prst="roundRect">
            <a:avLst>
              <a:gd name="adj" fmla="val 4953"/>
            </a:avLst>
          </a:prstGeom>
          <a:solidFill>
            <a:srgbClr val="EBE2E0"/>
          </a:solidFill>
          <a:ln w="13811">
            <a:solidFill>
              <a:srgbClr val="D7C5C1"/>
            </a:solidFill>
            <a:prstDash val="solid"/>
          </a:ln>
        </p:spPr>
        <p:txBody>
          <a:bodyPr/>
          <a:lstStyle/>
          <a:p>
            <a:endParaRPr lang="en-IN"/>
          </a:p>
        </p:txBody>
      </p:sp>
      <p:sp>
        <p:nvSpPr>
          <p:cNvPr id="7" name="Text 4"/>
          <p:cNvSpPr/>
          <p:nvPr/>
        </p:nvSpPr>
        <p:spPr>
          <a:xfrm>
            <a:off x="1069181" y="3259812"/>
            <a:ext cx="29794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Design and Functionality</a:t>
            </a:r>
            <a:endParaRPr lang="en-US" sz="2187" dirty="0"/>
          </a:p>
        </p:txBody>
      </p:sp>
      <p:sp>
        <p:nvSpPr>
          <p:cNvPr id="8" name="Text 5"/>
          <p:cNvSpPr/>
          <p:nvPr/>
        </p:nvSpPr>
        <p:spPr>
          <a:xfrm>
            <a:off x="1069181" y="3740229"/>
            <a:ext cx="4070152"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Get an overview of the Innovative Tactile Display's sleek design and its versatile functionality.</a:t>
            </a:r>
            <a:endParaRPr lang="en-US" sz="1750" dirty="0"/>
          </a:p>
        </p:txBody>
      </p:sp>
      <p:sp>
        <p:nvSpPr>
          <p:cNvPr id="9" name="Shape 6"/>
          <p:cNvSpPr/>
          <p:nvPr/>
        </p:nvSpPr>
        <p:spPr>
          <a:xfrm>
            <a:off x="5597485" y="3023830"/>
            <a:ext cx="4542115" cy="2018586"/>
          </a:xfrm>
          <a:prstGeom prst="roundRect">
            <a:avLst>
              <a:gd name="adj" fmla="val 4953"/>
            </a:avLst>
          </a:prstGeom>
          <a:solidFill>
            <a:srgbClr val="EBE2E0"/>
          </a:solidFill>
          <a:ln w="13811">
            <a:solidFill>
              <a:srgbClr val="D7C5C1"/>
            </a:solidFill>
            <a:prstDash val="solid"/>
          </a:ln>
        </p:spPr>
        <p:txBody>
          <a:bodyPr/>
          <a:lstStyle/>
          <a:p>
            <a:endParaRPr lang="en-IN"/>
          </a:p>
        </p:txBody>
      </p:sp>
      <p:sp>
        <p:nvSpPr>
          <p:cNvPr id="10" name="Text 7"/>
          <p:cNvSpPr/>
          <p:nvPr/>
        </p:nvSpPr>
        <p:spPr>
          <a:xfrm>
            <a:off x="5833467" y="3259812"/>
            <a:ext cx="349758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Immersive Tactile Experience</a:t>
            </a:r>
            <a:endParaRPr lang="en-US" sz="2187" dirty="0"/>
          </a:p>
        </p:txBody>
      </p:sp>
      <p:sp>
        <p:nvSpPr>
          <p:cNvPr id="11" name="Text 8"/>
          <p:cNvSpPr/>
          <p:nvPr/>
        </p:nvSpPr>
        <p:spPr>
          <a:xfrm>
            <a:off x="5833467" y="3740229"/>
            <a:ext cx="4070152"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Learn how the display utilizes cutting-edge technology to provide a rich and immersive tactile experience.</a:t>
            </a:r>
            <a:endParaRPr lang="en-US" sz="1750" dirty="0"/>
          </a:p>
        </p:txBody>
      </p:sp>
      <p:sp>
        <p:nvSpPr>
          <p:cNvPr id="12" name="Shape 9"/>
          <p:cNvSpPr/>
          <p:nvPr/>
        </p:nvSpPr>
        <p:spPr>
          <a:xfrm>
            <a:off x="833199" y="5264587"/>
            <a:ext cx="9306401" cy="1663184"/>
          </a:xfrm>
          <a:prstGeom prst="roundRect">
            <a:avLst>
              <a:gd name="adj" fmla="val 6012"/>
            </a:avLst>
          </a:prstGeom>
          <a:solidFill>
            <a:srgbClr val="EBE2E0"/>
          </a:solidFill>
          <a:ln w="13811">
            <a:solidFill>
              <a:srgbClr val="D7C5C1"/>
            </a:solidFill>
            <a:prstDash val="solid"/>
          </a:ln>
        </p:spPr>
        <p:txBody>
          <a:bodyPr/>
          <a:lstStyle/>
          <a:p>
            <a:endParaRPr lang="en-IN"/>
          </a:p>
        </p:txBody>
      </p:sp>
      <p:sp>
        <p:nvSpPr>
          <p:cNvPr id="13" name="Text 10"/>
          <p:cNvSpPr/>
          <p:nvPr/>
        </p:nvSpPr>
        <p:spPr>
          <a:xfrm>
            <a:off x="1069181" y="5500568"/>
            <a:ext cx="416052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Benefits and Potential Applications</a:t>
            </a:r>
            <a:endParaRPr lang="en-US" sz="2187" dirty="0"/>
          </a:p>
        </p:txBody>
      </p:sp>
      <p:sp>
        <p:nvSpPr>
          <p:cNvPr id="14" name="Text 11"/>
          <p:cNvSpPr/>
          <p:nvPr/>
        </p:nvSpPr>
        <p:spPr>
          <a:xfrm>
            <a:off x="1069181" y="5980986"/>
            <a:ext cx="8834438"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Discover the wide array of benefits and potential applications of the Innovative Tactile Display beyond assisting the visually impaired.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921</Words>
  <Application>Microsoft Office PowerPoint</Application>
  <PresentationFormat>Custom</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muguesakki2004@outlook.com</cp:lastModifiedBy>
  <cp:revision>3</cp:revision>
  <dcterms:created xsi:type="dcterms:W3CDTF">2023-12-19T03:35:46Z</dcterms:created>
  <dcterms:modified xsi:type="dcterms:W3CDTF">2023-12-19T03:38:05Z</dcterms:modified>
</cp:coreProperties>
</file>