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7CD167-F812-4592-B864-48FFD516E8E2}" type="datetimeFigureOut">
              <a:rPr lang="en-IN" smtClean="0"/>
              <a:t>28-09-2024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4002175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7CD167-F812-4592-B864-48FFD516E8E2}"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1451618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CD167-F812-4592-B864-48FFD516E8E2}"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2638221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CD167-F812-4592-B864-48FFD516E8E2}"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1712147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CD167-F812-4592-B864-48FFD516E8E2}"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133151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CD167-F812-4592-B864-48FFD516E8E2}"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3798341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CD167-F812-4592-B864-48FFD516E8E2}"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2288862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CD167-F812-4592-B864-48FFD516E8E2}"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1996714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CD167-F812-4592-B864-48FFD516E8E2}"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72590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CD167-F812-4592-B864-48FFD516E8E2}"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277610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CD167-F812-4592-B864-48FFD516E8E2}"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314149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7CD167-F812-4592-B864-48FFD516E8E2}"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1686138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7CD167-F812-4592-B864-48FFD516E8E2}" type="datetimeFigureOut">
              <a:rPr lang="en-IN" smtClean="0"/>
              <a:t>28-09-2024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246141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7CD167-F812-4592-B864-48FFD516E8E2}" type="datetimeFigureOut">
              <a:rPr lang="en-IN" smtClean="0"/>
              <a:t>28-09-2024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82515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CD167-F812-4592-B864-48FFD516E8E2}" type="datetimeFigureOut">
              <a:rPr lang="en-IN" smtClean="0"/>
              <a:t>28-09-2024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3094480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7CD167-F812-4592-B864-48FFD516E8E2}"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4040585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7CD167-F812-4592-B864-48FFD516E8E2}"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1D9B74-DF88-4DE1-BD60-51D4E3D1E0FA}" type="slidenum">
              <a:rPr lang="en-IN" smtClean="0"/>
              <a:t>‹#›</a:t>
            </a:fld>
            <a:endParaRPr lang="en-IN"/>
          </a:p>
        </p:txBody>
      </p:sp>
    </p:spTree>
    <p:extLst>
      <p:ext uri="{BB962C8B-B14F-4D97-AF65-F5344CB8AC3E}">
        <p14:creationId xmlns:p14="http://schemas.microsoft.com/office/powerpoint/2010/main" val="321375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7CD167-F812-4592-B864-48FFD516E8E2}" type="datetimeFigureOut">
              <a:rPr lang="en-IN" smtClean="0"/>
              <a:t>28-09-2024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1D9B74-DF88-4DE1-BD60-51D4E3D1E0FA}" type="slidenum">
              <a:rPr lang="en-IN" smtClean="0"/>
              <a:t>‹#›</a:t>
            </a:fld>
            <a:endParaRPr lang="en-IN"/>
          </a:p>
        </p:txBody>
      </p:sp>
    </p:spTree>
    <p:extLst>
      <p:ext uri="{BB962C8B-B14F-4D97-AF65-F5344CB8AC3E}">
        <p14:creationId xmlns:p14="http://schemas.microsoft.com/office/powerpoint/2010/main" val="366373121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8992E-EE0A-C1E3-BD0B-71C45C64C8D8}"/>
              </a:ext>
            </a:extLst>
          </p:cNvPr>
          <p:cNvSpPr>
            <a:spLocks noGrp="1"/>
          </p:cNvSpPr>
          <p:nvPr>
            <p:ph type="ctrTitle"/>
          </p:nvPr>
        </p:nvSpPr>
        <p:spPr/>
        <p:txBody>
          <a:bodyPr/>
          <a:lstStyle/>
          <a:p>
            <a:r>
              <a:rPr lang="en-US" dirty="0"/>
              <a:t>Referee Scheduling System</a:t>
            </a:r>
            <a:endParaRPr lang="en-IN" dirty="0"/>
          </a:p>
        </p:txBody>
      </p:sp>
      <p:sp>
        <p:nvSpPr>
          <p:cNvPr id="3" name="Subtitle 2">
            <a:extLst>
              <a:ext uri="{FF2B5EF4-FFF2-40B4-BE49-F238E27FC236}">
                <a16:creationId xmlns:a16="http://schemas.microsoft.com/office/drawing/2014/main" id="{6D6ED1CA-9B4C-D606-6D52-DD84D5730C29}"/>
              </a:ext>
            </a:extLst>
          </p:cNvPr>
          <p:cNvSpPr>
            <a:spLocks noGrp="1"/>
          </p:cNvSpPr>
          <p:nvPr>
            <p:ph type="subTitle" idx="1"/>
          </p:nvPr>
        </p:nvSpPr>
        <p:spPr>
          <a:xfrm>
            <a:off x="5418667" y="3996267"/>
            <a:ext cx="6084355" cy="1388534"/>
          </a:xfrm>
        </p:spPr>
        <p:txBody>
          <a:bodyPr>
            <a:normAutofit fontScale="77500" lnSpcReduction="20000"/>
          </a:bodyPr>
          <a:lstStyle/>
          <a:p>
            <a:pPr marR="567690">
              <a:spcBef>
                <a:spcPts val="780"/>
              </a:spcBef>
              <a:spcAft>
                <a:spcPts val="0"/>
              </a:spcAft>
            </a:pP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Gurukiran</a:t>
            </a:r>
            <a:r>
              <a:rPr lang="en-US" sz="1800" b="1">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3BR23EC048</a:t>
            </a:r>
            <a:endParaRPr lang="en-IN" sz="1800" dirty="0">
              <a:effectLst/>
              <a:latin typeface="Times New Roman" panose="02020603050405020304" pitchFamily="18" charset="0"/>
              <a:ea typeface="Times New Roman" panose="02020603050405020304" pitchFamily="18" charset="0"/>
            </a:endParaRPr>
          </a:p>
          <a:p>
            <a:pPr marR="567690">
              <a:spcBef>
                <a:spcPts val="780"/>
              </a:spcBef>
              <a:spcAft>
                <a:spcPts val="0"/>
              </a:spcAft>
            </a:pPr>
            <a:r>
              <a:rPr lang="en-US" sz="1800" b="1" dirty="0">
                <a:effectLst/>
                <a:latin typeface="Times New Roman" panose="02020603050405020304" pitchFamily="18" charset="0"/>
                <a:ea typeface="Times New Roman" panose="02020603050405020304" pitchFamily="18" charset="0"/>
              </a:rPr>
              <a:t>       Mohammad </a:t>
            </a:r>
            <a:r>
              <a:rPr lang="en-US" sz="1800" b="1" dirty="0" err="1">
                <a:effectLst/>
                <a:latin typeface="Times New Roman" panose="02020603050405020304" pitchFamily="18" charset="0"/>
                <a:ea typeface="Times New Roman" panose="02020603050405020304" pitchFamily="18" charset="0"/>
              </a:rPr>
              <a:t>Ithesham</a:t>
            </a:r>
            <a:r>
              <a:rPr lang="en-US" sz="1800" b="1" dirty="0">
                <a:effectLst/>
                <a:latin typeface="Times New Roman" panose="02020603050405020304" pitchFamily="18" charset="0"/>
                <a:ea typeface="Times New Roman" panose="02020603050405020304" pitchFamily="18" charset="0"/>
              </a:rPr>
              <a:t>         3BR23EC099</a:t>
            </a:r>
            <a:endParaRPr lang="en-IN" sz="1800" dirty="0">
              <a:effectLst/>
              <a:latin typeface="Times New Roman" panose="02020603050405020304" pitchFamily="18" charset="0"/>
              <a:ea typeface="Times New Roman" panose="02020603050405020304" pitchFamily="18" charset="0"/>
            </a:endParaRPr>
          </a:p>
          <a:p>
            <a:pPr marR="567690">
              <a:spcBef>
                <a:spcPts val="780"/>
              </a:spcBef>
              <a:spcAft>
                <a:spcPts val="0"/>
              </a:spcAft>
            </a:pP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Shanmuka</a:t>
            </a:r>
            <a:r>
              <a:rPr lang="en-US" sz="1800" b="1" dirty="0">
                <a:effectLst/>
                <a:latin typeface="Times New Roman" panose="02020603050405020304" pitchFamily="18" charset="0"/>
                <a:ea typeface="Times New Roman" panose="02020603050405020304" pitchFamily="18" charset="0"/>
              </a:rPr>
              <a:t>                             3BR23EC151</a:t>
            </a:r>
            <a:endParaRPr lang="en-IN" sz="1800" dirty="0">
              <a:effectLst/>
              <a:latin typeface="Times New Roman" panose="02020603050405020304" pitchFamily="18" charset="0"/>
              <a:ea typeface="Times New Roman" panose="02020603050405020304" pitchFamily="18" charset="0"/>
            </a:endParaRPr>
          </a:p>
          <a:p>
            <a:pPr marR="567690">
              <a:spcBef>
                <a:spcPts val="780"/>
              </a:spcBef>
              <a:spcAft>
                <a:spcPts val="0"/>
              </a:spcAft>
            </a:pP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Siddeshwar</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Pujeri</a:t>
            </a:r>
            <a:r>
              <a:rPr lang="en-US" sz="1800" b="1" dirty="0">
                <a:effectLst/>
                <a:latin typeface="Times New Roman" panose="02020603050405020304" pitchFamily="18" charset="0"/>
                <a:ea typeface="Times New Roman" panose="02020603050405020304" pitchFamily="18" charset="0"/>
              </a:rPr>
              <a:t>                3BR23EC155</a:t>
            </a:r>
            <a:endParaRPr lang="en-IN" sz="1800" dirty="0">
              <a:effectLst/>
              <a:latin typeface="Times New Roman" panose="02020603050405020304" pitchFamily="18" charset="0"/>
              <a:ea typeface="Times New Roman" panose="02020603050405020304" pitchFamily="18" charset="0"/>
            </a:endParaRPr>
          </a:p>
          <a:p>
            <a:pPr marR="567690">
              <a:spcBef>
                <a:spcPts val="780"/>
              </a:spcBef>
              <a:spcAft>
                <a:spcPts val="0"/>
              </a:spcAft>
            </a:pPr>
            <a:r>
              <a:rPr lang="en-US" sz="1800" b="1" dirty="0">
                <a:effectLst/>
                <a:latin typeface="Times New Roman" panose="02020603050405020304" pitchFamily="18" charset="0"/>
                <a:ea typeface="Times New Roman" panose="02020603050405020304" pitchFamily="18" charset="0"/>
              </a:rPr>
              <a:t>       Manish                                   3BR23EC171</a:t>
            </a:r>
            <a:endParaRPr lang="en-IN" dirty="0"/>
          </a:p>
        </p:txBody>
      </p:sp>
    </p:spTree>
    <p:extLst>
      <p:ext uri="{BB962C8B-B14F-4D97-AF65-F5344CB8AC3E}">
        <p14:creationId xmlns:p14="http://schemas.microsoft.com/office/powerpoint/2010/main" val="252075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C9B4-DD0D-4DF1-9818-D8A00A69B77A}"/>
              </a:ext>
            </a:extLst>
          </p:cNvPr>
          <p:cNvSpPr>
            <a:spLocks noGrp="1"/>
          </p:cNvSpPr>
          <p:nvPr>
            <p:ph type="title"/>
          </p:nvPr>
        </p:nvSpPr>
        <p:spPr>
          <a:xfrm>
            <a:off x="1484311" y="685801"/>
            <a:ext cx="10018713" cy="106680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71998C0-49D1-B45D-6F7A-1A14EE144698}"/>
              </a:ext>
            </a:extLst>
          </p:cNvPr>
          <p:cNvSpPr>
            <a:spLocks noGrp="1"/>
          </p:cNvSpPr>
          <p:nvPr>
            <p:ph idx="1"/>
          </p:nvPr>
        </p:nvSpPr>
        <p:spPr/>
        <p:txBody>
          <a:bodyPr/>
          <a:lstStyle/>
          <a:p>
            <a:r>
              <a:rPr lang="en-US" b="1" dirty="0"/>
              <a:t>Introduction to Referee Scheduling System</a:t>
            </a:r>
          </a:p>
          <a:p>
            <a:r>
              <a:rPr lang="en-US" dirty="0"/>
              <a:t>In various sports, the effective allocation of referees is crucial for maintaining the integrity and smooth operation of games. A Referee Scheduling System is designed to streamline this process, ensuring that each game has the appropriate number of qualified referees while considering their availability, preferences, and any necessary qualifications</a:t>
            </a:r>
          </a:p>
          <a:p>
            <a:endParaRPr lang="en-IN" dirty="0"/>
          </a:p>
        </p:txBody>
      </p:sp>
    </p:spTree>
    <p:extLst>
      <p:ext uri="{BB962C8B-B14F-4D97-AF65-F5344CB8AC3E}">
        <p14:creationId xmlns:p14="http://schemas.microsoft.com/office/powerpoint/2010/main" val="264392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EAD7-BD0A-89C0-0C78-BBE70CB80D4D}"/>
              </a:ext>
            </a:extLst>
          </p:cNvPr>
          <p:cNvSpPr>
            <a:spLocks noGrp="1"/>
          </p:cNvSpPr>
          <p:nvPr>
            <p:ph type="title"/>
          </p:nvPr>
        </p:nvSpPr>
        <p:spPr>
          <a:xfrm>
            <a:off x="1484311" y="431800"/>
            <a:ext cx="10018713" cy="990601"/>
          </a:xfrm>
        </p:spPr>
        <p:txBody>
          <a:bodyPr/>
          <a:lstStyle/>
          <a:p>
            <a:r>
              <a:rPr lang="en-IN" dirty="0"/>
              <a:t>Domain</a:t>
            </a:r>
          </a:p>
        </p:txBody>
      </p:sp>
      <p:sp>
        <p:nvSpPr>
          <p:cNvPr id="3" name="Content Placeholder 2">
            <a:extLst>
              <a:ext uri="{FF2B5EF4-FFF2-40B4-BE49-F238E27FC236}">
                <a16:creationId xmlns:a16="http://schemas.microsoft.com/office/drawing/2014/main" id="{4C4FC1FA-E31B-CF97-BA1D-298E1FEAA090}"/>
              </a:ext>
            </a:extLst>
          </p:cNvPr>
          <p:cNvSpPr>
            <a:spLocks noGrp="1"/>
          </p:cNvSpPr>
          <p:nvPr>
            <p:ph idx="1"/>
          </p:nvPr>
        </p:nvSpPr>
        <p:spPr>
          <a:xfrm>
            <a:off x="1484310" y="1667933"/>
            <a:ext cx="10018713" cy="4123267"/>
          </a:xfrm>
        </p:spPr>
        <p:txBody>
          <a:bodyPr>
            <a:normAutofit lnSpcReduction="10000"/>
          </a:bodyPr>
          <a:lstStyle/>
          <a:p>
            <a:r>
              <a:rPr lang="en-US" b="1" dirty="0"/>
              <a:t>Purpose</a:t>
            </a:r>
            <a:r>
              <a:rPr lang="en-US" dirty="0"/>
              <a:t>: The main goal is to automate and optimize the scheduling of referees for matches, reducing manual errors and administrative workload.</a:t>
            </a:r>
          </a:p>
          <a:p>
            <a:pPr>
              <a:buFont typeface="Arial" panose="020B0604020202020204" pitchFamily="34" charset="0"/>
              <a:buChar char="•"/>
            </a:pPr>
            <a:r>
              <a:rPr lang="en-US" b="1" dirty="0"/>
              <a:t>Referees</a:t>
            </a:r>
            <a:r>
              <a:rPr lang="en-US" dirty="0"/>
              <a:t>: Individuals who officiate the games, requiring proper scheduling based on availability and skill level</a:t>
            </a:r>
          </a:p>
          <a:p>
            <a:pPr>
              <a:buFont typeface="Arial" panose="020B0604020202020204" pitchFamily="34" charset="0"/>
              <a:buChar char="•"/>
            </a:pPr>
            <a:r>
              <a:rPr lang="en-US" b="1" dirty="0"/>
              <a:t>Availability Conflicts</a:t>
            </a:r>
            <a:r>
              <a:rPr lang="en-US" dirty="0"/>
              <a:t>: Referees may have multiple commitments, making it challenging to find suitable times</a:t>
            </a:r>
          </a:p>
          <a:p>
            <a:pPr>
              <a:buFont typeface="Arial" panose="020B0604020202020204" pitchFamily="34" charset="0"/>
              <a:buChar char="•"/>
            </a:pPr>
            <a:r>
              <a:rPr lang="en-US" b="1" dirty="0"/>
              <a:t>User Interface</a:t>
            </a:r>
            <a:r>
              <a:rPr lang="en-US" dirty="0"/>
              <a:t>: Intuitive platforms for referees and administrators to input availability, preferences, and view schedules.</a:t>
            </a:r>
          </a:p>
          <a:p>
            <a:pPr>
              <a:buFont typeface="Arial" panose="020B0604020202020204" pitchFamily="34" charset="0"/>
              <a:buChar char="•"/>
            </a:pPr>
            <a:r>
              <a:rPr lang="en-US" b="1" dirty="0"/>
              <a:t>Database Management</a:t>
            </a:r>
            <a:r>
              <a:rPr lang="en-US" dirty="0"/>
              <a:t>: To store referee profiles, schedules, and match details.</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414410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1B92-37D7-4948-13EF-E947E2C25E16}"/>
              </a:ext>
            </a:extLst>
          </p:cNvPr>
          <p:cNvSpPr>
            <a:spLocks noGrp="1"/>
          </p:cNvSpPr>
          <p:nvPr>
            <p:ph type="title"/>
          </p:nvPr>
        </p:nvSpPr>
        <p:spPr>
          <a:xfrm>
            <a:off x="1484311" y="366744"/>
            <a:ext cx="10018713" cy="1241923"/>
          </a:xfrm>
        </p:spPr>
        <p:txBody>
          <a:bodyPr/>
          <a:lstStyle/>
          <a:p>
            <a:r>
              <a:rPr lang="en-US" dirty="0" err="1"/>
              <a:t>Objectivies</a:t>
            </a:r>
            <a:endParaRPr lang="en-IN" dirty="0"/>
          </a:p>
        </p:txBody>
      </p:sp>
      <p:sp>
        <p:nvSpPr>
          <p:cNvPr id="4" name="Rectangle 1">
            <a:extLst>
              <a:ext uri="{FF2B5EF4-FFF2-40B4-BE49-F238E27FC236}">
                <a16:creationId xmlns:a16="http://schemas.microsoft.com/office/drawing/2014/main" id="{B9B0D7C1-6359-3E81-DEF4-F27D4B91D087}"/>
              </a:ext>
            </a:extLst>
          </p:cNvPr>
          <p:cNvSpPr>
            <a:spLocks noGrp="1" noChangeArrowheads="1"/>
          </p:cNvSpPr>
          <p:nvPr>
            <p:ph idx="1"/>
          </p:nvPr>
        </p:nvSpPr>
        <p:spPr bwMode="auto">
          <a:xfrm>
            <a:off x="1484310" y="1966942"/>
            <a:ext cx="931431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Automate Scheduling Processes</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Reduce manual workload by automating the assignment of referees to matches based on predefined criteria.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Optimize Referee Allocation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Ensure that referees are matched to games considering their availability, skill level, and geographic location, maximizing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Enhance Communication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Facilitate clear and timely communication between referees, sports organizations, and teams through notifications and reminders.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Maintain Fairness and Consistency</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Assign referees in a manner that upholds the integrity of the sport, ensuring qualified referees officiate appropriate matches.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Improve Flexibility and Adaptability</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Allow for quick adjustments in scheduling to accommodate changes, such as cancellations or last-minute availability of referees.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7297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7CF32-7F72-FBA1-3638-47A9515DE40E}"/>
              </a:ext>
            </a:extLst>
          </p:cNvPr>
          <p:cNvSpPr>
            <a:spLocks noGrp="1"/>
          </p:cNvSpPr>
          <p:nvPr>
            <p:ph type="title"/>
          </p:nvPr>
        </p:nvSpPr>
        <p:spPr>
          <a:xfrm>
            <a:off x="1484311" y="685800"/>
            <a:ext cx="10018713" cy="1126067"/>
          </a:xfrm>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776CB565-36BF-827C-B690-FBD65C635561}"/>
              </a:ext>
            </a:extLst>
          </p:cNvPr>
          <p:cNvSpPr>
            <a:spLocks noGrp="1"/>
          </p:cNvSpPr>
          <p:nvPr>
            <p:ph idx="1"/>
          </p:nvPr>
        </p:nvSpPr>
        <p:spPr>
          <a:xfrm>
            <a:off x="1484310" y="2082801"/>
            <a:ext cx="10018713" cy="3708400"/>
          </a:xfrm>
        </p:spPr>
        <p:txBody>
          <a:bodyPr/>
          <a:lstStyle/>
          <a:p>
            <a:r>
              <a:rPr lang="en-IN" dirty="0"/>
              <a:t>Initialize Data Structures</a:t>
            </a:r>
          </a:p>
          <a:p>
            <a:r>
              <a:rPr lang="en-IN" dirty="0"/>
              <a:t>Sort</a:t>
            </a:r>
            <a:r>
              <a:rPr lang="en-IN" b="1" dirty="0"/>
              <a:t> </a:t>
            </a:r>
            <a:r>
              <a:rPr lang="en-IN" dirty="0"/>
              <a:t>Matches:</a:t>
            </a:r>
          </a:p>
          <a:p>
            <a:r>
              <a:rPr lang="en-IN" dirty="0"/>
              <a:t>Iterate</a:t>
            </a:r>
            <a:r>
              <a:rPr lang="en-IN" b="1" dirty="0"/>
              <a:t> </a:t>
            </a:r>
            <a:r>
              <a:rPr lang="en-IN" dirty="0"/>
              <a:t>Through</a:t>
            </a:r>
            <a:r>
              <a:rPr lang="en-IN" b="1" dirty="0"/>
              <a:t> </a:t>
            </a:r>
            <a:r>
              <a:rPr lang="en-IN" dirty="0"/>
              <a:t>Matches:</a:t>
            </a:r>
          </a:p>
          <a:p>
            <a:r>
              <a:rPr lang="en-IN" dirty="0"/>
              <a:t>Output Schedule</a:t>
            </a:r>
          </a:p>
          <a:p>
            <a:r>
              <a:rPr lang="en-IN" dirty="0"/>
              <a:t>Notify Referees</a:t>
            </a:r>
          </a:p>
          <a:p>
            <a:r>
              <a:rPr lang="en-IN" dirty="0"/>
              <a:t>Feedback and Adjustment</a:t>
            </a:r>
          </a:p>
        </p:txBody>
      </p:sp>
    </p:spTree>
    <p:extLst>
      <p:ext uri="{BB962C8B-B14F-4D97-AF65-F5344CB8AC3E}">
        <p14:creationId xmlns:p14="http://schemas.microsoft.com/office/powerpoint/2010/main" val="2635762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FFCE45D-4E59-2BDB-C0B1-D5F23BC7C3A8}"/>
              </a:ext>
            </a:extLst>
          </p:cNvPr>
          <p:cNvSpPr>
            <a:spLocks noGrp="1"/>
          </p:cNvSpPr>
          <p:nvPr>
            <p:ph type="title"/>
          </p:nvPr>
        </p:nvSpPr>
        <p:spPr>
          <a:xfrm>
            <a:off x="1484311" y="152401"/>
            <a:ext cx="10018713" cy="635000"/>
          </a:xfrm>
        </p:spPr>
        <p:txBody>
          <a:bodyPr>
            <a:normAutofit fontScale="90000"/>
          </a:bodyPr>
          <a:lstStyle/>
          <a:p>
            <a:r>
              <a:rPr lang="en-US" dirty="0"/>
              <a:t>Result</a:t>
            </a:r>
            <a:endParaRPr lang="en-IN" dirty="0"/>
          </a:p>
        </p:txBody>
      </p:sp>
      <p:pic>
        <p:nvPicPr>
          <p:cNvPr id="10" name="Picture 9">
            <a:extLst>
              <a:ext uri="{FF2B5EF4-FFF2-40B4-BE49-F238E27FC236}">
                <a16:creationId xmlns:a16="http://schemas.microsoft.com/office/drawing/2014/main" id="{D38CBB48-0313-E56E-963A-2F5EF49A6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084" y="1561938"/>
            <a:ext cx="7757832" cy="3734124"/>
          </a:xfrm>
          <a:prstGeom prst="rect">
            <a:avLst/>
          </a:prstGeom>
        </p:spPr>
      </p:pic>
    </p:spTree>
    <p:extLst>
      <p:ext uri="{BB962C8B-B14F-4D97-AF65-F5344CB8AC3E}">
        <p14:creationId xmlns:p14="http://schemas.microsoft.com/office/powerpoint/2010/main" val="2035396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E68BEC-CB5D-0834-DBDC-632E8E81B62F}"/>
              </a:ext>
            </a:extLst>
          </p:cNvPr>
          <p:cNvSpPr>
            <a:spLocks noGrp="1"/>
          </p:cNvSpPr>
          <p:nvPr>
            <p:ph type="title"/>
          </p:nvPr>
        </p:nvSpPr>
        <p:spPr>
          <a:xfrm>
            <a:off x="1484311" y="685801"/>
            <a:ext cx="10018713" cy="736600"/>
          </a:xfrm>
        </p:spPr>
        <p:txBody>
          <a:bodyPr/>
          <a:lstStyle/>
          <a:p>
            <a:r>
              <a:rPr lang="en-IN" dirty="0"/>
              <a:t>Future Enhancement</a:t>
            </a:r>
          </a:p>
        </p:txBody>
      </p:sp>
      <p:sp>
        <p:nvSpPr>
          <p:cNvPr id="4" name="Content Placeholder 3">
            <a:extLst>
              <a:ext uri="{FF2B5EF4-FFF2-40B4-BE49-F238E27FC236}">
                <a16:creationId xmlns:a16="http://schemas.microsoft.com/office/drawing/2014/main" id="{C01ADB8D-2DAC-FB93-3ED3-740348F14106}"/>
              </a:ext>
            </a:extLst>
          </p:cNvPr>
          <p:cNvSpPr>
            <a:spLocks noGrp="1"/>
          </p:cNvSpPr>
          <p:nvPr>
            <p:ph idx="1"/>
          </p:nvPr>
        </p:nvSpPr>
        <p:spPr>
          <a:xfrm>
            <a:off x="1484310" y="1617133"/>
            <a:ext cx="10018713" cy="4174068"/>
          </a:xfrm>
        </p:spPr>
        <p:txBody>
          <a:bodyPr>
            <a:normAutofit lnSpcReduction="10000"/>
          </a:bodyPr>
          <a:lstStyle/>
          <a:p>
            <a:pPr marL="0" indent="0">
              <a:buNone/>
            </a:pPr>
            <a:endParaRPr lang="en-US" b="1" dirty="0"/>
          </a:p>
          <a:p>
            <a:pPr>
              <a:buFont typeface="Arial" panose="020B0604020202020204" pitchFamily="34" charset="0"/>
              <a:buChar char="•"/>
            </a:pPr>
            <a:r>
              <a:rPr lang="en-US" b="1" dirty="0"/>
              <a:t>Machine Learning Models</a:t>
            </a:r>
            <a:r>
              <a:rPr lang="en-US" dirty="0"/>
              <a:t>: Implement algorithms that analyze past schedules, referee preferences, and availability to optimize assignments</a:t>
            </a:r>
          </a:p>
          <a:p>
            <a:pPr>
              <a:buFont typeface="Arial" panose="020B0604020202020204" pitchFamily="34" charset="0"/>
              <a:buChar char="•"/>
            </a:pPr>
            <a:r>
              <a:rPr lang="en-US" b="1" dirty="0"/>
              <a:t>Conflict Resolution</a:t>
            </a:r>
            <a:r>
              <a:rPr lang="en-US" dirty="0"/>
              <a:t>: Automatically detect and resolve scheduling conflicts based on referee availability, location, and skill level.</a:t>
            </a:r>
            <a:r>
              <a:rPr lang="en-US" b="1" dirty="0"/>
              <a:t> </a:t>
            </a:r>
          </a:p>
          <a:p>
            <a:pPr>
              <a:buFont typeface="Arial" panose="020B0604020202020204" pitchFamily="34" charset="0"/>
              <a:buChar char="•"/>
            </a:pPr>
            <a:r>
              <a:rPr lang="en-US" b="1" dirty="0"/>
              <a:t>Mobile App Integration</a:t>
            </a:r>
            <a:r>
              <a:rPr lang="en-US" dirty="0"/>
              <a:t>: Develop a mobile app that allows referees to easily check their schedules, accept or decline assignments, and communicate with organizers.</a:t>
            </a:r>
          </a:p>
          <a:p>
            <a:pPr>
              <a:buFont typeface="Arial" panose="020B0604020202020204" pitchFamily="34" charset="0"/>
              <a:buChar char="•"/>
            </a:pPr>
            <a:r>
              <a:rPr lang="en-US" b="1" dirty="0"/>
              <a:t>Customizable Dashboards</a:t>
            </a:r>
            <a:r>
              <a:rPr lang="en-US" dirty="0"/>
              <a:t>: Allow users to customize their dashboards to see relevant information at a glance.</a:t>
            </a:r>
          </a:p>
          <a:p>
            <a:endParaRPr lang="en-IN" dirty="0"/>
          </a:p>
        </p:txBody>
      </p:sp>
    </p:spTree>
    <p:extLst>
      <p:ext uri="{BB962C8B-B14F-4D97-AF65-F5344CB8AC3E}">
        <p14:creationId xmlns:p14="http://schemas.microsoft.com/office/powerpoint/2010/main" val="2033641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E196-3C23-C43A-B2A7-285124A39007}"/>
              </a:ext>
            </a:extLst>
          </p:cNvPr>
          <p:cNvSpPr>
            <a:spLocks noGrp="1"/>
          </p:cNvSpPr>
          <p:nvPr>
            <p:ph type="title"/>
          </p:nvPr>
        </p:nvSpPr>
        <p:spPr>
          <a:xfrm>
            <a:off x="1484311" y="685800"/>
            <a:ext cx="10018713" cy="112606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D21E20B-A7E8-B5A6-E034-D0A78AC6E9A1}"/>
              </a:ext>
            </a:extLst>
          </p:cNvPr>
          <p:cNvSpPr>
            <a:spLocks noGrp="1"/>
          </p:cNvSpPr>
          <p:nvPr>
            <p:ph idx="1"/>
          </p:nvPr>
        </p:nvSpPr>
        <p:spPr>
          <a:xfrm>
            <a:off x="1484310" y="1701801"/>
            <a:ext cx="10018713" cy="3064932"/>
          </a:xfrm>
        </p:spPr>
        <p:txBody>
          <a:bodyPr/>
          <a:lstStyle/>
          <a:p>
            <a:r>
              <a:rPr lang="en-US" dirty="0"/>
              <a:t>The Referee Scheduling System algorithm offers a structured and efficient approach to assigning referees to matches, addressing the complexities of availability, qualifications, and geographic constraints. By automating the scheduling process, this system minimizes administrative workload, enhances fairness, and ensures that qualified referees are assigned to appropriate games.</a:t>
            </a:r>
            <a:endParaRPr lang="en-IN" dirty="0"/>
          </a:p>
        </p:txBody>
      </p:sp>
    </p:spTree>
    <p:extLst>
      <p:ext uri="{BB962C8B-B14F-4D97-AF65-F5344CB8AC3E}">
        <p14:creationId xmlns:p14="http://schemas.microsoft.com/office/powerpoint/2010/main" val="15949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61A418-6426-F647-FDA3-5A94A1A09559}"/>
              </a:ext>
            </a:extLst>
          </p:cNvPr>
          <p:cNvSpPr>
            <a:spLocks noGrp="1"/>
          </p:cNvSpPr>
          <p:nvPr>
            <p:ph type="title"/>
          </p:nvPr>
        </p:nvSpPr>
        <p:spPr>
          <a:xfrm>
            <a:off x="1484311" y="1634067"/>
            <a:ext cx="10018713" cy="3378200"/>
          </a:xfrm>
        </p:spPr>
        <p:txBody>
          <a:bodyPr/>
          <a:lstStyle/>
          <a:p>
            <a:r>
              <a:rPr lang="en-US" dirty="0"/>
              <a:t>Thank You</a:t>
            </a:r>
            <a:endParaRPr lang="en-IN" dirty="0"/>
          </a:p>
        </p:txBody>
      </p:sp>
    </p:spTree>
    <p:extLst>
      <p:ext uri="{BB962C8B-B14F-4D97-AF65-F5344CB8AC3E}">
        <p14:creationId xmlns:p14="http://schemas.microsoft.com/office/powerpoint/2010/main" val="2294512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83</TotalTime>
  <Words>449</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Times New Roman</vt:lpstr>
      <vt:lpstr>Parallax</vt:lpstr>
      <vt:lpstr>Referee Scheduling System</vt:lpstr>
      <vt:lpstr>Introduction</vt:lpstr>
      <vt:lpstr>Domain</vt:lpstr>
      <vt:lpstr>Objectivies</vt:lpstr>
      <vt:lpstr>Algorithm</vt:lpstr>
      <vt:lpstr>Result</vt:lpstr>
      <vt:lpstr>Future Enhancement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ravikumarkanni21@outlook.com</dc:creator>
  <cp:lastModifiedBy>ravikumarkanni21@outlook.com</cp:lastModifiedBy>
  <cp:revision>2</cp:revision>
  <dcterms:created xsi:type="dcterms:W3CDTF">2024-09-27T17:19:05Z</dcterms:created>
  <dcterms:modified xsi:type="dcterms:W3CDTF">2024-09-28T05:54:32Z</dcterms:modified>
</cp:coreProperties>
</file>