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26"/>
  </p:notesMasterIdLst>
  <p:sldIdLst>
    <p:sldId id="287" r:id="rId2"/>
    <p:sldId id="257" r:id="rId3"/>
    <p:sldId id="258" r:id="rId4"/>
    <p:sldId id="259" r:id="rId5"/>
    <p:sldId id="280" r:id="rId6"/>
    <p:sldId id="260" r:id="rId7"/>
    <p:sldId id="275" r:id="rId8"/>
    <p:sldId id="262" r:id="rId9"/>
    <p:sldId id="263" r:id="rId10"/>
    <p:sldId id="264" r:id="rId11"/>
    <p:sldId id="288" r:id="rId12"/>
    <p:sldId id="277" r:id="rId13"/>
    <p:sldId id="267" r:id="rId14"/>
    <p:sldId id="261" r:id="rId15"/>
    <p:sldId id="281" r:id="rId16"/>
    <p:sldId id="276" r:id="rId17"/>
    <p:sldId id="282" r:id="rId18"/>
    <p:sldId id="289" r:id="rId19"/>
    <p:sldId id="290" r:id="rId20"/>
    <p:sldId id="291" r:id="rId21"/>
    <p:sldId id="293" r:id="rId22"/>
    <p:sldId id="274" r:id="rId23"/>
    <p:sldId id="273" r:id="rId24"/>
    <p:sldId id="29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p:cViewPr varScale="1">
        <p:scale>
          <a:sx n="109" d="100"/>
          <a:sy n="109" d="100"/>
        </p:scale>
        <p:origin x="187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E3DA6-2B14-43FC-923A-08AB115CBD89}" type="datetimeFigureOut">
              <a:rPr lang="en-IN" smtClean="0"/>
              <a:t>16-03-2024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4DE71-2785-494C-BA85-57D9350E41A5}" type="slidenum">
              <a:rPr lang="en-IN" smtClean="0"/>
              <a:t>‹#›</a:t>
            </a:fld>
            <a:endParaRPr lang="en-IN"/>
          </a:p>
        </p:txBody>
      </p:sp>
    </p:spTree>
    <p:extLst>
      <p:ext uri="{BB962C8B-B14F-4D97-AF65-F5344CB8AC3E}">
        <p14:creationId xmlns:p14="http://schemas.microsoft.com/office/powerpoint/2010/main" val="3122781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EBB75C-B917-45B4-B3FB-6BE48BFFE0D5}" type="slidenum">
              <a:rPr lang="en-US" smtClean="0"/>
              <a:pPr/>
              <a:t>1</a:t>
            </a:fld>
            <a:endParaRPr lang="en-US"/>
          </a:p>
        </p:txBody>
      </p:sp>
    </p:spTree>
    <p:extLst>
      <p:ext uri="{BB962C8B-B14F-4D97-AF65-F5344CB8AC3E}">
        <p14:creationId xmlns:p14="http://schemas.microsoft.com/office/powerpoint/2010/main" val="133247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DD922-6CD2-4A76-8C21-E6B561302A71}"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308718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DD922-6CD2-4A76-8C21-E6B561302A71}"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261412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DD922-6CD2-4A76-8C21-E6B561302A71}"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2265851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DD922-6CD2-4A76-8C21-E6B561302A71}"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355201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DD922-6CD2-4A76-8C21-E6B561302A71}"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87875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DD922-6CD2-4A76-8C21-E6B561302A71}"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111715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DD922-6CD2-4A76-8C21-E6B561302A71}"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387887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DD922-6CD2-4A76-8C21-E6B561302A71}"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112654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DD922-6CD2-4A76-8C21-E6B561302A71}"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257077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DD922-6CD2-4A76-8C21-E6B561302A71}"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272090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DD922-6CD2-4A76-8C21-E6B561302A71}"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18BA5-9E3E-4640-928C-385129E1F871}" type="slidenum">
              <a:rPr lang="en-US" smtClean="0"/>
              <a:t>‹#›</a:t>
            </a:fld>
            <a:endParaRPr lang="en-US"/>
          </a:p>
        </p:txBody>
      </p:sp>
    </p:spTree>
    <p:extLst>
      <p:ext uri="{BB962C8B-B14F-4D97-AF65-F5344CB8AC3E}">
        <p14:creationId xmlns:p14="http://schemas.microsoft.com/office/powerpoint/2010/main" val="138872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DD922-6CD2-4A76-8C21-E6B561302A71}" type="datetimeFigureOut">
              <a:rPr lang="en-US" smtClean="0"/>
              <a:t>3/16/2024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18BA5-9E3E-4640-928C-385129E1F871}" type="slidenum">
              <a:rPr lang="en-US" smtClean="0"/>
              <a:t>‹#›</a:t>
            </a:fld>
            <a:endParaRPr lang="en-US"/>
          </a:p>
        </p:txBody>
      </p:sp>
    </p:spTree>
    <p:extLst>
      <p:ext uri="{BB962C8B-B14F-4D97-AF65-F5344CB8AC3E}">
        <p14:creationId xmlns:p14="http://schemas.microsoft.com/office/powerpoint/2010/main" val="1345786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920" y="4667908"/>
            <a:ext cx="4592257" cy="2756652"/>
          </a:xfrm>
          <a:prstGeom prst="rect">
            <a:avLst/>
          </a:prstGeom>
          <a:noFill/>
        </p:spPr>
        <p:txBody>
          <a:bodyPr wrap="square" rtlCol="0">
            <a:spAutoFit/>
          </a:bodyPr>
          <a:lstStyle/>
          <a:p>
            <a:pPr algn="ctr">
              <a:buNone/>
            </a:pPr>
            <a:r>
              <a:rPr lang="en-US" sz="1693" b="1" i="1" dirty="0">
                <a:solidFill>
                  <a:schemeClr val="tx1">
                    <a:lumMod val="95000"/>
                    <a:lumOff val="5000"/>
                  </a:schemeClr>
                </a:solidFill>
                <a:latin typeface="Times New Roman" pitchFamily="18" charset="0"/>
                <a:cs typeface="Times New Roman" pitchFamily="18" charset="0"/>
              </a:rPr>
              <a:t>		by</a:t>
            </a:r>
          </a:p>
          <a:p>
            <a:pPr algn="ctr">
              <a:buNone/>
            </a:pPr>
            <a:endParaRPr lang="en-US" sz="1600" b="1" i="1" dirty="0">
              <a:solidFill>
                <a:schemeClr val="tx1">
                  <a:lumMod val="95000"/>
                  <a:lumOff val="5000"/>
                </a:schemeClr>
              </a:solidFill>
              <a:latin typeface="Times New Roman" pitchFamily="18" charset="0"/>
              <a:cs typeface="Times New Roman" pitchFamily="18" charset="0"/>
            </a:endParaRPr>
          </a:p>
          <a:p>
            <a:pPr marL="342900" indent="-342900">
              <a:buAutoNum type="alphaUcPeriod"/>
            </a:pPr>
            <a:r>
              <a:rPr lang="en-US" sz="1600" dirty="0">
                <a:latin typeface="Times New Roman" pitchFamily="18" charset="0"/>
                <a:cs typeface="Times New Roman" pitchFamily="18" charset="0"/>
              </a:rPr>
              <a:t>Shanmukha Poorna chand (21KT5A0410)</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 Keerthi (21KT5A0419) </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B. Avinash (20KT1A04D7) </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Md. Ahmed Ashraf  (20KT1A04F7)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buNone/>
            </a:pPr>
            <a:endParaRPr lang="en-US" sz="2032" dirty="0">
              <a:latin typeface="Times New Roman" pitchFamily="18" charset="0"/>
              <a:cs typeface="Times New Roman" pitchFamily="18" charset="0"/>
            </a:endParaRPr>
          </a:p>
          <a:p>
            <a:pPr algn="ctr">
              <a:buNone/>
            </a:pPr>
            <a:endParaRPr lang="en-US" sz="2032" dirty="0">
              <a:latin typeface="Times New Roman" pitchFamily="18" charset="0"/>
              <a:cs typeface="Times New Roman" pitchFamily="18" charset="0"/>
            </a:endParaRPr>
          </a:p>
          <a:p>
            <a:pPr algn="ctr">
              <a:buNone/>
            </a:pPr>
            <a:endParaRPr lang="en-US" sz="2032" dirty="0">
              <a:latin typeface="Times New Roman" pitchFamily="18" charset="0"/>
              <a:cs typeface="Times New Roman" pitchFamily="18" charset="0"/>
            </a:endParaRPr>
          </a:p>
          <a:p>
            <a:pPr algn="ctr">
              <a:buNone/>
            </a:pPr>
            <a:endParaRPr lang="en-US" sz="1524" dirty="0">
              <a:latin typeface="Times New Roman" pitchFamily="18" charset="0"/>
              <a:cs typeface="Times New Roman" pitchFamily="18" charset="0"/>
            </a:endParaRPr>
          </a:p>
        </p:txBody>
      </p:sp>
      <p:sp>
        <p:nvSpPr>
          <p:cNvPr id="5" name="TextBox 4"/>
          <p:cNvSpPr txBox="1"/>
          <p:nvPr/>
        </p:nvSpPr>
        <p:spPr>
          <a:xfrm>
            <a:off x="4315965" y="5073488"/>
            <a:ext cx="5331360" cy="1160831"/>
          </a:xfrm>
          <a:prstGeom prst="rect">
            <a:avLst/>
          </a:prstGeom>
          <a:noFill/>
        </p:spPr>
        <p:txBody>
          <a:bodyPr wrap="square" rtlCol="0">
            <a:spAutoFit/>
          </a:bodyPr>
          <a:lstStyle/>
          <a:p>
            <a:pPr algn="ctr">
              <a:buNone/>
            </a:pPr>
            <a:r>
              <a:rPr lang="en-US" sz="1524" b="1" i="1" dirty="0">
                <a:solidFill>
                  <a:schemeClr val="tx1">
                    <a:lumMod val="95000"/>
                    <a:lumOff val="5000"/>
                  </a:schemeClr>
                </a:solidFill>
                <a:latin typeface="Times New Roman" pitchFamily="18" charset="0"/>
                <a:cs typeface="Times New Roman" pitchFamily="18" charset="0"/>
              </a:rPr>
              <a:t>Under the Esteemed Guidance of                                        </a:t>
            </a:r>
            <a:r>
              <a:rPr lang="en-US" sz="2032" b="1" i="1" dirty="0">
                <a:solidFill>
                  <a:schemeClr val="tx1">
                    <a:lumMod val="95000"/>
                    <a:lumOff val="5000"/>
                  </a:schemeClr>
                </a:solidFill>
                <a:latin typeface="Times New Roman" pitchFamily="18" charset="0"/>
                <a:cs typeface="Times New Roman" pitchFamily="18" charset="0"/>
              </a:rPr>
              <a:t>                             </a:t>
            </a:r>
            <a:r>
              <a:rPr lang="en-US" sz="1693" b="1" i="1" dirty="0">
                <a:solidFill>
                  <a:schemeClr val="tx2">
                    <a:lumMod val="50000"/>
                  </a:schemeClr>
                </a:solidFill>
                <a:latin typeface="Times New Roman" pitchFamily="18" charset="0"/>
                <a:cs typeface="Times New Roman" pitchFamily="18" charset="0"/>
              </a:rPr>
              <a:t>     </a:t>
            </a:r>
            <a:r>
              <a:rPr lang="en-US" sz="2032" b="1" dirty="0">
                <a:solidFill>
                  <a:srgbClr val="0C03BD"/>
                </a:solidFill>
                <a:latin typeface="Times New Roman" pitchFamily="18" charset="0"/>
                <a:cs typeface="Times New Roman" pitchFamily="18" charset="0"/>
              </a:rPr>
              <a:t>Mr. K. Raghavendra Rao</a:t>
            </a:r>
          </a:p>
          <a:p>
            <a:pPr algn="ctr">
              <a:buNone/>
            </a:pPr>
            <a:r>
              <a:rPr lang="en-US" sz="1524" dirty="0">
                <a:latin typeface="Times New Roman" pitchFamily="18" charset="0"/>
                <a:cs typeface="Times New Roman" pitchFamily="18" charset="0"/>
              </a:rPr>
              <a:t>Assistant professor </a:t>
            </a:r>
          </a:p>
          <a:p>
            <a:pPr algn="ctr">
              <a:buNone/>
            </a:pPr>
            <a:r>
              <a:rPr lang="en-US" sz="1355" dirty="0">
                <a:latin typeface="Times New Roman" pitchFamily="18" charset="0"/>
                <a:cs typeface="Times New Roman" pitchFamily="18" charset="0"/>
              </a:rPr>
              <a:t>PSCMR College of Engineering &amp; Technology</a:t>
            </a:r>
            <a:endParaRPr lang="en-US" sz="1524" dirty="0"/>
          </a:p>
        </p:txBody>
      </p:sp>
      <p:pic>
        <p:nvPicPr>
          <p:cNvPr id="7" name="Picture 6">
            <a:extLst>
              <a:ext uri="{FF2B5EF4-FFF2-40B4-BE49-F238E27FC236}">
                <a16:creationId xmlns:a16="http://schemas.microsoft.com/office/drawing/2014/main" id="{1B9527F2-587A-DA0C-A526-6330548A607D}"/>
              </a:ext>
            </a:extLst>
          </p:cNvPr>
          <p:cNvPicPr>
            <a:picLocks noChangeAspect="1"/>
          </p:cNvPicPr>
          <p:nvPr/>
        </p:nvPicPr>
        <p:blipFill>
          <a:blip r:embed="rId3"/>
          <a:stretch>
            <a:fillRect/>
          </a:stretch>
        </p:blipFill>
        <p:spPr>
          <a:xfrm>
            <a:off x="571920" y="751841"/>
            <a:ext cx="844788" cy="859523"/>
          </a:xfrm>
          <a:prstGeom prst="rect">
            <a:avLst/>
          </a:prstGeom>
        </p:spPr>
      </p:pic>
      <p:sp>
        <p:nvSpPr>
          <p:cNvPr id="8" name="Rectangle 7">
            <a:extLst>
              <a:ext uri="{FF2B5EF4-FFF2-40B4-BE49-F238E27FC236}">
                <a16:creationId xmlns:a16="http://schemas.microsoft.com/office/drawing/2014/main" id="{1D1C2021-1A4B-E7E2-AFE9-E2EA0E744BA6}"/>
              </a:ext>
            </a:extLst>
          </p:cNvPr>
          <p:cNvSpPr/>
          <p:nvPr/>
        </p:nvSpPr>
        <p:spPr>
          <a:xfrm>
            <a:off x="1088059" y="889216"/>
            <a:ext cx="7484021" cy="584775"/>
          </a:xfrm>
          <a:prstGeom prst="rect">
            <a:avLst/>
          </a:prstGeom>
        </p:spPr>
        <p:txBody>
          <a:bodyPr wrap="square">
            <a:spAutoFit/>
          </a:bodyPr>
          <a:lstStyle/>
          <a:p>
            <a:pPr algn="ctr"/>
            <a:r>
              <a:rPr lang="en-GB" b="1" dirty="0">
                <a:latin typeface="Bookman Old Style" panose="02050604050505020204" pitchFamily="18" charset="0"/>
              </a:rPr>
              <a:t>POTTI SRIRAMULU CHALAVADI MALLIKARJUNA RAO </a:t>
            </a:r>
          </a:p>
          <a:p>
            <a:pPr algn="ctr"/>
            <a:r>
              <a:rPr lang="en-GB" sz="1400" b="1" dirty="0">
                <a:latin typeface="Bookman Old Style" panose="02050604050505020204" pitchFamily="18" charset="0"/>
              </a:rPr>
              <a:t>COLLEGE OF ENGINEERING AND TECHNOLOGY</a:t>
            </a:r>
            <a:endParaRPr lang="en-US" sz="1400" b="1" dirty="0">
              <a:latin typeface="Bookman Old Style" panose="02050604050505020204" pitchFamily="18" charset="0"/>
              <a:cs typeface="Times New Roman" pitchFamily="18" charset="0"/>
            </a:endParaRPr>
          </a:p>
        </p:txBody>
      </p:sp>
      <p:sp>
        <p:nvSpPr>
          <p:cNvPr id="9" name="Rectangle 8">
            <a:extLst>
              <a:ext uri="{FF2B5EF4-FFF2-40B4-BE49-F238E27FC236}">
                <a16:creationId xmlns:a16="http://schemas.microsoft.com/office/drawing/2014/main" id="{38C4A512-5A14-6487-0E42-6F8E6657A2FE}"/>
              </a:ext>
            </a:extLst>
          </p:cNvPr>
          <p:cNvSpPr/>
          <p:nvPr/>
        </p:nvSpPr>
        <p:spPr>
          <a:xfrm>
            <a:off x="571920" y="1942851"/>
            <a:ext cx="8000160" cy="405047"/>
          </a:xfrm>
          <a:prstGeom prst="rect">
            <a:avLst/>
          </a:prstGeom>
        </p:spPr>
        <p:txBody>
          <a:bodyPr wrap="square">
            <a:spAutoFit/>
          </a:bodyPr>
          <a:lstStyle/>
          <a:p>
            <a:pPr algn="ctr"/>
            <a:r>
              <a:rPr lang="en-GB" sz="2032" b="1" dirty="0">
                <a:solidFill>
                  <a:srgbClr val="FF0000"/>
                </a:solidFill>
              </a:rPr>
              <a:t>DEPARTMENT OF ELECTRONICS AND COMMUNICATION ENGINEERING</a:t>
            </a:r>
            <a:endParaRPr lang="en-US" sz="1693" b="1" dirty="0">
              <a:solidFill>
                <a:srgbClr val="FF0000"/>
              </a:solidFill>
              <a:cs typeface="Times New Roman" pitchFamily="18" charset="0"/>
            </a:endParaRPr>
          </a:p>
        </p:txBody>
      </p:sp>
      <p:sp>
        <p:nvSpPr>
          <p:cNvPr id="2" name="TextBox 1">
            <a:extLst>
              <a:ext uri="{FF2B5EF4-FFF2-40B4-BE49-F238E27FC236}">
                <a16:creationId xmlns:a16="http://schemas.microsoft.com/office/drawing/2014/main" id="{8D5A25A3-80F7-575B-B484-C9278ED3E373}"/>
              </a:ext>
            </a:extLst>
          </p:cNvPr>
          <p:cNvSpPr txBox="1"/>
          <p:nvPr/>
        </p:nvSpPr>
        <p:spPr>
          <a:xfrm>
            <a:off x="571920" y="2551837"/>
            <a:ext cx="8000160" cy="1754326"/>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Efficient Approximate Adders with Minimal Error for FPGA Implementation</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222373"/>
          </a:xfrm>
        </p:spPr>
        <p:txBody>
          <a:bodyPr>
            <a:normAutofit/>
          </a:bodyPr>
          <a:lstStyle/>
          <a:p>
            <a:pPr algn="ctr"/>
            <a:r>
              <a:rPr lang="en-US" sz="36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734209" y="1854200"/>
            <a:ext cx="7923007" cy="3505200"/>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existing method, an approximate adder LOA (lower-part OR adder) is designed. The lower-part OR adder (LOA) is an approximate adder design implemented using an approximate FA for the least significant bits (LSBs) of a multi-bit adder.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LOA consists of two parts: an accurate part and an inaccurate part. The former part uses a traditional precise adder, such as the ripple carry adder (RCA) and carry-look-ahead adder (CLA), to calculate the most significant bits (MSBs) with no computation error. </a:t>
            </a:r>
          </a:p>
          <a:p>
            <a:pPr algn="just">
              <a:lnSpc>
                <a:spcPct val="150000"/>
              </a:lnSpc>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1AD91-1368-3068-3C75-1BAD87250A17}"/>
              </a:ext>
            </a:extLst>
          </p:cNvPr>
          <p:cNvSpPr>
            <a:spLocks noGrp="1"/>
          </p:cNvSpPr>
          <p:nvPr>
            <p:ph idx="1"/>
          </p:nvPr>
        </p:nvSpPr>
        <p:spPr>
          <a:xfrm>
            <a:off x="628650" y="762000"/>
            <a:ext cx="7886700" cy="5414963"/>
          </a:xfrm>
        </p:spPr>
        <p:txBody>
          <a:bodyPr>
            <a:normAutofit lnSpcReduction="10000"/>
          </a:bodyPr>
          <a:lstStyle/>
          <a:p>
            <a:pPr algn="just">
              <a:lnSpc>
                <a:spcPct val="150000"/>
              </a:lnSpc>
            </a:pPr>
            <a:r>
              <a:rPr lang="en-US" sz="2000" dirty="0">
                <a:latin typeface="Times New Roman" panose="02020603050405020304" pitchFamily="18" charset="0"/>
                <a:cs typeface="Times New Roman" panose="02020603050405020304" pitchFamily="18" charset="0"/>
              </a:rPr>
              <a:t>Whereas, the latter part only uses an OR operation to approximately obtain LSB summations. Furthermore, the output of an AND operation for the MSB input pair of the inaccurate part is utilized as a carry input to the accurate part.</a:t>
            </a:r>
          </a:p>
          <a:p>
            <a:pPr algn="just">
              <a:lnSpc>
                <a:spcPct val="150000"/>
              </a:lnSpc>
            </a:pPr>
            <a:endParaRPr lang="en-GB" sz="20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pPr>
              <a:lnSpc>
                <a:spcPct val="150000"/>
              </a:lnSpc>
            </a:pPr>
            <a:r>
              <a:rPr lang="en-US" sz="2000" dirty="0">
                <a:latin typeface="Times New Roman" panose="02020603050405020304" pitchFamily="18" charset="0"/>
                <a:cs typeface="Times New Roman" panose="02020603050405020304" pitchFamily="18" charset="0"/>
              </a:rPr>
              <a:t>The Half-Adder is a basic building block of adding two numbers as two inputs and produce out two outputs. The adder is used to perform OR operation of two single bit binary numbers</a:t>
            </a:r>
          </a:p>
          <a:p>
            <a:endParaRPr lang="en-IN" dirty="0"/>
          </a:p>
        </p:txBody>
      </p:sp>
      <p:pic>
        <p:nvPicPr>
          <p:cNvPr id="4" name="Picture 3">
            <a:extLst>
              <a:ext uri="{FF2B5EF4-FFF2-40B4-BE49-F238E27FC236}">
                <a16:creationId xmlns:a16="http://schemas.microsoft.com/office/drawing/2014/main" id="{1B70E2FB-08A4-6E14-87A8-3D0BB7C1F122}"/>
              </a:ext>
            </a:extLst>
          </p:cNvPr>
          <p:cNvPicPr>
            <a:picLocks noChangeAspect="1"/>
          </p:cNvPicPr>
          <p:nvPr/>
        </p:nvPicPr>
        <p:blipFill>
          <a:blip r:embed="rId2"/>
          <a:stretch>
            <a:fillRect/>
          </a:stretch>
        </p:blipFill>
        <p:spPr>
          <a:xfrm>
            <a:off x="861945" y="2729354"/>
            <a:ext cx="3910330" cy="1207236"/>
          </a:xfrm>
          <a:prstGeom prst="rect">
            <a:avLst/>
          </a:prstGeom>
        </p:spPr>
      </p:pic>
      <p:pic>
        <p:nvPicPr>
          <p:cNvPr id="5" name="Picture 4">
            <a:extLst>
              <a:ext uri="{FF2B5EF4-FFF2-40B4-BE49-F238E27FC236}">
                <a16:creationId xmlns:a16="http://schemas.microsoft.com/office/drawing/2014/main" id="{178FE3E8-D4B5-E5D6-0577-06FB0BEC6CA4}"/>
              </a:ext>
            </a:extLst>
          </p:cNvPr>
          <p:cNvPicPr>
            <a:picLocks noChangeAspect="1"/>
          </p:cNvPicPr>
          <p:nvPr/>
        </p:nvPicPr>
        <p:blipFill>
          <a:blip r:embed="rId3"/>
          <a:stretch>
            <a:fillRect/>
          </a:stretch>
        </p:blipFill>
        <p:spPr>
          <a:xfrm>
            <a:off x="5005570" y="2620438"/>
            <a:ext cx="2869838" cy="1498693"/>
          </a:xfrm>
          <a:prstGeom prst="rect">
            <a:avLst/>
          </a:prstGeom>
        </p:spPr>
      </p:pic>
      <p:sp>
        <p:nvSpPr>
          <p:cNvPr id="6" name="TextBox 5">
            <a:extLst>
              <a:ext uri="{FF2B5EF4-FFF2-40B4-BE49-F238E27FC236}">
                <a16:creationId xmlns:a16="http://schemas.microsoft.com/office/drawing/2014/main" id="{7689D70C-B15E-43F4-B057-C880846CCBD5}"/>
              </a:ext>
            </a:extLst>
          </p:cNvPr>
          <p:cNvSpPr txBox="1"/>
          <p:nvPr/>
        </p:nvSpPr>
        <p:spPr>
          <a:xfrm>
            <a:off x="1945942" y="4119130"/>
            <a:ext cx="1742336" cy="323165"/>
          </a:xfrm>
          <a:prstGeom prst="rect">
            <a:avLst/>
          </a:prstGeom>
          <a:noFill/>
        </p:spPr>
        <p:txBody>
          <a:bodyPr wrap="none" rtlCol="0">
            <a:spAutoFit/>
          </a:bodyPr>
          <a:lstStyle/>
          <a:p>
            <a:r>
              <a:rPr lang="en-GB" sz="1500" dirty="0">
                <a:latin typeface="Times New Roman" panose="02020603050405020304" pitchFamily="18" charset="0"/>
                <a:cs typeface="Times New Roman" panose="02020603050405020304" pitchFamily="18" charset="0"/>
              </a:rPr>
              <a:t>Fig: Accurate Adder</a:t>
            </a:r>
          </a:p>
        </p:txBody>
      </p:sp>
      <p:sp>
        <p:nvSpPr>
          <p:cNvPr id="7" name="TextBox 6">
            <a:extLst>
              <a:ext uri="{FF2B5EF4-FFF2-40B4-BE49-F238E27FC236}">
                <a16:creationId xmlns:a16="http://schemas.microsoft.com/office/drawing/2014/main" id="{85AFA8CD-3079-42BA-67BE-97E73728246B}"/>
              </a:ext>
            </a:extLst>
          </p:cNvPr>
          <p:cNvSpPr txBox="1"/>
          <p:nvPr/>
        </p:nvSpPr>
        <p:spPr>
          <a:xfrm>
            <a:off x="5803936" y="4119131"/>
            <a:ext cx="1273105" cy="323165"/>
          </a:xfrm>
          <a:prstGeom prst="rect">
            <a:avLst/>
          </a:prstGeom>
          <a:noFill/>
        </p:spPr>
        <p:txBody>
          <a:bodyPr wrap="none" rtlCol="0">
            <a:spAutoFit/>
          </a:bodyPr>
          <a:lstStyle/>
          <a:p>
            <a:r>
              <a:rPr lang="en-GB" sz="1500" dirty="0">
                <a:latin typeface="Times New Roman" panose="02020603050405020304" pitchFamily="18" charset="0"/>
                <a:cs typeface="Times New Roman" panose="02020603050405020304" pitchFamily="18" charset="0"/>
              </a:rPr>
              <a:t>Fig: LO adder</a:t>
            </a:r>
          </a:p>
        </p:txBody>
      </p:sp>
    </p:spTree>
    <p:extLst>
      <p:ext uri="{BB962C8B-B14F-4D97-AF65-F5344CB8AC3E}">
        <p14:creationId xmlns:p14="http://schemas.microsoft.com/office/powerpoint/2010/main" val="385408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a:xfrm>
            <a:off x="571825" y="571500"/>
            <a:ext cx="8051476" cy="5197287"/>
          </a:xfrm>
        </p:spPr>
        <p:txBody>
          <a:bodyPr>
            <a:noAutofit/>
          </a:bodyPr>
          <a:lstStyle/>
          <a:p>
            <a:pPr algn="just">
              <a:lnSpc>
                <a:spcPct val="170000"/>
              </a:lnSpc>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a:t>
            </a:r>
            <a:r>
              <a:rPr lang="en-GB" sz="2000" dirty="0">
                <a:latin typeface="Times New Roman" panose="02020603050405020304" pitchFamily="18" charset="0"/>
                <a:cs typeface="Times New Roman" panose="02020603050405020304" pitchFamily="18" charset="0"/>
              </a:rPr>
              <a:t> full adder is a logical circuit that performs an addition operation on three binary digits and just like the half adder, it also generates a carry out to the next addition column.</a:t>
            </a:r>
          </a:p>
          <a:p>
            <a:pPr algn="just">
              <a:lnSpc>
                <a:spcPct val="17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 many ways, the full adder can be thought of as two half adders connected together, with the first half adder passing its carry to the second half adder</a:t>
            </a:r>
          </a:p>
          <a:p>
            <a:pPr algn="just">
              <a:lnSpc>
                <a:spcPct val="170000"/>
              </a:lnSpc>
              <a:buFont typeface="Wingdings" panose="05000000000000000000" pitchFamily="2" charset="2"/>
              <a:buChar char="Ø"/>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ripple carry adder is an important digital electronics concept, essential in designing digital circuits. Multiple full adder circuits can be cascaded in parallel to add an N-bit number. For an N- bit parallel adder, there must be N number of full adder circuits. </a:t>
            </a:r>
            <a:endPar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just">
              <a:lnSpc>
                <a:spcPct val="170000"/>
              </a:lnSpc>
              <a:buFont typeface="Wingdings" panose="05000000000000000000" pitchFamily="2" charset="2"/>
              <a:buChar char="Ø"/>
            </a:pP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1"/>
            <a:ext cx="7886700" cy="1046838"/>
          </a:xfrm>
        </p:spPr>
        <p:txBody>
          <a:bodyPr>
            <a:normAutofit/>
          </a:bodyPr>
          <a:lstStyle/>
          <a:p>
            <a:pPr algn="ctr"/>
            <a:r>
              <a:rPr lang="en-US" sz="3600" b="1"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a:xfrm>
            <a:off x="781049" y="1046839"/>
            <a:ext cx="7581900" cy="3513625"/>
          </a:xfrm>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proposed design methodology uses the approximate full adder based n-bit adder architecture shown in Fig. n-bit addition is divided into n-bit approximate adder in the LSP and (n−m)-bit accurate adder in the MSP.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Breaking the carry chain at bit-position m generally introduces an error of 2m in the final sum.</a:t>
            </a:r>
          </a:p>
        </p:txBody>
      </p:sp>
      <p:pic>
        <p:nvPicPr>
          <p:cNvPr id="4" name="Picture 3"/>
          <p:cNvPicPr>
            <a:picLocks noChangeAspect="1"/>
          </p:cNvPicPr>
          <p:nvPr/>
        </p:nvPicPr>
        <p:blipFill>
          <a:blip r:embed="rId2"/>
          <a:stretch>
            <a:fillRect/>
          </a:stretch>
        </p:blipFill>
        <p:spPr>
          <a:xfrm>
            <a:off x="2333932" y="4005119"/>
            <a:ext cx="4476135" cy="2162732"/>
          </a:xfrm>
          <a:prstGeom prst="rect">
            <a:avLst/>
          </a:prstGeom>
        </p:spPr>
      </p:pic>
      <p:sp>
        <p:nvSpPr>
          <p:cNvPr id="5" name="TextBox 4"/>
          <p:cNvSpPr txBox="1"/>
          <p:nvPr/>
        </p:nvSpPr>
        <p:spPr>
          <a:xfrm>
            <a:off x="4117340" y="6167851"/>
            <a:ext cx="1454437" cy="300082"/>
          </a:xfrm>
          <a:prstGeom prst="rect">
            <a:avLst/>
          </a:prstGeom>
          <a:noFill/>
        </p:spPr>
        <p:txBody>
          <a:bodyPr wrap="none" rtlCol="0">
            <a:spAutoFit/>
          </a:bodyPr>
          <a:lstStyle/>
          <a:p>
            <a:r>
              <a:rPr lang="en-GB" sz="1350" dirty="0">
                <a:latin typeface="Times New Roman" panose="02020603050405020304" pitchFamily="18" charset="0"/>
                <a:cs typeface="Times New Roman" panose="02020603050405020304" pitchFamily="18" charset="0"/>
              </a:rPr>
              <a:t>Fig: approx. adder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7960" y="693420"/>
            <a:ext cx="7458800" cy="5750923"/>
          </a:xfrm>
        </p:spPr>
        <p:txBody>
          <a:bodyPr>
            <a:norm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For an area efficient FPGA implementation, we propose to split the first m − 2 bits of LSP into d(m − 2)/2e </a:t>
            </a:r>
            <a:r>
              <a:rPr lang="en-US" sz="1800" dirty="0" err="1">
                <a:latin typeface="Times New Roman" panose="02020603050405020304" pitchFamily="18" charset="0"/>
                <a:cs typeface="Times New Roman" panose="02020603050405020304" pitchFamily="18" charset="0"/>
              </a:rPr>
              <a:t>groupsof</a:t>
            </a:r>
            <a:r>
              <a:rPr lang="en-US" sz="1800" dirty="0">
                <a:latin typeface="Times New Roman" panose="02020603050405020304" pitchFamily="18" charset="0"/>
                <a:cs typeface="Times New Roman" panose="02020603050405020304" pitchFamily="18" charset="0"/>
              </a:rPr>
              <a:t> 2-bit inputs such that each group is mapped to a single LUT.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Each group adds two 2-bit inputs with carry-in using an approximate 2-bit adder (AAd2). To eliminate the carry chain in LSP, we propose to equate </a:t>
            </a:r>
            <a:r>
              <a:rPr lang="en-US" sz="1800" dirty="0" err="1">
                <a:latin typeface="Times New Roman" panose="02020603050405020304" pitchFamily="18" charset="0"/>
                <a:cs typeface="Times New Roman" panose="02020603050405020304" pitchFamily="18" charset="0"/>
              </a:rPr>
              <a:t>Cout</a:t>
            </a:r>
            <a:r>
              <a:rPr lang="en-US" sz="1800" dirty="0">
                <a:latin typeface="Times New Roman" panose="02020603050405020304" pitchFamily="18" charset="0"/>
                <a:cs typeface="Times New Roman" panose="02020603050405020304" pitchFamily="18" charset="0"/>
              </a:rPr>
              <a:t> of </a:t>
            </a:r>
            <a:r>
              <a:rPr lang="en-US" sz="1800" dirty="0" err="1">
                <a:latin typeface="Times New Roman" panose="02020603050405020304" pitchFamily="18" charset="0"/>
                <a:cs typeface="Times New Roman" panose="02020603050405020304" pitchFamily="18" charset="0"/>
              </a:rPr>
              <a:t>ith</a:t>
            </a:r>
            <a:r>
              <a:rPr lang="en-US" sz="1800" dirty="0">
                <a:latin typeface="Times New Roman" panose="02020603050405020304" pitchFamily="18" charset="0"/>
                <a:cs typeface="Times New Roman" panose="02020603050405020304" pitchFamily="18" charset="0"/>
              </a:rPr>
              <a:t> group to one of the inputs of that group (Ai+1).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results in error in 8 out of 32 possible cases with an absolute error magnitude of 4 in each erroneous case.</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 n-bit LEADx uses [(m − 2)/2] copies of AAd2 adder in the least significant m − 2 bits of the approximate adder architecture. In LEADx, Cm−2 = Am−3.</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AAd2 implements a 5-to-2 logic function that is mapped to a single LUT.</a:t>
            </a:r>
          </a:p>
          <a:p>
            <a:pPr marL="0" indent="0">
              <a:buNone/>
            </a:pP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lstStyle/>
          <a:p>
            <a:r>
              <a:rPr lang="en-GB" dirty="0"/>
              <a:t> </a:t>
            </a:r>
          </a:p>
        </p:txBody>
      </p:sp>
      <p:pic>
        <p:nvPicPr>
          <p:cNvPr id="4" name="Picture 3"/>
          <p:cNvPicPr>
            <a:picLocks noChangeAspect="1"/>
          </p:cNvPicPr>
          <p:nvPr/>
        </p:nvPicPr>
        <p:blipFill>
          <a:blip r:embed="rId2"/>
          <a:stretch>
            <a:fillRect/>
          </a:stretch>
        </p:blipFill>
        <p:spPr>
          <a:xfrm>
            <a:off x="1782366" y="2414588"/>
            <a:ext cx="5579269" cy="2028825"/>
          </a:xfrm>
          <a:prstGeom prst="rect">
            <a:avLst/>
          </a:prstGeom>
        </p:spPr>
      </p:pic>
      <p:sp>
        <p:nvSpPr>
          <p:cNvPr id="5" name="TextBox 4"/>
          <p:cNvSpPr txBox="1"/>
          <p:nvPr/>
        </p:nvSpPr>
        <p:spPr>
          <a:xfrm>
            <a:off x="3776729" y="4807845"/>
            <a:ext cx="1194558" cy="323165"/>
          </a:xfrm>
          <a:prstGeom prst="rect">
            <a:avLst/>
          </a:prstGeom>
          <a:noFill/>
        </p:spPr>
        <p:txBody>
          <a:bodyPr wrap="none" rtlCol="0">
            <a:spAutoFit/>
          </a:bodyPr>
          <a:lstStyle/>
          <a:p>
            <a:r>
              <a:rPr lang="en-GB" sz="1500" b="1" dirty="0">
                <a:latin typeface="Times New Roman" panose="02020603050405020304" pitchFamily="18" charset="0"/>
                <a:cs typeface="Times New Roman" panose="02020603050405020304" pitchFamily="18" charset="0"/>
              </a:rPr>
              <a:t>Fig: </a:t>
            </a:r>
            <a:r>
              <a:rPr lang="en-GB" sz="1500" b="1" dirty="0" err="1">
                <a:latin typeface="Times New Roman" panose="02020603050405020304" pitchFamily="18" charset="0"/>
                <a:cs typeface="Times New Roman" panose="02020603050405020304" pitchFamily="18" charset="0"/>
              </a:rPr>
              <a:t>LEADx</a:t>
            </a:r>
            <a:endParaRPr lang="en-GB" sz="1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577" y="711201"/>
            <a:ext cx="7812845" cy="5078534"/>
          </a:xfrm>
        </p:spPr>
        <p:txBody>
          <a:bodyPr>
            <a:noAutofit/>
          </a:bodyPr>
          <a:lstStyle/>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APEx is also based on the approximate adder architecture shown in Fig. 4. For the least significant m − 2 bits of the LSP, the aim is to find an approximate function with no data dependency. </a:t>
            </a:r>
          </a:p>
          <a:p>
            <a:pPr algn="just">
              <a:lnSpc>
                <a:spcPct val="16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Carry should neither be generated nor used for sum computation. A 1-bit input pair at any bit position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 (m − 2) should produce a 1-bit sum output only. </a:t>
            </a:r>
          </a:p>
          <a:p>
            <a:pPr marL="228600" marR="0" lvl="0" indent="-228600" algn="just" defTabSz="914400" rtl="0" eaLnBrk="1" fontAlgn="auto" latinLnBrk="0" hangingPunct="1">
              <a:lnSpc>
                <a:spcPct val="160000"/>
              </a:lnSpc>
              <a:spcBef>
                <a:spcPts val="100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general, any logic function with 1-bit output can be used as an approximate function to compute the approximate sum of 1-bit inputs at its bit position. A constant 0 or constant 1 at the output are also valid approximate functions. </a:t>
            </a:r>
            <a:endPar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sz="2000" dirty="0"/>
          </a:p>
          <a:p>
            <a:pPr algn="just">
              <a:lnSpc>
                <a:spcPct val="16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a:xfrm>
            <a:off x="639251" y="763878"/>
            <a:ext cx="7543800" cy="3017520"/>
          </a:xfrm>
        </p:spPr>
        <p:txBody>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Fixing the output to 0 or 1 will reduce the area and power consumption of the approximate adder because no hardware will be required for sum computation.</a:t>
            </a: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dirty="0"/>
          </a:p>
        </p:txBody>
      </p:sp>
      <p:pic>
        <p:nvPicPr>
          <p:cNvPr id="4" name="Picture 3"/>
          <p:cNvPicPr>
            <a:picLocks noChangeAspect="1"/>
          </p:cNvPicPr>
          <p:nvPr/>
        </p:nvPicPr>
        <p:blipFill>
          <a:blip r:embed="rId2"/>
          <a:stretch>
            <a:fillRect/>
          </a:stretch>
        </p:blipFill>
        <p:spPr>
          <a:xfrm>
            <a:off x="2297012" y="3142484"/>
            <a:ext cx="4549976" cy="2547116"/>
          </a:xfrm>
          <a:prstGeom prst="rect">
            <a:avLst/>
          </a:prstGeom>
        </p:spPr>
      </p:pic>
      <p:sp>
        <p:nvSpPr>
          <p:cNvPr id="5" name="TextBox 4"/>
          <p:cNvSpPr txBox="1"/>
          <p:nvPr/>
        </p:nvSpPr>
        <p:spPr>
          <a:xfrm>
            <a:off x="3856864" y="2683533"/>
            <a:ext cx="1108573" cy="323165"/>
          </a:xfrm>
          <a:prstGeom prst="rect">
            <a:avLst/>
          </a:prstGeom>
          <a:noFill/>
        </p:spPr>
        <p:txBody>
          <a:bodyPr wrap="none" rtlCol="0">
            <a:spAutoFit/>
          </a:bodyPr>
          <a:lstStyle/>
          <a:p>
            <a:r>
              <a:rPr lang="en-GB" sz="1500" b="1" dirty="0">
                <a:latin typeface="Times New Roman" panose="02020603050405020304" pitchFamily="18" charset="0"/>
                <a:cs typeface="Times New Roman" panose="02020603050405020304" pitchFamily="18" charset="0"/>
              </a:rPr>
              <a:t>FIG: </a:t>
            </a:r>
            <a:r>
              <a:rPr lang="en-GB" sz="1500" b="1" dirty="0" err="1">
                <a:latin typeface="Times New Roman" panose="02020603050405020304" pitchFamily="18" charset="0"/>
                <a:cs typeface="Times New Roman" panose="02020603050405020304" pitchFamily="18" charset="0"/>
              </a:rPr>
              <a:t>APEx</a:t>
            </a:r>
            <a:endParaRPr lang="en-GB" sz="1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5349-B7B7-EF69-0534-12E135E63902}"/>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Results</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3779AF3-6272-FB6C-298D-BD169A3340F5}"/>
              </a:ext>
            </a:extLst>
          </p:cNvPr>
          <p:cNvPicPr>
            <a:picLocks noGrp="1" noChangeAspect="1"/>
          </p:cNvPicPr>
          <p:nvPr>
            <p:ph idx="1"/>
          </p:nvPr>
        </p:nvPicPr>
        <p:blipFill>
          <a:blip r:embed="rId2"/>
          <a:stretch>
            <a:fillRect/>
          </a:stretch>
        </p:blipFill>
        <p:spPr>
          <a:xfrm rot="5400000">
            <a:off x="2783727" y="-848518"/>
            <a:ext cx="3576546" cy="8016781"/>
          </a:xfrm>
          <a:prstGeom prst="rect">
            <a:avLst/>
          </a:prstGeom>
        </p:spPr>
      </p:pic>
      <p:sp>
        <p:nvSpPr>
          <p:cNvPr id="5" name="TextBox 4">
            <a:extLst>
              <a:ext uri="{FF2B5EF4-FFF2-40B4-BE49-F238E27FC236}">
                <a16:creationId xmlns:a16="http://schemas.microsoft.com/office/drawing/2014/main" id="{F73E2452-5AAE-69FD-FC00-75873BCBF732}"/>
              </a:ext>
            </a:extLst>
          </p:cNvPr>
          <p:cNvSpPr txBox="1"/>
          <p:nvPr/>
        </p:nvSpPr>
        <p:spPr>
          <a:xfrm>
            <a:off x="3114674" y="5188652"/>
            <a:ext cx="315912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RTL Schematic of LEADx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21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BE9264-9C96-F798-308C-7F4FA8F91600}"/>
              </a:ext>
            </a:extLst>
          </p:cNvPr>
          <p:cNvPicPr>
            <a:picLocks noGrp="1" noChangeAspect="1"/>
          </p:cNvPicPr>
          <p:nvPr>
            <p:ph idx="1"/>
          </p:nvPr>
        </p:nvPicPr>
        <p:blipFill>
          <a:blip r:embed="rId2"/>
          <a:stretch>
            <a:fillRect/>
          </a:stretch>
        </p:blipFill>
        <p:spPr>
          <a:xfrm>
            <a:off x="628650" y="2004910"/>
            <a:ext cx="7886700" cy="1252742"/>
          </a:xfrm>
          <a:prstGeom prst="rect">
            <a:avLst/>
          </a:prstGeom>
        </p:spPr>
      </p:pic>
      <p:sp>
        <p:nvSpPr>
          <p:cNvPr id="7" name="TextBox 6">
            <a:extLst>
              <a:ext uri="{FF2B5EF4-FFF2-40B4-BE49-F238E27FC236}">
                <a16:creationId xmlns:a16="http://schemas.microsoft.com/office/drawing/2014/main" id="{47969A8A-9EE1-6B2C-86AB-D839B524BAA4}"/>
              </a:ext>
            </a:extLst>
          </p:cNvPr>
          <p:cNvSpPr txBox="1"/>
          <p:nvPr/>
        </p:nvSpPr>
        <p:spPr>
          <a:xfrm>
            <a:off x="2967037" y="4896552"/>
            <a:ext cx="3209926"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Simulation results of LEADx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12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141" y="1054100"/>
            <a:ext cx="7543800" cy="2498056"/>
          </a:xfrm>
        </p:spPr>
        <p:txBody>
          <a:bodyPr>
            <a:normAutofit fontScale="90000"/>
          </a:bodyPr>
          <a:lstStyle/>
          <a:p>
            <a:pPr algn="ctr">
              <a:lnSpc>
                <a:spcPct val="100000"/>
              </a:lnSpc>
            </a:pP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Efficient Approximate Adders with Minimal Error for FPGA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8A3A8-32F5-0C1C-FF5D-72D962D73E18}"/>
              </a:ext>
            </a:extLst>
          </p:cNvPr>
          <p:cNvSpPr txBox="1">
            <a:spLocks/>
          </p:cNvSpPr>
          <p:nvPr/>
        </p:nvSpPr>
        <p:spPr>
          <a:xfrm>
            <a:off x="781050" y="11017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pic>
        <p:nvPicPr>
          <p:cNvPr id="5" name="Content Placeholder 4">
            <a:extLst>
              <a:ext uri="{FF2B5EF4-FFF2-40B4-BE49-F238E27FC236}">
                <a16:creationId xmlns:a16="http://schemas.microsoft.com/office/drawing/2014/main" id="{8CAA52C0-4037-A484-46CF-4757504DE5E7}"/>
              </a:ext>
            </a:extLst>
          </p:cNvPr>
          <p:cNvPicPr>
            <a:picLocks noGrp="1" noChangeAspect="1"/>
          </p:cNvPicPr>
          <p:nvPr>
            <p:ph idx="1"/>
          </p:nvPr>
        </p:nvPicPr>
        <p:blipFill>
          <a:blip r:embed="rId2"/>
          <a:stretch>
            <a:fillRect/>
          </a:stretch>
        </p:blipFill>
        <p:spPr>
          <a:xfrm rot="5400000">
            <a:off x="2866985" y="-684253"/>
            <a:ext cx="3325379" cy="7666551"/>
          </a:xfrm>
          <a:prstGeom prst="rect">
            <a:avLst/>
          </a:prstGeom>
        </p:spPr>
      </p:pic>
      <p:sp>
        <p:nvSpPr>
          <p:cNvPr id="6" name="Rectangle 5">
            <a:extLst>
              <a:ext uri="{FF2B5EF4-FFF2-40B4-BE49-F238E27FC236}">
                <a16:creationId xmlns:a16="http://schemas.microsoft.com/office/drawing/2014/main" id="{D8B7C7CC-04F2-B6C2-8285-69B510738244}"/>
              </a:ext>
            </a:extLst>
          </p:cNvPr>
          <p:cNvSpPr/>
          <p:nvPr/>
        </p:nvSpPr>
        <p:spPr>
          <a:xfrm>
            <a:off x="-4203700" y="-185420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552B282-4656-17B8-0782-FE627DD0FCAD}"/>
              </a:ext>
            </a:extLst>
          </p:cNvPr>
          <p:cNvSpPr txBox="1"/>
          <p:nvPr/>
        </p:nvSpPr>
        <p:spPr>
          <a:xfrm>
            <a:off x="3114674" y="5188652"/>
            <a:ext cx="315912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RTL Schematic of APEX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968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C0F319-1D74-6A90-DE7F-94B490ABB02D}"/>
              </a:ext>
            </a:extLst>
          </p:cNvPr>
          <p:cNvPicPr>
            <a:picLocks noGrp="1" noChangeAspect="1"/>
          </p:cNvPicPr>
          <p:nvPr>
            <p:ph idx="1"/>
          </p:nvPr>
        </p:nvPicPr>
        <p:blipFill>
          <a:blip r:embed="rId2"/>
          <a:stretch>
            <a:fillRect/>
          </a:stretch>
        </p:blipFill>
        <p:spPr>
          <a:xfrm>
            <a:off x="628650" y="2176258"/>
            <a:ext cx="7886700" cy="1252742"/>
          </a:xfrm>
          <a:prstGeom prst="rect">
            <a:avLst/>
          </a:prstGeom>
        </p:spPr>
      </p:pic>
      <p:sp>
        <p:nvSpPr>
          <p:cNvPr id="5" name="TextBox 4">
            <a:extLst>
              <a:ext uri="{FF2B5EF4-FFF2-40B4-BE49-F238E27FC236}">
                <a16:creationId xmlns:a16="http://schemas.microsoft.com/office/drawing/2014/main" id="{315FA5A7-B86F-FAB9-877E-D97AB737225F}"/>
              </a:ext>
            </a:extLst>
          </p:cNvPr>
          <p:cNvSpPr txBox="1"/>
          <p:nvPr/>
        </p:nvSpPr>
        <p:spPr>
          <a:xfrm>
            <a:off x="2992437" y="4617152"/>
            <a:ext cx="315912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Schematic results of APEX</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19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628650" y="1690689"/>
            <a:ext cx="7886700" cy="4613396"/>
          </a:xfrm>
        </p:spPr>
        <p:txBody>
          <a:bodyPr>
            <a:norm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future the proposed adders can be designed efficiently by establishing a trade-off between error and parameters like area, delay and power by making efficient ways in carry chain or accurate adders etc. and as an application it can also be implemented in multiplier architectures at the partial product reduction process thereby improving the efficiency of the design</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3120"/>
          </a:xfrm>
        </p:spPr>
        <p:txBody>
          <a:bodyPr>
            <a:normAutofit/>
          </a:bodyPr>
          <a:lstStyle/>
          <a:p>
            <a:pPr algn="ctr"/>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08528" y="1430867"/>
            <a:ext cx="8190962" cy="4338887"/>
          </a:xfrm>
        </p:spPr>
        <p:txBody>
          <a:bodyPr>
            <a:normAutofit fontScale="25000" lnSpcReduction="20000"/>
          </a:bodyPr>
          <a:lstStyle/>
          <a:p>
            <a:pPr>
              <a:lnSpc>
                <a:spcPct val="100000"/>
              </a:lnSpc>
            </a:pPr>
            <a:r>
              <a:rPr lang="en-US" sz="8000" dirty="0">
                <a:latin typeface="Times New Roman" panose="02020603050405020304" pitchFamily="18" charset="0"/>
                <a:cs typeface="Times New Roman" panose="02020603050405020304" pitchFamily="18" charset="0"/>
              </a:rPr>
              <a:t>[1] G. A. </a:t>
            </a:r>
            <a:r>
              <a:rPr lang="en-US" sz="8000" dirty="0" err="1">
                <a:latin typeface="Times New Roman" panose="02020603050405020304" pitchFamily="18" charset="0"/>
                <a:cs typeface="Times New Roman" panose="02020603050405020304" pitchFamily="18" charset="0"/>
              </a:rPr>
              <a:t>Gillani</a:t>
            </a:r>
            <a:r>
              <a:rPr lang="en-US" sz="8000" dirty="0">
                <a:latin typeface="Times New Roman" panose="02020603050405020304" pitchFamily="18" charset="0"/>
                <a:cs typeface="Times New Roman" panose="02020603050405020304" pitchFamily="18" charset="0"/>
              </a:rPr>
              <a:t>, M. A. </a:t>
            </a:r>
            <a:r>
              <a:rPr lang="en-US" sz="8000" dirty="0" err="1">
                <a:latin typeface="Times New Roman" panose="02020603050405020304" pitchFamily="18" charset="0"/>
                <a:cs typeface="Times New Roman" panose="02020603050405020304" pitchFamily="18" charset="0"/>
              </a:rPr>
              <a:t>Hanif</a:t>
            </a:r>
            <a:r>
              <a:rPr lang="en-US" sz="8000" dirty="0">
                <a:latin typeface="Times New Roman" panose="02020603050405020304" pitchFamily="18" charset="0"/>
                <a:cs typeface="Times New Roman" panose="02020603050405020304" pitchFamily="18" charset="0"/>
              </a:rPr>
              <a:t>, B. </a:t>
            </a:r>
            <a:r>
              <a:rPr lang="en-US" sz="8000" dirty="0" err="1">
                <a:latin typeface="Times New Roman" panose="02020603050405020304" pitchFamily="18" charset="0"/>
                <a:cs typeface="Times New Roman" panose="02020603050405020304" pitchFamily="18" charset="0"/>
              </a:rPr>
              <a:t>Verstoep</a:t>
            </a:r>
            <a:r>
              <a:rPr lang="en-US" sz="8000" dirty="0">
                <a:latin typeface="Times New Roman" panose="02020603050405020304" pitchFamily="18" charset="0"/>
                <a:cs typeface="Times New Roman" panose="02020603050405020304" pitchFamily="18" charset="0"/>
              </a:rPr>
              <a:t>, S. H. </a:t>
            </a:r>
            <a:r>
              <a:rPr lang="en-US" sz="8000" dirty="0" err="1">
                <a:latin typeface="Times New Roman" panose="02020603050405020304" pitchFamily="18" charset="0"/>
                <a:cs typeface="Times New Roman" panose="02020603050405020304" pitchFamily="18" charset="0"/>
              </a:rPr>
              <a:t>Gerez</a:t>
            </a:r>
            <a:r>
              <a:rPr lang="en-US" sz="8000" dirty="0">
                <a:latin typeface="Times New Roman" panose="02020603050405020304" pitchFamily="18" charset="0"/>
                <a:cs typeface="Times New Roman" panose="02020603050405020304" pitchFamily="18" charset="0"/>
              </a:rPr>
              <a:t>, M. </a:t>
            </a:r>
            <a:r>
              <a:rPr lang="en-US" sz="8000" dirty="0" err="1">
                <a:latin typeface="Times New Roman" panose="02020603050405020304" pitchFamily="18" charset="0"/>
                <a:cs typeface="Times New Roman" panose="02020603050405020304" pitchFamily="18" charset="0"/>
              </a:rPr>
              <a:t>Shafique</a:t>
            </a:r>
            <a:r>
              <a:rPr lang="en-US" sz="8000" dirty="0">
                <a:latin typeface="Times New Roman" panose="02020603050405020304" pitchFamily="18" charset="0"/>
                <a:cs typeface="Times New Roman" panose="02020603050405020304" pitchFamily="18" charset="0"/>
              </a:rPr>
              <a:t>, and A. B. J. </a:t>
            </a:r>
            <a:r>
              <a:rPr lang="en-US" sz="8000" dirty="0" err="1">
                <a:latin typeface="Times New Roman" panose="02020603050405020304" pitchFamily="18" charset="0"/>
                <a:cs typeface="Times New Roman" panose="02020603050405020304" pitchFamily="18" charset="0"/>
              </a:rPr>
              <a:t>Kokkeler</a:t>
            </a:r>
            <a:r>
              <a:rPr lang="en-US" sz="8000" dirty="0">
                <a:latin typeface="Times New Roman" panose="02020603050405020304" pitchFamily="18" charset="0"/>
                <a:cs typeface="Times New Roman" panose="02020603050405020304" pitchFamily="18" charset="0"/>
              </a:rPr>
              <a:t>, ‘‘MACISH: Designing approximate MAC accelerators with internal-self-healing,’’ IEEE Access, vol. 7, pp. 77142–77160, 2019. </a:t>
            </a:r>
            <a:endParaRPr lang="en-GB" sz="8000" dirty="0">
              <a:latin typeface="Times New Roman" panose="02020603050405020304" pitchFamily="18" charset="0"/>
              <a:cs typeface="Times New Roman" panose="02020603050405020304" pitchFamily="18" charset="0"/>
            </a:endParaRPr>
          </a:p>
          <a:p>
            <a:pPr>
              <a:lnSpc>
                <a:spcPct val="100000"/>
              </a:lnSpc>
            </a:pPr>
            <a:r>
              <a:rPr lang="en-US" sz="8000" dirty="0">
                <a:latin typeface="Times New Roman" panose="02020603050405020304" pitchFamily="18" charset="0"/>
                <a:cs typeface="Times New Roman" panose="02020603050405020304" pitchFamily="18" charset="0"/>
              </a:rPr>
              <a:t>[2] E. </a:t>
            </a:r>
            <a:r>
              <a:rPr lang="en-US" sz="8000" dirty="0" err="1">
                <a:latin typeface="Times New Roman" panose="02020603050405020304" pitchFamily="18" charset="0"/>
                <a:cs typeface="Times New Roman" panose="02020603050405020304" pitchFamily="18" charset="0"/>
              </a:rPr>
              <a:t>Kalali</a:t>
            </a:r>
            <a:r>
              <a:rPr lang="en-US" sz="8000" dirty="0">
                <a:latin typeface="Times New Roman" panose="02020603050405020304" pitchFamily="18" charset="0"/>
                <a:cs typeface="Times New Roman" panose="02020603050405020304" pitchFamily="18" charset="0"/>
              </a:rPr>
              <a:t> and I. </a:t>
            </a:r>
            <a:r>
              <a:rPr lang="en-US" sz="8000" dirty="0" err="1">
                <a:latin typeface="Times New Roman" panose="02020603050405020304" pitchFamily="18" charset="0"/>
                <a:cs typeface="Times New Roman" panose="02020603050405020304" pitchFamily="18" charset="0"/>
              </a:rPr>
              <a:t>Hamzaoglu</a:t>
            </a:r>
            <a:r>
              <a:rPr lang="en-US" sz="8000" dirty="0">
                <a:latin typeface="Times New Roman" panose="02020603050405020304" pitchFamily="18" charset="0"/>
                <a:cs typeface="Times New Roman" panose="02020603050405020304" pitchFamily="18" charset="0"/>
              </a:rPr>
              <a:t>, ‘‘An approximate HEVC intra angular prediction hardware,’’ IEEE Access, vol. 8, pp. 2599–2607, 2020. </a:t>
            </a:r>
            <a:endParaRPr lang="en-GB" sz="8000" dirty="0">
              <a:latin typeface="Times New Roman" panose="02020603050405020304" pitchFamily="18" charset="0"/>
              <a:cs typeface="Times New Roman" panose="02020603050405020304" pitchFamily="18" charset="0"/>
            </a:endParaRPr>
          </a:p>
          <a:p>
            <a:pPr>
              <a:lnSpc>
                <a:spcPct val="100000"/>
              </a:lnSpc>
            </a:pPr>
            <a:r>
              <a:rPr lang="en-US" sz="8000" dirty="0">
                <a:latin typeface="Times New Roman" panose="02020603050405020304" pitchFamily="18" charset="0"/>
                <a:cs typeface="Times New Roman" panose="02020603050405020304" pitchFamily="18" charset="0"/>
              </a:rPr>
              <a:t>[3] T. </a:t>
            </a:r>
            <a:r>
              <a:rPr lang="en-US" sz="8000" dirty="0" err="1">
                <a:latin typeface="Times New Roman" panose="02020603050405020304" pitchFamily="18" charset="0"/>
                <a:cs typeface="Times New Roman" panose="02020603050405020304" pitchFamily="18" charset="0"/>
              </a:rPr>
              <a:t>Ayhan</a:t>
            </a:r>
            <a:r>
              <a:rPr lang="en-US" sz="8000" dirty="0">
                <a:latin typeface="Times New Roman" panose="02020603050405020304" pitchFamily="18" charset="0"/>
                <a:cs typeface="Times New Roman" panose="02020603050405020304" pitchFamily="18" charset="0"/>
              </a:rPr>
              <a:t> and M. </a:t>
            </a:r>
            <a:r>
              <a:rPr lang="en-US" sz="8000" dirty="0" err="1">
                <a:latin typeface="Times New Roman" panose="02020603050405020304" pitchFamily="18" charset="0"/>
                <a:cs typeface="Times New Roman" panose="02020603050405020304" pitchFamily="18" charset="0"/>
              </a:rPr>
              <a:t>Altun</a:t>
            </a:r>
            <a:r>
              <a:rPr lang="en-US" sz="8000" dirty="0">
                <a:latin typeface="Times New Roman" panose="02020603050405020304" pitchFamily="18" charset="0"/>
                <a:cs typeface="Times New Roman" panose="02020603050405020304" pitchFamily="18" charset="0"/>
              </a:rPr>
              <a:t>, ‘‘Circuit aware approximate system design with case studies in image processing and neural networks,’’ IEEE Access, vol. 7, pp. 4726–4734, 2019. </a:t>
            </a:r>
            <a:endParaRPr lang="en-GB" sz="8000" dirty="0">
              <a:latin typeface="Times New Roman" panose="02020603050405020304" pitchFamily="18" charset="0"/>
              <a:cs typeface="Times New Roman" panose="02020603050405020304" pitchFamily="18" charset="0"/>
            </a:endParaRPr>
          </a:p>
          <a:p>
            <a:pPr>
              <a:lnSpc>
                <a:spcPct val="100000"/>
              </a:lnSpc>
            </a:pPr>
            <a:r>
              <a:rPr lang="en-US" sz="8000" dirty="0">
                <a:latin typeface="Times New Roman" panose="02020603050405020304" pitchFamily="18" charset="0"/>
                <a:cs typeface="Times New Roman" panose="02020603050405020304" pitchFamily="18" charset="0"/>
              </a:rPr>
              <a:t>[4] W. Ahmad and I. </a:t>
            </a:r>
            <a:r>
              <a:rPr lang="en-US" sz="8000" dirty="0" err="1">
                <a:latin typeface="Times New Roman" panose="02020603050405020304" pitchFamily="18" charset="0"/>
                <a:cs typeface="Times New Roman" panose="02020603050405020304" pitchFamily="18" charset="0"/>
              </a:rPr>
              <a:t>Hamzaoglu</a:t>
            </a:r>
            <a:r>
              <a:rPr lang="en-US" sz="8000" dirty="0">
                <a:latin typeface="Times New Roman" panose="02020603050405020304" pitchFamily="18" charset="0"/>
                <a:cs typeface="Times New Roman" panose="02020603050405020304" pitchFamily="18" charset="0"/>
              </a:rPr>
              <a:t>, ‘‘An efficient approximate sum of absolute differences hardware for FPGAs,’’ in Proc. IEEE Int. Conf. </a:t>
            </a:r>
            <a:r>
              <a:rPr lang="en-US" sz="8000" dirty="0" err="1">
                <a:latin typeface="Times New Roman" panose="02020603050405020304" pitchFamily="18" charset="0"/>
                <a:cs typeface="Times New Roman" panose="02020603050405020304" pitchFamily="18" charset="0"/>
              </a:rPr>
              <a:t>Consum</a:t>
            </a:r>
            <a:r>
              <a:rPr lang="en-US" sz="8000" dirty="0">
                <a:latin typeface="Times New Roman" panose="02020603050405020304" pitchFamily="18" charset="0"/>
                <a:cs typeface="Times New Roman" panose="02020603050405020304" pitchFamily="18" charset="0"/>
              </a:rPr>
              <a:t>. Electron. (ICCE), Las Vegas, NV, USA, Jan. 2021, pp. 1–5.</a:t>
            </a:r>
            <a:endParaRPr lang="en-GB" sz="8000" dirty="0">
              <a:latin typeface="Times New Roman" panose="02020603050405020304" pitchFamily="18" charset="0"/>
              <a:cs typeface="Times New Roman" panose="02020603050405020304" pitchFamily="18" charset="0"/>
            </a:endParaRPr>
          </a:p>
          <a:p>
            <a:pPr>
              <a:lnSpc>
                <a:spcPct val="100000"/>
              </a:lnSpc>
            </a:pPr>
            <a:r>
              <a:rPr lang="en-US" sz="8000" dirty="0">
                <a:latin typeface="Times New Roman" panose="02020603050405020304" pitchFamily="18" charset="0"/>
                <a:cs typeface="Times New Roman" panose="02020603050405020304" pitchFamily="18" charset="0"/>
              </a:rPr>
              <a:t>[5] H. Jiang, C. Liu, L. Liu, F. Lombardi, and J. Han, ‘‘A review, classification, and comparative evaluation of approximate arithmetic circuits,’’ ACM J. </a:t>
            </a:r>
            <a:r>
              <a:rPr lang="en-US" sz="8000" dirty="0" err="1">
                <a:latin typeface="Times New Roman" panose="02020603050405020304" pitchFamily="18" charset="0"/>
                <a:cs typeface="Times New Roman" panose="02020603050405020304" pitchFamily="18" charset="0"/>
              </a:rPr>
              <a:t>Emerg</a:t>
            </a:r>
            <a:r>
              <a:rPr lang="en-US" sz="8000" dirty="0">
                <a:latin typeface="Times New Roman" panose="02020603050405020304" pitchFamily="18" charset="0"/>
                <a:cs typeface="Times New Roman" panose="02020603050405020304" pitchFamily="18" charset="0"/>
              </a:rPr>
              <a:t>. Technol. </a:t>
            </a:r>
            <a:r>
              <a:rPr lang="en-US" sz="8000" dirty="0" err="1">
                <a:latin typeface="Times New Roman" panose="02020603050405020304" pitchFamily="18" charset="0"/>
                <a:cs typeface="Times New Roman" panose="02020603050405020304" pitchFamily="18" charset="0"/>
              </a:rPr>
              <a:t>Comput</a:t>
            </a:r>
            <a:r>
              <a:rPr lang="en-US" sz="8000" dirty="0">
                <a:latin typeface="Times New Roman" panose="02020603050405020304" pitchFamily="18" charset="0"/>
                <a:cs typeface="Times New Roman" panose="02020603050405020304" pitchFamily="18" charset="0"/>
              </a:rPr>
              <a:t>. Syst., vol. 13, no. 4, pp. 1–34, Aug. 2017. </a:t>
            </a:r>
            <a:endParaRPr lang="en-GB" sz="8000" dirty="0">
              <a:latin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811E3B-C0CC-29A6-DD51-C3AF7FA43045}"/>
              </a:ext>
            </a:extLst>
          </p:cNvPr>
          <p:cNvPicPr>
            <a:picLocks noGrp="1" noChangeAspect="1"/>
          </p:cNvPicPr>
          <p:nvPr>
            <p:ph idx="1"/>
          </p:nvPr>
        </p:nvPicPr>
        <p:blipFill rotWithShape="1">
          <a:blip r:embed="rId2"/>
          <a:srcRect l="10324" t="19482" r="10244" b="20980"/>
          <a:stretch/>
        </p:blipFill>
        <p:spPr>
          <a:xfrm>
            <a:off x="200062" y="2034540"/>
            <a:ext cx="8743875" cy="2788919"/>
          </a:xfrm>
          <a:prstGeom prst="rect">
            <a:avLst/>
          </a:prstGeom>
        </p:spPr>
      </p:pic>
    </p:spTree>
    <p:extLst>
      <p:ext uri="{BB962C8B-B14F-4D97-AF65-F5344CB8AC3E}">
        <p14:creationId xmlns:p14="http://schemas.microsoft.com/office/powerpoint/2010/main" val="400686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25935"/>
            <a:ext cx="7543800" cy="361466"/>
          </a:xfrm>
        </p:spPr>
        <p:txBody>
          <a:bodyPr>
            <a:noAutofit/>
          </a:bodyPr>
          <a:lstStyle/>
          <a:p>
            <a:pPr algn="ctr"/>
            <a:r>
              <a:rPr lang="en-US" sz="2800" b="1" dirty="0">
                <a:latin typeface="Times New Roman" panose="02020603050405020304" pitchFamily="18" charset="0"/>
                <a:cs typeface="Times New Roman" panose="02020603050405020304" pitchFamily="18" charset="0"/>
              </a:rPr>
              <a:t>Contents</a:t>
            </a:r>
            <a:endParaRPr lang="en-US" sz="2800" dirty="0"/>
          </a:p>
        </p:txBody>
      </p:sp>
      <p:sp>
        <p:nvSpPr>
          <p:cNvPr id="3" name="Content Placeholder 2"/>
          <p:cNvSpPr>
            <a:spLocks noGrp="1"/>
          </p:cNvSpPr>
          <p:nvPr>
            <p:ph idx="1"/>
          </p:nvPr>
        </p:nvSpPr>
        <p:spPr>
          <a:xfrm>
            <a:off x="800100" y="1607493"/>
            <a:ext cx="7543800" cy="4824572"/>
          </a:xfrm>
        </p:spPr>
        <p:txBody>
          <a:bodyPr>
            <a:norm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a:t>
            </a:r>
          </a:p>
          <a:p>
            <a:r>
              <a:rPr lang="en-US" sz="2000" dirty="0">
                <a:latin typeface="Times New Roman" panose="02020603050405020304" pitchFamily="18" charset="0"/>
                <a:cs typeface="Times New Roman" panose="02020603050405020304" pitchFamily="18" charset="0"/>
              </a:rPr>
              <a:t>Proposed method</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Future scope</a:t>
            </a:r>
          </a:p>
          <a:p>
            <a:r>
              <a:rPr lang="en-US" sz="2000" dirty="0">
                <a:latin typeface="Times New Roman" panose="02020603050405020304" pitchFamily="18" charset="0"/>
                <a:cs typeface="Times New Roman" panose="02020603050405020304" pitchFamily="18" charset="0"/>
              </a:rPr>
              <a:t>References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endParaRPr lang="en-US" sz="2800" dirty="0"/>
          </a:p>
        </p:txBody>
      </p:sp>
      <p:sp>
        <p:nvSpPr>
          <p:cNvPr id="3" name="Content Placeholder 2"/>
          <p:cNvSpPr>
            <a:spLocks noGrp="1"/>
          </p:cNvSpPr>
          <p:nvPr>
            <p:ph idx="1"/>
          </p:nvPr>
        </p:nvSpPr>
        <p:spPr>
          <a:xfrm>
            <a:off x="718772" y="1494693"/>
            <a:ext cx="7625128" cy="4712676"/>
          </a:xfrm>
        </p:spPr>
        <p:txBody>
          <a:bodyPr>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project, a methodology for designing low error efficient approximate adders has been proposed. The proposed methodology utilizes FPGA resources efficiently to reduce the error of approximate adders. We propose two approximate adders for FPGAs using our methodology: low error and area efficient approximate adder (LEADx), and area and power efficient approximate adder (APEx). Both approximate adders are composed of an accurate and an approximate part.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a:xfrm>
            <a:off x="863600" y="749300"/>
            <a:ext cx="7378700" cy="5359400"/>
          </a:xfrm>
        </p:spPr>
        <p:txBody>
          <a:bodyPr>
            <a:normAutofit fontScale="25000" lnSpcReduction="20000"/>
          </a:bodyPr>
          <a:lstStyle/>
          <a:p>
            <a:pPr algn="just">
              <a:lnSpc>
                <a:spcPct val="150000"/>
              </a:lnSpc>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The approximate parts of these adders are designed in a systematic way to minimize the mean square error (MSE). LEADx has lower MSE than the approximate adders in the literature. APEx has smaller area and lower power consumption than the other approximate adders than the existing adders. As a case study, the approximate adders are used in video encoding application. LEADx provided better quality than the other approximate adders for video encoding application. Therefore, our proposed approximate adders can be used for efficient FPGA implementations of error tolerant applications. </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58774"/>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Introduction</a:t>
            </a:r>
            <a:endParaRPr lang="en-US" sz="2400" dirty="0"/>
          </a:p>
        </p:txBody>
      </p:sp>
      <p:sp>
        <p:nvSpPr>
          <p:cNvPr id="3" name="Content Placeholder 2"/>
          <p:cNvSpPr>
            <a:spLocks noGrp="1"/>
          </p:cNvSpPr>
          <p:nvPr>
            <p:ph idx="1"/>
          </p:nvPr>
        </p:nvSpPr>
        <p:spPr>
          <a:xfrm>
            <a:off x="628650" y="965200"/>
            <a:ext cx="7660836" cy="4803731"/>
          </a:xfrm>
        </p:spPr>
        <p:txBody>
          <a:bodyPr>
            <a:noAutofit/>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Approximate adders can be broadly classified into the following categories: </a:t>
            </a:r>
            <a:endParaRPr lang="en-US" sz="2000" b="1" dirty="0">
              <a:latin typeface="Times New Roman" panose="02020603050405020304" pitchFamily="18" charset="0"/>
              <a:cs typeface="Times New Roman" panose="02020603050405020304" pitchFamily="18" charset="0"/>
            </a:endParaRPr>
          </a:p>
          <a:p>
            <a:pPr algn="just">
              <a:lnSpc>
                <a:spcPct val="160000"/>
              </a:lnSpc>
            </a:pPr>
            <a:r>
              <a:rPr lang="en-US" sz="2000" b="1" dirty="0">
                <a:latin typeface="Times New Roman" panose="02020603050405020304" pitchFamily="18" charset="0"/>
                <a:cs typeface="Times New Roman" panose="02020603050405020304" pitchFamily="18" charset="0"/>
              </a:rPr>
              <a:t>Segmented adders</a:t>
            </a:r>
            <a:r>
              <a:rPr lang="en-US" sz="2000" dirty="0">
                <a:latin typeface="Times New Roman" panose="02020603050405020304" pitchFamily="18" charset="0"/>
                <a:cs typeface="Times New Roman" panose="02020603050405020304" pitchFamily="18" charset="0"/>
              </a:rPr>
              <a:t>, which divide n-bit adder into several r-bit adders operating in parallel</a:t>
            </a:r>
          </a:p>
          <a:p>
            <a:pPr algn="just">
              <a:lnSpc>
                <a:spcPct val="160000"/>
              </a:lnSpc>
            </a:pPr>
            <a:r>
              <a:rPr lang="en-US" sz="2000" b="1" dirty="0">
                <a:latin typeface="Times New Roman" panose="02020603050405020304" pitchFamily="18" charset="0"/>
                <a:cs typeface="Times New Roman" panose="02020603050405020304" pitchFamily="18" charset="0"/>
              </a:rPr>
              <a:t>Speculative adders</a:t>
            </a:r>
            <a:r>
              <a:rPr lang="en-US" sz="2000" dirty="0">
                <a:latin typeface="Times New Roman" panose="02020603050405020304" pitchFamily="18" charset="0"/>
                <a:cs typeface="Times New Roman" panose="02020603050405020304" pitchFamily="18" charset="0"/>
              </a:rPr>
              <a:t>, which predict the carry using only the few previous bits</a:t>
            </a:r>
          </a:p>
          <a:p>
            <a:pPr algn="just">
              <a:lnSpc>
                <a:spcPct val="160000"/>
              </a:lnSpc>
            </a:pPr>
            <a:r>
              <a:rPr lang="en-US" sz="2000" b="1" dirty="0">
                <a:latin typeface="Times New Roman" panose="02020603050405020304" pitchFamily="18" charset="0"/>
                <a:cs typeface="Times New Roman" panose="02020603050405020304" pitchFamily="18" charset="0"/>
              </a:rPr>
              <a:t>Approximate full-adder based adders, </a:t>
            </a:r>
            <a:r>
              <a:rPr lang="en-US" sz="2000" dirty="0">
                <a:latin typeface="Times New Roman" panose="02020603050405020304" pitchFamily="18" charset="0"/>
                <a:cs typeface="Times New Roman" panose="02020603050405020304" pitchFamily="18" charset="0"/>
              </a:rPr>
              <a:t>which approximate the accurate full-adder at transistor or gate level. </a:t>
            </a:r>
          </a:p>
          <a:p>
            <a:pPr marL="0" indent="0" algn="just">
              <a:lnSpc>
                <a:spcPct val="160000"/>
              </a:lnSpc>
              <a:buNone/>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Segmented and speculative adders usually have higher speeds and larger areas than accurate adders.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a:xfrm>
            <a:off x="628650" y="673100"/>
            <a:ext cx="8020050" cy="4613275"/>
          </a:xfrm>
        </p:spPr>
        <p:txBody>
          <a:bodyPr>
            <a:noAutofit/>
          </a:bodyPr>
          <a:lstStyle/>
          <a:p>
            <a:pPr algn="just">
              <a:lnSpc>
                <a:spcPct val="150000"/>
              </a:lnSpc>
              <a:buFont typeface="Wingdings" panose="05000000000000000000" pitchFamily="2" charset="2"/>
              <a:buChar char="Ø"/>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Approximate full-adder based approximate n-bit adders use m-bit approximate adder in the least significant part (LSP) and (n − m)-bit accurate adder in the most significant part (MSP)</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Approximate computing trades off accuracy to improve the area, power, and speed of digital hardware. Many computationally intensive applications such as video encoding, video processing, and artificial intelligence are error resilient by nature due to the limitations of human visual perception or nonexistence of a golden answer for the given problem. </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Therefore, approximate computing can be used to improve the performance of digital hardware implementations of these error tolerant applications</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1499487"/>
              </p:ext>
            </p:extLst>
          </p:nvPr>
        </p:nvGraphicFramePr>
        <p:xfrm>
          <a:off x="558801" y="1690689"/>
          <a:ext cx="8051800" cy="4091940"/>
        </p:xfrm>
        <a:graphic>
          <a:graphicData uri="http://schemas.openxmlformats.org/drawingml/2006/table">
            <a:tbl>
              <a:tblPr firstRow="1" bandRow="1">
                <a:tableStyleId>{8799B23B-EC83-4686-B30A-512413B5E67A}</a:tableStyleId>
              </a:tblPr>
              <a:tblGrid>
                <a:gridCol w="601132">
                  <a:extLst>
                    <a:ext uri="{9D8B030D-6E8A-4147-A177-3AD203B41FA5}">
                      <a16:colId xmlns:a16="http://schemas.microsoft.com/office/drawing/2014/main" val="20000"/>
                    </a:ext>
                  </a:extLst>
                </a:gridCol>
                <a:gridCol w="931223">
                  <a:extLst>
                    <a:ext uri="{9D8B030D-6E8A-4147-A177-3AD203B41FA5}">
                      <a16:colId xmlns:a16="http://schemas.microsoft.com/office/drawing/2014/main" val="20001"/>
                    </a:ext>
                  </a:extLst>
                </a:gridCol>
                <a:gridCol w="1237996">
                  <a:extLst>
                    <a:ext uri="{9D8B030D-6E8A-4147-A177-3AD203B41FA5}">
                      <a16:colId xmlns:a16="http://schemas.microsoft.com/office/drawing/2014/main" val="20002"/>
                    </a:ext>
                  </a:extLst>
                </a:gridCol>
                <a:gridCol w="1607397">
                  <a:extLst>
                    <a:ext uri="{9D8B030D-6E8A-4147-A177-3AD203B41FA5}">
                      <a16:colId xmlns:a16="http://schemas.microsoft.com/office/drawing/2014/main" val="20003"/>
                    </a:ext>
                  </a:extLst>
                </a:gridCol>
                <a:gridCol w="3674052">
                  <a:extLst>
                    <a:ext uri="{9D8B030D-6E8A-4147-A177-3AD203B41FA5}">
                      <a16:colId xmlns:a16="http://schemas.microsoft.com/office/drawing/2014/main" val="20004"/>
                    </a:ext>
                  </a:extLst>
                </a:gridCol>
              </a:tblGrid>
              <a:tr h="497508">
                <a:tc>
                  <a:txBody>
                    <a:bodyPr/>
                    <a:lstStyle/>
                    <a:p>
                      <a:pPr algn="ctr"/>
                      <a:r>
                        <a:rPr lang="en-US" sz="1500" b="1" dirty="0">
                          <a:latin typeface="Times New Roman" panose="02020603050405020304" pitchFamily="18" charset="0"/>
                          <a:cs typeface="Times New Roman" panose="02020603050405020304" pitchFamily="18" charset="0"/>
                        </a:rPr>
                        <a:t>S. NO</a:t>
                      </a:r>
                    </a:p>
                  </a:txBody>
                  <a:tcPr marL="68580" marR="68580" marT="34290" marB="34290"/>
                </a:tc>
                <a:tc>
                  <a:txBody>
                    <a:bodyPr/>
                    <a:lstStyle/>
                    <a:p>
                      <a:pPr algn="ctr"/>
                      <a:r>
                        <a:rPr lang="en-US" sz="1500" b="1" dirty="0">
                          <a:latin typeface="Times New Roman" panose="02020603050405020304" pitchFamily="18" charset="0"/>
                          <a:cs typeface="Times New Roman" panose="02020603050405020304" pitchFamily="18" charset="0"/>
                        </a:rPr>
                        <a:t>Journal Type</a:t>
                      </a:r>
                    </a:p>
                  </a:txBody>
                  <a:tcPr marL="68580" marR="68580" marT="34290" marB="34290"/>
                </a:tc>
                <a:tc>
                  <a:txBody>
                    <a:bodyPr/>
                    <a:lstStyle/>
                    <a:p>
                      <a:pPr algn="ctr"/>
                      <a:r>
                        <a:rPr lang="en-US" sz="1500" b="1" dirty="0">
                          <a:latin typeface="Times New Roman" panose="02020603050405020304" pitchFamily="18" charset="0"/>
                          <a:cs typeface="Times New Roman" panose="02020603050405020304" pitchFamily="18" charset="0"/>
                        </a:rPr>
                        <a:t>Authors</a:t>
                      </a:r>
                    </a:p>
                  </a:txBody>
                  <a:tcPr marL="68580" marR="68580" marT="34290" marB="34290"/>
                </a:tc>
                <a:tc>
                  <a:txBody>
                    <a:bodyPr/>
                    <a:lstStyle/>
                    <a:p>
                      <a:pPr algn="ctr"/>
                      <a:r>
                        <a:rPr lang="en-US" sz="1500" b="1"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pPr algn="ctr"/>
                      <a:r>
                        <a:rPr lang="en-US" sz="1500" b="1" dirty="0">
                          <a:latin typeface="Times New Roman" panose="02020603050405020304" pitchFamily="18" charset="0"/>
                          <a:cs typeface="Times New Roman" panose="02020603050405020304" pitchFamily="18" charset="0"/>
                        </a:rPr>
                        <a:t>Outcomes</a:t>
                      </a:r>
                    </a:p>
                  </a:txBody>
                  <a:tcPr marL="68580" marR="68580" marT="34290" marB="34290"/>
                </a:tc>
                <a:extLst>
                  <a:ext uri="{0D108BD9-81ED-4DB2-BD59-A6C34878D82A}">
                    <a16:rowId xmlns:a16="http://schemas.microsoft.com/office/drawing/2014/main" val="10000"/>
                  </a:ext>
                </a:extLst>
              </a:tr>
              <a:tr h="1579047">
                <a:tc>
                  <a:txBody>
                    <a:bodyPr/>
                    <a:lstStyle/>
                    <a:p>
                      <a:pPr algn="ctr"/>
                      <a:r>
                        <a:rPr lang="en-US" sz="1500" dirty="0">
                          <a:latin typeface="Times New Roman" panose="02020603050405020304" pitchFamily="18" charset="0"/>
                          <a:cs typeface="Times New Roman" panose="02020603050405020304" pitchFamily="18" charset="0"/>
                        </a:rPr>
                        <a:t>1</a:t>
                      </a:r>
                    </a:p>
                  </a:txBody>
                  <a:tcPr marL="68580" marR="68580" marT="34290" marB="34290"/>
                </a:tc>
                <a:tc>
                  <a:txBody>
                    <a:bodyPr/>
                    <a:lstStyle/>
                    <a:p>
                      <a:pPr algn="ctr"/>
                      <a:r>
                        <a:rPr lang="en-US" sz="1500" dirty="0">
                          <a:latin typeface="Times New Roman" panose="02020603050405020304" pitchFamily="18" charset="0"/>
                          <a:cs typeface="Times New Roman" panose="02020603050405020304" pitchFamily="18" charset="0"/>
                        </a:rPr>
                        <a:t>IEEE</a:t>
                      </a:r>
                      <a:r>
                        <a:rPr lang="en-US" sz="1500" baseline="0" dirty="0">
                          <a:latin typeface="Times New Roman" panose="02020603050405020304" pitchFamily="18" charset="0"/>
                          <a:cs typeface="Times New Roman" panose="02020603050405020304" pitchFamily="18" charset="0"/>
                        </a:rPr>
                        <a:t> Transaction(2019)</a:t>
                      </a:r>
                      <a:endParaRPr lang="en-US" sz="15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500" b="1" kern="1200" dirty="0">
                          <a:solidFill>
                            <a:schemeClr val="tx1"/>
                          </a:solidFill>
                          <a:effectLst/>
                          <a:latin typeface="Times New Roman" panose="02020603050405020304" pitchFamily="18" charset="0"/>
                          <a:cs typeface="Times New Roman" panose="02020603050405020304" pitchFamily="18" charset="0"/>
                        </a:rPr>
                        <a:t>G. A. </a:t>
                      </a:r>
                      <a:r>
                        <a:rPr lang="en-US" sz="1500" b="1" kern="1200" dirty="0" err="1">
                          <a:solidFill>
                            <a:schemeClr val="tx1"/>
                          </a:solidFill>
                          <a:effectLst/>
                          <a:latin typeface="Times New Roman" panose="02020603050405020304" pitchFamily="18" charset="0"/>
                          <a:cs typeface="Times New Roman" panose="02020603050405020304" pitchFamily="18" charset="0"/>
                        </a:rPr>
                        <a:t>Gillani</a:t>
                      </a:r>
                      <a:r>
                        <a:rPr lang="en-US" sz="1500" b="1" kern="1200" dirty="0">
                          <a:solidFill>
                            <a:schemeClr val="tx1"/>
                          </a:solidFill>
                          <a:effectLst/>
                          <a:latin typeface="Times New Roman" panose="02020603050405020304" pitchFamily="18" charset="0"/>
                          <a:cs typeface="Times New Roman" panose="02020603050405020304" pitchFamily="18" charset="0"/>
                        </a:rPr>
                        <a:t>, M. A. </a:t>
                      </a:r>
                      <a:r>
                        <a:rPr lang="en-US" sz="1500" b="1" kern="1200" dirty="0" err="1">
                          <a:solidFill>
                            <a:schemeClr val="tx1"/>
                          </a:solidFill>
                          <a:effectLst/>
                          <a:latin typeface="Times New Roman" panose="02020603050405020304" pitchFamily="18" charset="0"/>
                          <a:cs typeface="Times New Roman" panose="02020603050405020304" pitchFamily="18" charset="0"/>
                        </a:rPr>
                        <a:t>Hanif</a:t>
                      </a:r>
                      <a:r>
                        <a:rPr lang="en-US" sz="1500" b="1" kern="1200" dirty="0">
                          <a:solidFill>
                            <a:schemeClr val="tx1"/>
                          </a:solidFill>
                          <a:effectLst/>
                          <a:latin typeface="Times New Roman" panose="02020603050405020304" pitchFamily="18" charset="0"/>
                          <a:cs typeface="Times New Roman" panose="02020603050405020304" pitchFamily="18" charset="0"/>
                        </a:rPr>
                        <a:t>, et al.</a:t>
                      </a:r>
                      <a:endParaRPr lang="en-US" sz="15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500" b="1" kern="1200" dirty="0">
                          <a:solidFill>
                            <a:schemeClr val="tx1"/>
                          </a:solidFill>
                          <a:effectLst/>
                          <a:latin typeface="Times New Roman" panose="02020603050405020304" pitchFamily="18" charset="0"/>
                          <a:cs typeface="Times New Roman" panose="02020603050405020304" pitchFamily="18" charset="0"/>
                        </a:rPr>
                        <a:t>MACISH: Designing approximate MAC accelerators with internal-self-healing</a:t>
                      </a:r>
                      <a:endParaRPr lang="en-US" sz="15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500" kern="1200" dirty="0">
                          <a:solidFill>
                            <a:schemeClr val="tx1"/>
                          </a:solidFill>
                          <a:effectLst/>
                          <a:latin typeface="Times New Roman" panose="02020603050405020304" pitchFamily="18" charset="0"/>
                          <a:cs typeface="Times New Roman" panose="02020603050405020304" pitchFamily="18" charset="0"/>
                        </a:rPr>
                        <a:t>In this, a more effective quality-efficiency trade-off offered by the ISH methodology as compared to the conventional approximate computing methodology.</a:t>
                      </a:r>
                      <a:endParaRPr lang="en-US" sz="150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1795356">
                <a:tc>
                  <a:txBody>
                    <a:bodyPr/>
                    <a:lstStyle/>
                    <a:p>
                      <a:pPr algn="ctr"/>
                      <a:r>
                        <a:rPr lang="en-US" sz="150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500" dirty="0">
                          <a:latin typeface="Times New Roman" panose="02020603050405020304" pitchFamily="18" charset="0"/>
                          <a:cs typeface="Times New Roman" panose="02020603050405020304" pitchFamily="18" charset="0"/>
                        </a:rPr>
                        <a:t>IEEE conference (2020)</a:t>
                      </a:r>
                    </a:p>
                  </a:txBody>
                  <a:tcPr marL="68580" marR="68580" marT="34290" marB="34290"/>
                </a:tc>
                <a:tc>
                  <a:txBody>
                    <a:bodyPr/>
                    <a:lstStyle/>
                    <a:p>
                      <a:r>
                        <a:rPr lang="en-US" sz="1500" b="1" kern="1200" dirty="0">
                          <a:solidFill>
                            <a:schemeClr val="tx1"/>
                          </a:solidFill>
                          <a:effectLst/>
                          <a:latin typeface="Times New Roman" panose="02020603050405020304" pitchFamily="18" charset="0"/>
                          <a:cs typeface="Times New Roman" panose="02020603050405020304" pitchFamily="18" charset="0"/>
                        </a:rPr>
                        <a:t>E. </a:t>
                      </a:r>
                      <a:r>
                        <a:rPr lang="en-US" sz="1500" b="1" kern="1200" dirty="0" err="1">
                          <a:solidFill>
                            <a:schemeClr val="tx1"/>
                          </a:solidFill>
                          <a:effectLst/>
                          <a:latin typeface="Times New Roman" panose="02020603050405020304" pitchFamily="18" charset="0"/>
                          <a:cs typeface="Times New Roman" panose="02020603050405020304" pitchFamily="18" charset="0"/>
                        </a:rPr>
                        <a:t>Kalali</a:t>
                      </a:r>
                      <a:r>
                        <a:rPr lang="en-US" sz="1500" b="1" kern="1200" dirty="0">
                          <a:solidFill>
                            <a:schemeClr val="tx1"/>
                          </a:solidFill>
                          <a:effectLst/>
                          <a:latin typeface="Times New Roman" panose="02020603050405020304" pitchFamily="18" charset="0"/>
                          <a:cs typeface="Times New Roman" panose="02020603050405020304" pitchFamily="18" charset="0"/>
                        </a:rPr>
                        <a:t> and I. </a:t>
                      </a:r>
                      <a:r>
                        <a:rPr lang="en-US" sz="1500" b="1" kern="1200" dirty="0" err="1">
                          <a:solidFill>
                            <a:schemeClr val="tx1"/>
                          </a:solidFill>
                          <a:effectLst/>
                          <a:latin typeface="Times New Roman" panose="02020603050405020304" pitchFamily="18" charset="0"/>
                          <a:cs typeface="Times New Roman" panose="02020603050405020304" pitchFamily="18" charset="0"/>
                        </a:rPr>
                        <a:t>Hamzaoglu</a:t>
                      </a:r>
                      <a:endParaRPr lang="en-US" sz="150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500" b="1" kern="1200" dirty="0">
                          <a:solidFill>
                            <a:schemeClr val="tx1"/>
                          </a:solidFill>
                          <a:effectLst/>
                          <a:latin typeface="Times New Roman" panose="02020603050405020304" pitchFamily="18" charset="0"/>
                          <a:cs typeface="Times New Roman" panose="02020603050405020304" pitchFamily="18" charset="0"/>
                        </a:rPr>
                        <a:t>An approximate HEVC intra angular prediction hardware</a:t>
                      </a:r>
                      <a:endParaRPr lang="en-US" sz="15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500" kern="1200" dirty="0">
                          <a:solidFill>
                            <a:schemeClr val="tx1"/>
                          </a:solidFill>
                          <a:effectLst/>
                          <a:latin typeface="Times New Roman" panose="02020603050405020304" pitchFamily="18" charset="0"/>
                          <a:cs typeface="Times New Roman" panose="02020603050405020304" pitchFamily="18" charset="0"/>
                        </a:rPr>
                        <a:t>The proposed approximation technique causes negligible PSNR loss and bit rate increase. It significantly reduces area of the proposed approximate hardware by enabling efficient use of one MCM data-path to implement all constant multiplications using add and shift operations and by reducing amount of on-chip memory.</a:t>
                      </a:r>
                      <a:endParaRPr lang="en-GB" sz="150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49626943"/>
              </p:ext>
            </p:extLst>
          </p:nvPr>
        </p:nvGraphicFramePr>
        <p:xfrm>
          <a:off x="629538" y="2296948"/>
          <a:ext cx="7899496" cy="3177540"/>
        </p:xfrm>
        <a:graphic>
          <a:graphicData uri="http://schemas.openxmlformats.org/drawingml/2006/table">
            <a:tbl>
              <a:tblPr firstRow="1" bandRow="1">
                <a:tableStyleId>{8799B23B-EC83-4686-B30A-512413B5E67A}</a:tableStyleId>
              </a:tblPr>
              <a:tblGrid>
                <a:gridCol w="648929">
                  <a:extLst>
                    <a:ext uri="{9D8B030D-6E8A-4147-A177-3AD203B41FA5}">
                      <a16:colId xmlns:a16="http://schemas.microsoft.com/office/drawing/2014/main" val="20000"/>
                    </a:ext>
                  </a:extLst>
                </a:gridCol>
                <a:gridCol w="1075266">
                  <a:extLst>
                    <a:ext uri="{9D8B030D-6E8A-4147-A177-3AD203B41FA5}">
                      <a16:colId xmlns:a16="http://schemas.microsoft.com/office/drawing/2014/main" val="20001"/>
                    </a:ext>
                  </a:extLst>
                </a:gridCol>
                <a:gridCol w="1075267">
                  <a:extLst>
                    <a:ext uri="{9D8B030D-6E8A-4147-A177-3AD203B41FA5}">
                      <a16:colId xmlns:a16="http://schemas.microsoft.com/office/drawing/2014/main" val="20002"/>
                    </a:ext>
                  </a:extLst>
                </a:gridCol>
                <a:gridCol w="1893194">
                  <a:extLst>
                    <a:ext uri="{9D8B030D-6E8A-4147-A177-3AD203B41FA5}">
                      <a16:colId xmlns:a16="http://schemas.microsoft.com/office/drawing/2014/main" val="20003"/>
                    </a:ext>
                  </a:extLst>
                </a:gridCol>
                <a:gridCol w="3206840">
                  <a:extLst>
                    <a:ext uri="{9D8B030D-6E8A-4147-A177-3AD203B41FA5}">
                      <a16:colId xmlns:a16="http://schemas.microsoft.com/office/drawing/2014/main" val="20004"/>
                    </a:ext>
                  </a:extLst>
                </a:gridCol>
              </a:tblGrid>
              <a:tr h="754380">
                <a:tc>
                  <a:txBody>
                    <a:bodyPr/>
                    <a:lstStyle/>
                    <a:p>
                      <a:pPr algn="ctr"/>
                      <a:r>
                        <a:rPr lang="en-US" sz="1500" b="1" dirty="0">
                          <a:latin typeface="Times New Roman" panose="02020603050405020304" pitchFamily="18" charset="0"/>
                          <a:cs typeface="Times New Roman" panose="02020603050405020304" pitchFamily="18" charset="0"/>
                        </a:rPr>
                        <a:t>S. NO</a:t>
                      </a:r>
                    </a:p>
                  </a:txBody>
                  <a:tcPr marL="68580" marR="68580" marT="34290" marB="34290"/>
                </a:tc>
                <a:tc>
                  <a:txBody>
                    <a:bodyPr/>
                    <a:lstStyle/>
                    <a:p>
                      <a:pPr algn="ctr"/>
                      <a:r>
                        <a:rPr lang="en-US" sz="1500" b="1" dirty="0">
                          <a:latin typeface="Times New Roman" panose="02020603050405020304" pitchFamily="18" charset="0"/>
                          <a:cs typeface="Times New Roman" panose="02020603050405020304" pitchFamily="18" charset="0"/>
                        </a:rPr>
                        <a:t>Journal Type</a:t>
                      </a:r>
                    </a:p>
                  </a:txBody>
                  <a:tcPr marL="68580" marR="68580" marT="34290" marB="34290"/>
                </a:tc>
                <a:tc>
                  <a:txBody>
                    <a:bodyPr/>
                    <a:lstStyle/>
                    <a:p>
                      <a:pPr algn="ctr"/>
                      <a:r>
                        <a:rPr lang="en-US" sz="1500" b="1" dirty="0">
                          <a:latin typeface="Times New Roman" panose="02020603050405020304" pitchFamily="18" charset="0"/>
                          <a:cs typeface="Times New Roman" panose="02020603050405020304" pitchFamily="18" charset="0"/>
                        </a:rPr>
                        <a:t>Authors</a:t>
                      </a:r>
                    </a:p>
                  </a:txBody>
                  <a:tcPr marL="68580" marR="68580" marT="34290" marB="34290"/>
                </a:tc>
                <a:tc>
                  <a:txBody>
                    <a:bodyPr/>
                    <a:lstStyle/>
                    <a:p>
                      <a:pPr algn="ctr"/>
                      <a:r>
                        <a:rPr lang="en-US" sz="1500" b="1"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pPr algn="ctr"/>
                      <a:r>
                        <a:rPr lang="en-US" sz="1500" b="1" dirty="0">
                          <a:latin typeface="Times New Roman" panose="02020603050405020304" pitchFamily="18" charset="0"/>
                          <a:cs typeface="Times New Roman" panose="02020603050405020304" pitchFamily="18" charset="0"/>
                        </a:rPr>
                        <a:t>Outcomes</a:t>
                      </a:r>
                    </a:p>
                  </a:txBody>
                  <a:tcPr marL="68580" marR="68580" marT="34290" marB="34290"/>
                </a:tc>
                <a:extLst>
                  <a:ext uri="{0D108BD9-81ED-4DB2-BD59-A6C34878D82A}">
                    <a16:rowId xmlns:a16="http://schemas.microsoft.com/office/drawing/2014/main" val="10000"/>
                  </a:ext>
                </a:extLst>
              </a:tr>
              <a:tr h="1440180">
                <a:tc>
                  <a:txBody>
                    <a:bodyPr/>
                    <a:lstStyle/>
                    <a:p>
                      <a:r>
                        <a:rPr lang="en-US" sz="1500" b="0" dirty="0">
                          <a:latin typeface="Times New Roman" panose="02020603050405020304" pitchFamily="18" charset="0"/>
                          <a:cs typeface="Times New Roman" panose="02020603050405020304" pitchFamily="18" charset="0"/>
                        </a:rPr>
                        <a:t>   3</a:t>
                      </a:r>
                    </a:p>
                  </a:txBody>
                  <a:tcPr marL="68580" marR="68580" marT="34290" marB="34290"/>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500" b="0" kern="1200" dirty="0">
                          <a:solidFill>
                            <a:schemeClr val="tx1"/>
                          </a:solidFill>
                          <a:effectLst/>
                          <a:latin typeface="Times New Roman" panose="02020603050405020304" pitchFamily="18" charset="0"/>
                          <a:cs typeface="Times New Roman" panose="02020603050405020304" pitchFamily="18" charset="0"/>
                        </a:rPr>
                        <a:t>IEEE</a:t>
                      </a:r>
                      <a:r>
                        <a:rPr lang="en-US" sz="1500" b="0" kern="1200" baseline="0" dirty="0">
                          <a:solidFill>
                            <a:schemeClr val="tx1"/>
                          </a:solidFill>
                          <a:effectLst/>
                          <a:latin typeface="Times New Roman" panose="02020603050405020304" pitchFamily="18" charset="0"/>
                          <a:cs typeface="Times New Roman" panose="02020603050405020304" pitchFamily="18" charset="0"/>
                        </a:rPr>
                        <a:t> transactions (2019)</a:t>
                      </a:r>
                      <a:endParaRPr lang="en-US"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just"/>
                      <a:r>
                        <a:rPr lang="en-US" sz="1500" b="1" kern="1200" dirty="0">
                          <a:solidFill>
                            <a:schemeClr val="tx1"/>
                          </a:solidFill>
                          <a:effectLst/>
                          <a:latin typeface="Times New Roman" panose="02020603050405020304" pitchFamily="18" charset="0"/>
                          <a:cs typeface="Times New Roman" panose="02020603050405020304" pitchFamily="18" charset="0"/>
                        </a:rPr>
                        <a:t>T. </a:t>
                      </a:r>
                      <a:r>
                        <a:rPr lang="en-US" sz="1500" b="1" kern="1200" dirty="0" err="1">
                          <a:solidFill>
                            <a:schemeClr val="tx1"/>
                          </a:solidFill>
                          <a:effectLst/>
                          <a:latin typeface="Times New Roman" panose="02020603050405020304" pitchFamily="18" charset="0"/>
                          <a:cs typeface="Times New Roman" panose="02020603050405020304" pitchFamily="18" charset="0"/>
                        </a:rPr>
                        <a:t>Ayhan</a:t>
                      </a:r>
                      <a:r>
                        <a:rPr lang="en-US" sz="1500" b="1" kern="1200" dirty="0">
                          <a:solidFill>
                            <a:schemeClr val="tx1"/>
                          </a:solidFill>
                          <a:effectLst/>
                          <a:latin typeface="Times New Roman" panose="02020603050405020304" pitchFamily="18" charset="0"/>
                          <a:cs typeface="Times New Roman" panose="02020603050405020304" pitchFamily="18" charset="0"/>
                        </a:rPr>
                        <a:t> and M. </a:t>
                      </a:r>
                      <a:r>
                        <a:rPr lang="en-US" sz="1500" b="1" kern="1200" dirty="0" err="1">
                          <a:solidFill>
                            <a:schemeClr val="tx1"/>
                          </a:solidFill>
                          <a:effectLst/>
                          <a:latin typeface="Times New Roman" panose="02020603050405020304" pitchFamily="18" charset="0"/>
                          <a:cs typeface="Times New Roman" panose="02020603050405020304" pitchFamily="18" charset="0"/>
                        </a:rPr>
                        <a:t>Altun</a:t>
                      </a:r>
                      <a:endParaRPr lang="en-US" sz="15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500" b="1" kern="1200" dirty="0">
                          <a:solidFill>
                            <a:schemeClr val="tx1"/>
                          </a:solidFill>
                          <a:effectLst/>
                          <a:latin typeface="Times New Roman" panose="02020603050405020304" pitchFamily="18" charset="0"/>
                          <a:cs typeface="Times New Roman" panose="02020603050405020304" pitchFamily="18" charset="0"/>
                        </a:rPr>
                        <a:t>Circuit aware approximate system design with case studies in image processing and neural networks</a:t>
                      </a:r>
                      <a:endParaRPr lang="en-US" sz="15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500" kern="1200" dirty="0">
                          <a:solidFill>
                            <a:schemeClr val="tx1"/>
                          </a:solidFill>
                          <a:effectLst/>
                          <a:latin typeface="Times New Roman" panose="02020603050405020304" pitchFamily="18" charset="0"/>
                          <a:cs typeface="Times New Roman" panose="02020603050405020304" pitchFamily="18" charset="0"/>
                        </a:rPr>
                        <a:t>From this, we bring approximate circuit design methods and system analysis techniques together to implement quality scalable yet cost efficient systems.</a:t>
                      </a:r>
                      <a:endParaRPr lang="en-US" sz="15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982980">
                <a:tc>
                  <a:txBody>
                    <a:bodyPr/>
                    <a:lstStyle/>
                    <a:p>
                      <a:pPr algn="ctr"/>
                      <a:r>
                        <a:rPr lang="en-US" sz="1500" b="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500" b="0" kern="1200" dirty="0">
                          <a:solidFill>
                            <a:schemeClr val="tx1"/>
                          </a:solidFill>
                          <a:effectLst/>
                          <a:latin typeface="Times New Roman" panose="02020603050405020304" pitchFamily="18" charset="0"/>
                          <a:cs typeface="Times New Roman" panose="02020603050405020304" pitchFamily="18" charset="0"/>
                        </a:rPr>
                        <a:t>IEEE</a:t>
                      </a:r>
                      <a:r>
                        <a:rPr lang="en-US" sz="1500" b="0" kern="1200" baseline="0" dirty="0">
                          <a:solidFill>
                            <a:schemeClr val="tx1"/>
                          </a:solidFill>
                          <a:effectLst/>
                          <a:latin typeface="Times New Roman" panose="02020603050405020304" pitchFamily="18" charset="0"/>
                          <a:cs typeface="Times New Roman" panose="02020603050405020304" pitchFamily="18" charset="0"/>
                        </a:rPr>
                        <a:t> conference (2021)</a:t>
                      </a:r>
                      <a:endParaRPr lang="en-US" sz="1500" b="0" kern="1200" dirty="0">
                        <a:solidFill>
                          <a:schemeClr val="tx1"/>
                        </a:solidFill>
                        <a:effectLst/>
                        <a:latin typeface="Times New Roman" panose="02020603050405020304" pitchFamily="18" charset="0"/>
                        <a:cs typeface="Times New Roman" panose="02020603050405020304" pitchFamily="18" charset="0"/>
                      </a:endParaRPr>
                    </a:p>
                    <a:p>
                      <a:pPr marL="0" marR="0" indent="0" algn="just" defTabSz="457200" rtl="0" eaLnBrk="1" fontAlgn="auto" latinLnBrk="0" hangingPunct="1">
                        <a:lnSpc>
                          <a:spcPct val="100000"/>
                        </a:lnSpc>
                        <a:spcBef>
                          <a:spcPts val="0"/>
                        </a:spcBef>
                        <a:spcAft>
                          <a:spcPts val="0"/>
                        </a:spcAft>
                        <a:buClrTx/>
                        <a:buSzTx/>
                        <a:buFontTx/>
                        <a:buNone/>
                        <a:defRPr/>
                      </a:pPr>
                      <a:endParaRPr lang="en-US"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just"/>
                      <a:r>
                        <a:rPr lang="en-US" sz="1500" b="1" kern="1200" dirty="0">
                          <a:solidFill>
                            <a:schemeClr val="tx1"/>
                          </a:solidFill>
                          <a:effectLst/>
                          <a:latin typeface="Times New Roman" panose="02020603050405020304" pitchFamily="18" charset="0"/>
                          <a:cs typeface="Times New Roman" panose="02020603050405020304" pitchFamily="18" charset="0"/>
                        </a:rPr>
                        <a:t>W. Ahmad and I. </a:t>
                      </a:r>
                      <a:r>
                        <a:rPr lang="en-US" sz="1500" b="1" kern="1200" dirty="0" err="1">
                          <a:solidFill>
                            <a:schemeClr val="tx1"/>
                          </a:solidFill>
                          <a:effectLst/>
                          <a:latin typeface="Times New Roman" panose="02020603050405020304" pitchFamily="18" charset="0"/>
                          <a:cs typeface="Times New Roman" panose="02020603050405020304" pitchFamily="18" charset="0"/>
                        </a:rPr>
                        <a:t>Hamzaoglu</a:t>
                      </a:r>
                      <a:endParaRPr lang="en-US" sz="15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just"/>
                      <a:r>
                        <a:rPr lang="en-US" sz="1500" b="1" kern="1200" dirty="0">
                          <a:solidFill>
                            <a:schemeClr val="tx1"/>
                          </a:solidFill>
                          <a:effectLst/>
                          <a:latin typeface="Times New Roman" panose="02020603050405020304" pitchFamily="18" charset="0"/>
                          <a:cs typeface="Times New Roman" panose="02020603050405020304" pitchFamily="18" charset="0"/>
                        </a:rPr>
                        <a:t>An efficient approximate sum of absolute differences hardware for FPGAs</a:t>
                      </a:r>
                      <a:endParaRPr lang="en-US" sz="1500" b="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just"/>
                      <a:r>
                        <a:rPr lang="en-US" sz="1500" kern="1200" dirty="0">
                          <a:solidFill>
                            <a:schemeClr val="tx1"/>
                          </a:solidFill>
                          <a:effectLst/>
                          <a:latin typeface="Times New Roman" panose="02020603050405020304" pitchFamily="18" charset="0"/>
                          <a:cs typeface="Times New Roman" panose="02020603050405020304" pitchFamily="18" charset="0"/>
                        </a:rPr>
                        <a:t>From this area is optimized and resolution is reduced and increases the overall efficiency of the design</a:t>
                      </a:r>
                      <a:endParaRPr lang="en-US" sz="15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2512</TotalTime>
  <Words>1710</Words>
  <Application>Microsoft Office PowerPoint</Application>
  <PresentationFormat>On-screen Show (4:3)</PresentationFormat>
  <Paragraphs>117</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Bookman Old Style</vt:lpstr>
      <vt:lpstr>Calibri</vt:lpstr>
      <vt:lpstr>Calibri Light</vt:lpstr>
      <vt:lpstr>Times New Roman</vt:lpstr>
      <vt:lpstr>Wingdings</vt:lpstr>
      <vt:lpstr>Office Theme</vt:lpstr>
      <vt:lpstr>PowerPoint Presentation</vt:lpstr>
      <vt:lpstr>     Efficient Approximate Adders with Minimal Error for FPGA Implementation</vt:lpstr>
      <vt:lpstr>Contents</vt:lpstr>
      <vt:lpstr>Abstract</vt:lpstr>
      <vt:lpstr> </vt:lpstr>
      <vt:lpstr>Introduction</vt:lpstr>
      <vt:lpstr> </vt:lpstr>
      <vt:lpstr>Literature review</vt:lpstr>
      <vt:lpstr>PowerPoint Presentation</vt:lpstr>
      <vt:lpstr>Existing method</vt:lpstr>
      <vt:lpstr>PowerPoint Presentation</vt:lpstr>
      <vt:lpstr> </vt:lpstr>
      <vt:lpstr>Proposed method</vt:lpstr>
      <vt:lpstr>PowerPoint Presentation</vt:lpstr>
      <vt:lpstr> </vt:lpstr>
      <vt:lpstr>PowerPoint Presentation</vt:lpstr>
      <vt:lpstr> </vt:lpstr>
      <vt:lpstr>Results</vt:lpstr>
      <vt:lpstr>PowerPoint Presentation</vt:lpstr>
      <vt:lpstr>PowerPoint Presentation</vt:lpstr>
      <vt:lpstr>PowerPoint Presentation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Virtex 7 FPGA Implementation of 256 Bit Key AES Algorithm with Key Schedule and Sub Bytes Block Optimization</dc:title>
  <dc:creator>SADGUNA B.</dc:creator>
  <cp:lastModifiedBy>Shanmukha Poorna Chand</cp:lastModifiedBy>
  <cp:revision>96</cp:revision>
  <dcterms:created xsi:type="dcterms:W3CDTF">2021-11-10T04:18:00Z</dcterms:created>
  <dcterms:modified xsi:type="dcterms:W3CDTF">2024-03-17T09:13:30Z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EC1CC2E8B6194315B01D63D00CD97975_12</vt:lpwstr>
  </property>
  <property fmtid="{D5CDD505-2E9C-101B-9397-08002B2CF9AE}" pid="3" name="KSOProductBuildVer">
    <vt:lpwstr>1033-12.2.0.13266</vt:lpwstr>
  </property>
</Properties>
</file>