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0" r:id="rId2"/>
    <p:sldId id="282" r:id="rId3"/>
    <p:sldId id="286" r:id="rId4"/>
    <p:sldId id="337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EDF1FF"/>
    <a:srgbClr val="09AB80"/>
    <a:srgbClr val="000000"/>
    <a:srgbClr val="DC404C"/>
    <a:srgbClr val="FBA619"/>
    <a:srgbClr val="4E87C7"/>
    <a:srgbClr val="004B76"/>
    <a:srgbClr val="282828"/>
    <a:srgbClr val="21B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52556-07A3-B18C-8427-8BF6B282A90D}" v="22" dt="2024-10-14T07:15:00.196"/>
    <p1510:client id="{CC0BCA4B-76D7-5379-C567-9F15DD159FDE}" v="18" dt="2024-10-14T07:04:5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A5AC4-4C04-CD4F-9BC3-B5667309B02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F573-54C0-4B46-B426-7256B2CC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7F573-54C0-4B46-B426-7256B2CC6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3D11C3-C50B-6C91-4F43-2FFF99058A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364" y="3271527"/>
            <a:ext cx="7065196" cy="2110518"/>
          </a:xfrm>
        </p:spPr>
        <p:txBody>
          <a:bodyPr>
            <a:noAutofit/>
          </a:bodyPr>
          <a:lstStyle>
            <a:lvl1pPr marL="0" indent="0">
              <a:buNone/>
              <a:defRPr sz="8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745A94-431E-D618-DB45-4DD9067CA0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840" y="5708629"/>
            <a:ext cx="4900682" cy="278397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AC5F2D4-D641-3B1F-57BB-21C380F265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0" y="5954559"/>
            <a:ext cx="4900682" cy="278397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Second Subtitle goes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0B585D3-4785-0055-D0FC-C96310F801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803" y="6205029"/>
            <a:ext cx="4900682" cy="278397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0FF948-DE0C-FE8D-2C19-5B3AB6D696D7}"/>
              </a:ext>
            </a:extLst>
          </p:cNvPr>
          <p:cNvCxnSpPr>
            <a:cxnSpLocks/>
          </p:cNvCxnSpPr>
          <p:nvPr userDrawn="1"/>
        </p:nvCxnSpPr>
        <p:spPr>
          <a:xfrm>
            <a:off x="565840" y="5671436"/>
            <a:ext cx="2736000" cy="0"/>
          </a:xfrm>
          <a:prstGeom prst="line">
            <a:avLst/>
          </a:prstGeom>
          <a:ln w="19050"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D8AAC33-8D7D-7082-25AF-FB5CEFDC7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5340" y="496215"/>
            <a:ext cx="1122461" cy="6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and charts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412E06C-DB56-A48B-E9D4-34F1F5E54E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0143" y="5197529"/>
            <a:ext cx="1344249" cy="86836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9D6CB53-EDE8-9540-A6A5-644B4276BCA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8995" y="5207000"/>
            <a:ext cx="1344249" cy="86836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FF612B8-FD74-5003-5BEC-0741E372CB4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07478" y="5207000"/>
            <a:ext cx="1344249" cy="86836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A9A6C8B-6ABC-A164-B40D-4F44359EA0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93779" y="5207000"/>
            <a:ext cx="724488" cy="868363"/>
          </a:xfrm>
        </p:spPr>
        <p:txBody>
          <a:bodyPr>
            <a:noAutofit/>
          </a:bodyPr>
          <a:lstStyle>
            <a:lvl1pPr marL="0" indent="0">
              <a:buNone/>
              <a:defRPr sz="6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73930060-CF86-D841-F821-F6B1386146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84170" y="5208986"/>
            <a:ext cx="724488" cy="868363"/>
          </a:xfrm>
        </p:spPr>
        <p:txBody>
          <a:bodyPr>
            <a:noAutofit/>
          </a:bodyPr>
          <a:lstStyle>
            <a:lvl1pPr marL="0" indent="0">
              <a:buNone/>
              <a:defRPr sz="6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B1641083-8623-5C74-BB11-E874C30E37D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33303" y="5208986"/>
            <a:ext cx="724488" cy="868363"/>
          </a:xfrm>
        </p:spPr>
        <p:txBody>
          <a:bodyPr>
            <a:noAutofit/>
          </a:bodyPr>
          <a:lstStyle>
            <a:lvl1pPr marL="0" indent="0">
              <a:buNone/>
              <a:defRPr sz="6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16BC9BD-C4A4-81E3-A05B-EB9D5C93CD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311" y="462845"/>
            <a:ext cx="10868069" cy="613858"/>
          </a:xfrm>
        </p:spPr>
        <p:txBody>
          <a:bodyPr>
            <a:noAutofit/>
          </a:bodyPr>
          <a:lstStyle>
            <a:lvl1pPr marL="0" indent="0">
              <a:buNone/>
              <a:defRPr sz="4000" b="0" i="0">
                <a:solidFill>
                  <a:srgbClr val="05AE82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Heading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5B33F28-53AB-282B-960B-12257B7995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311" y="1098849"/>
            <a:ext cx="10868069" cy="365123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5AE82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Sub-heading comes here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2A0B4817-B96B-A371-8C9E-5E1C94745C45}"/>
              </a:ext>
            </a:extLst>
          </p:cNvPr>
          <p:cNvSpPr>
            <a:spLocks noGrp="1"/>
          </p:cNvSpPr>
          <p:nvPr>
            <p:ph type="chart" sz="quarter" idx="28" hasCustomPrompt="1"/>
          </p:nvPr>
        </p:nvSpPr>
        <p:spPr>
          <a:xfrm>
            <a:off x="595312" y="1528042"/>
            <a:ext cx="4734334" cy="30100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here to add charts/ graphs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C7C6E14-A00A-054E-B1B3-883BA92A9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5809EEF-C2ED-17AB-3A06-85246F0E4F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318536D0-6722-FB20-6CA8-0B1AA8B2F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461938D0-E5DE-7B49-AE9A-0E67EEC30C3E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5596343" y="1528042"/>
            <a:ext cx="5867038" cy="30100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here to add charts/ graphs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B37F3C-8910-E66D-97A1-F6946F2A852A}"/>
              </a:ext>
            </a:extLst>
          </p:cNvPr>
          <p:cNvCxnSpPr>
            <a:cxnSpLocks/>
          </p:cNvCxnSpPr>
          <p:nvPr userDrawn="1"/>
        </p:nvCxnSpPr>
        <p:spPr>
          <a:xfrm>
            <a:off x="1064332" y="4764336"/>
            <a:ext cx="10103340" cy="0"/>
          </a:xfrm>
          <a:prstGeom prst="line">
            <a:avLst/>
          </a:prstGeom>
          <a:ln>
            <a:solidFill>
              <a:srgbClr val="3A3A3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790499-2722-5524-B8A9-DC35912ACEF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2994" y="1874087"/>
            <a:ext cx="0" cy="2890249"/>
          </a:xfrm>
          <a:prstGeom prst="line">
            <a:avLst/>
          </a:prstGeom>
          <a:ln>
            <a:solidFill>
              <a:srgbClr val="3A3A3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BEA5-45EA-8A18-3C57-0E2E8AF2A695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3410FD-55E0-49E4-3339-BBECB86E3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9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B1F0C1-6EAE-485F-FE1C-2EA7031AD7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078" y="3015437"/>
            <a:ext cx="11591166" cy="339725"/>
          </a:xfrm>
          <a:solidFill>
            <a:srgbClr val="09AB80"/>
          </a:solidFill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BF476A-E2C3-5896-0261-58D0C4283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7188" y="437270"/>
            <a:ext cx="3257623" cy="535531"/>
          </a:xfrm>
        </p:spPr>
        <p:txBody>
          <a:bodyPr>
            <a:noAutofit/>
          </a:bodyPr>
          <a:lstStyle>
            <a:lvl1pPr algn="ctr">
              <a:defRPr sz="4000" b="0" i="0">
                <a:solidFill>
                  <a:srgbClr val="05AE82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DB161C4-303E-6E09-8BA3-286384A99A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78" y="1230663"/>
            <a:ext cx="2741085" cy="318737"/>
          </a:xfrm>
          <a:solidFill>
            <a:srgbClr val="09AB80"/>
          </a:solidFill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F5B7BCB-8ADC-9B88-A50D-8C08BEE885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6078" y="1549400"/>
            <a:ext cx="2741085" cy="130158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3A3A3A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98E984-9488-96E9-A5C2-026D78790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DAFCCA3-A557-DF2B-2DAD-E824C20A5F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7308F6F3-DD77-72C5-8DFA-239CDEA17F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25DE3-8189-C29D-9D6C-42D929AD26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55663" y="1229052"/>
            <a:ext cx="2741085" cy="318737"/>
          </a:xfrm>
          <a:solidFill>
            <a:srgbClr val="09AB80"/>
          </a:solidFill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2C14A4A-F13D-1545-93DA-138CCA3DC44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55664" y="1549400"/>
            <a:ext cx="2741085" cy="130158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3A3A3A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062AC87-B7A4-12C6-FF44-735B3A00A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250" y="1229052"/>
            <a:ext cx="2741085" cy="318737"/>
          </a:xfrm>
          <a:solidFill>
            <a:srgbClr val="09AB80"/>
          </a:solidFill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8883D84-C654-589D-AB7A-A12DCED6C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250" y="1549400"/>
            <a:ext cx="2741085" cy="130158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3A3A3A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1C59301-00F9-7BCF-3768-A5A7EEE9E3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34837" y="1230663"/>
            <a:ext cx="2741085" cy="318737"/>
          </a:xfrm>
          <a:solidFill>
            <a:srgbClr val="09AB80"/>
          </a:solidFill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4ECECAF-9C30-81F0-34E5-025C238A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34837" y="1549400"/>
            <a:ext cx="2741085" cy="130158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3A3A3A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8" name="Chart Placeholder 27">
            <a:extLst>
              <a:ext uri="{FF2B5EF4-FFF2-40B4-BE49-F238E27FC236}">
                <a16:creationId xmlns:a16="http://schemas.microsoft.com/office/drawing/2014/main" id="{4A4A61B7-CBB1-2B58-7959-88D71638B86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316079" y="3429000"/>
            <a:ext cx="3451232" cy="26027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29" name="Chart Placeholder 27">
            <a:extLst>
              <a:ext uri="{FF2B5EF4-FFF2-40B4-BE49-F238E27FC236}">
                <a16:creationId xmlns:a16="http://schemas.microsoft.com/office/drawing/2014/main" id="{9AE01E39-4319-7CD9-A80A-98FE79613263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4282010" y="3429000"/>
            <a:ext cx="3633231" cy="26027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30" name="Chart Placeholder 27">
            <a:extLst>
              <a:ext uri="{FF2B5EF4-FFF2-40B4-BE49-F238E27FC236}">
                <a16:creationId xmlns:a16="http://schemas.microsoft.com/office/drawing/2014/main" id="{7C4909A2-C564-AF67-02DB-E47FEBA41084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8247943" y="3429000"/>
            <a:ext cx="3659301" cy="26027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Chart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66EDCC-DA28-6611-776E-0FD45C37F3DB}"/>
              </a:ext>
            </a:extLst>
          </p:cNvPr>
          <p:cNvCxnSpPr>
            <a:cxnSpLocks/>
          </p:cNvCxnSpPr>
          <p:nvPr userDrawn="1"/>
        </p:nvCxnSpPr>
        <p:spPr>
          <a:xfrm>
            <a:off x="0" y="6227279"/>
            <a:ext cx="12192000" cy="0"/>
          </a:xfrm>
          <a:prstGeom prst="line">
            <a:avLst/>
          </a:prstGeom>
          <a:ln>
            <a:solidFill>
              <a:srgbClr val="3A3A3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E29341-EA5D-5855-E13A-048630986C2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25742" y="3342761"/>
            <a:ext cx="0" cy="2890249"/>
          </a:xfrm>
          <a:prstGeom prst="line">
            <a:avLst/>
          </a:prstGeom>
          <a:ln>
            <a:solidFill>
              <a:srgbClr val="3A3A3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E8B476-0E6E-6219-DB54-650498D2E520}"/>
              </a:ext>
            </a:extLst>
          </p:cNvPr>
          <p:cNvCxnSpPr>
            <a:cxnSpLocks/>
          </p:cNvCxnSpPr>
          <p:nvPr userDrawn="1"/>
        </p:nvCxnSpPr>
        <p:spPr>
          <a:xfrm flipV="1">
            <a:off x="8073672" y="3342761"/>
            <a:ext cx="0" cy="2890249"/>
          </a:xfrm>
          <a:prstGeom prst="line">
            <a:avLst/>
          </a:prstGeom>
          <a:ln>
            <a:solidFill>
              <a:srgbClr val="3A3A3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4C2FBF-5421-41EE-5B28-8FC58AFBBCE1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B02507B-8BDE-B893-6B0B-EED0B2543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5EEC227-9297-E8C6-D565-0565F375F0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03770" y="5679546"/>
            <a:ext cx="2286888" cy="318052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09AB80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Contact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B6D9E09-5C03-F28A-4697-881648EAE8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03770" y="5982626"/>
            <a:ext cx="2286888" cy="318052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09AB80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Mail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1437C-1AA0-85E2-07B8-5F568E888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0069" y="485451"/>
            <a:ext cx="4040567" cy="5565739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BE3EAED-F79C-4937-54FD-D3FF87E506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0475" y="2920243"/>
            <a:ext cx="4844329" cy="1017515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E83F5C8-9F2E-965A-A02D-60497B0AD5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03770" y="5392253"/>
            <a:ext cx="2286888" cy="318052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09AB80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B52BD-6C40-805B-3E2B-9D88BCCE85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6112" y="303090"/>
            <a:ext cx="843322" cy="4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8903AC-14AF-CA6F-FCF5-29FAF7E79E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23421" y="2699982"/>
            <a:ext cx="2862263" cy="2162175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09AB80"/>
                </a:solidFill>
              </a:rPr>
              <a:t>|</a:t>
            </a:r>
            <a:r>
              <a:rPr lang="en-US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9AB80"/>
                </a:solidFill>
              </a:rPr>
              <a:t>|</a:t>
            </a:r>
            <a:r>
              <a:rPr lang="en-US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9AB80"/>
                </a:solidFill>
              </a:rPr>
              <a:t>|</a:t>
            </a:r>
            <a:r>
              <a:rPr lang="en-US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9AB80"/>
                </a:solidFill>
              </a:rPr>
              <a:t>|</a:t>
            </a:r>
            <a:r>
              <a:rPr lang="en-US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9AB80"/>
                </a:solidFill>
              </a:rPr>
              <a:t>| </a:t>
            </a:r>
            <a:r>
              <a:rPr lang="en-US"/>
              <a:t>Section header comes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09AB80"/>
                </a:solidFill>
              </a:rPr>
              <a:t>| </a:t>
            </a:r>
            <a:r>
              <a:rPr lang="en-US"/>
              <a:t>Section header comes here</a:t>
            </a:r>
          </a:p>
          <a:p>
            <a:pPr lvl="0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1B953-DCB4-A021-1173-B20688916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631" y="1185795"/>
            <a:ext cx="3257005" cy="4486410"/>
          </a:xfrm>
          <a:prstGeom prst="rect">
            <a:avLst/>
          </a:prstGeom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46BBEC3-C64F-AD1B-C298-E047FA8F8D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467" y="2699982"/>
            <a:ext cx="3494020" cy="17849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  <a:lvl2pPr>
              <a:defRPr b="1" i="0">
                <a:latin typeface="TT Autonomous DemiBold" panose="020B0003030000000000" pitchFamily="34" charset="0"/>
              </a:defRPr>
            </a:lvl2pPr>
            <a:lvl3pPr>
              <a:defRPr b="1" i="0">
                <a:latin typeface="TT Autonomous DemiBold" panose="020B0003030000000000" pitchFamily="34" charset="0"/>
              </a:defRPr>
            </a:lvl3pPr>
            <a:lvl4pPr>
              <a:defRPr b="1" i="0">
                <a:latin typeface="TT Autonomous DemiBold" panose="020B0003030000000000" pitchFamily="34" charset="0"/>
              </a:defRPr>
            </a:lvl4pPr>
            <a:lvl5pPr>
              <a:defRPr b="1" i="0">
                <a:latin typeface="TT Autonomous DemiBold" panose="020B0003030000000000" pitchFamily="34" charset="0"/>
              </a:defRPr>
            </a:lvl5pPr>
          </a:lstStyle>
          <a:p>
            <a:pPr lvl="0"/>
            <a:r>
              <a:rPr lang="en-GB"/>
              <a:t>Heading Here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FF2851-4349-2008-1B17-E0EFE473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92746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32B69D80-F038-FC92-894E-DBFF0EEA5D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2089BF6-8DD8-D612-970C-33820F210B2F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DA6865-8EF4-1544-A426-79444560C1A2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64CC49-1D37-CAD6-B7AD-8F39D366D351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9E0281-EE5D-8A7C-A93D-EEBD1D21A1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DD80F-3243-22F1-54C0-128501D58B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239" y="691530"/>
            <a:ext cx="5313362" cy="949325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494619-2A48-0AC6-876D-9B338035DD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46540" y="2068640"/>
            <a:ext cx="3207555" cy="376202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7C2BDF-1C92-2041-6FF8-2ADA60CAB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01ED567-BB32-E0F8-B3C5-0C18F5ADD0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EB770098-482D-1151-A54B-0465A14BA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9AA6F91-90E9-11E3-766C-3D32C1CA5C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2646" y="2068640"/>
            <a:ext cx="3207555" cy="376202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Section header comes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5BBFEA-4250-67F5-2E39-0574FF05DC1D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4BB88A-A8A2-5E43-1ADD-6EDEFFD10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043DF6-9A01-CD8C-E975-3BA08AA4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7DE5BA1-67FB-DEBD-5495-B7BEC666E2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B1ACAF7D-B490-9D87-CFDB-81F8B054CC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F7009-29FE-3E85-4892-D5FA78611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3631" y="1185795"/>
            <a:ext cx="3257005" cy="44864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7F1BA-F60E-57FC-5548-F651A084CC85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4FF87A-9695-7C3A-07C4-3B96A512B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904" y="2777529"/>
            <a:ext cx="5562600" cy="1325563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Title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876FA-4A07-E0C0-D3CE-2D38B36E92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A2FF149A-A867-22AD-215E-B8C95E2C225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Bg</a:t>
            </a:r>
            <a:r>
              <a:rPr lang="en-US"/>
              <a:t> picture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5F9E0C-1B12-2F82-7293-E1D69594B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700" y="2766218"/>
            <a:ext cx="5562600" cy="1325563"/>
          </a:xfrm>
        </p:spPr>
        <p:txBody>
          <a:bodyPr>
            <a:normAutofit/>
          </a:bodyPr>
          <a:lstStyle>
            <a:lvl1pPr algn="ctr">
              <a:defRPr sz="60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Add Text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F08A9A-0E53-0888-C923-BB5796EC1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31054D8-EAAA-243A-1904-5F879791F2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4E0B5D0-1A54-7DB1-5E25-D80F9B2E8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CC592-2EE7-F51E-DCA7-2A2AA6043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6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BF2F0C95-47D5-BE3F-A5ED-975EE4045DC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0" y="0"/>
            <a:ext cx="5827923" cy="6858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 here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FEB8356-63D8-36F5-81D6-AF8E9FA2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884892D-40F7-B8C2-4F4A-F67B67387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DBE0B14-8EA3-8F94-B574-8DF3B108A5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6BE6FDB-5F95-3A17-352A-4813E80B9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84" y="472471"/>
            <a:ext cx="5526711" cy="1205595"/>
          </a:xfrm>
        </p:spPr>
        <p:txBody>
          <a:bodyPr/>
          <a:lstStyle>
            <a:lvl1pPr>
              <a:defRPr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 sz="4000"/>
              <a:t>Heading for the text slide comes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86F5D34-F7EA-E08B-53AA-6A051BCDF58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678067"/>
            <a:ext cx="5526836" cy="381600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9AB80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Subheading comes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6B7A73-097E-EA29-A764-57B225E847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2337121"/>
            <a:ext cx="5526796" cy="3589954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GB" sz="120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5845B-6D74-67B2-4CEC-FE9F47FD1D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FEB8356-63D8-36F5-81D6-AF8E9FA2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884892D-40F7-B8C2-4F4A-F67B67387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DBE0B14-8EA3-8F94-B574-8DF3B108A5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445309F-E125-618B-9582-18DF50840D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79460"/>
            <a:ext cx="5715000" cy="514489"/>
          </a:xfrm>
        </p:spPr>
        <p:txBody>
          <a:bodyPr>
            <a:normAutofit/>
          </a:bodyPr>
          <a:lstStyle>
            <a:lvl1pPr marL="0" indent="0">
              <a:buNone/>
              <a:defRPr sz="3000" b="0" i="0">
                <a:solidFill>
                  <a:srgbClr val="09AB80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Heading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080BB5-911B-31C5-660D-A6A4D56B9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07386"/>
            <a:ext cx="5715000" cy="3651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9AB80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E7CD54-245D-1295-1A34-265D01FE97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597026"/>
            <a:ext cx="2534194" cy="301444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Enter bullet points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09BCFA5-8F14-F59C-6560-8E221F4326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359" y="1953815"/>
            <a:ext cx="2751910" cy="514488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2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| Enter longer sub bullet point here</a:t>
            </a:r>
          </a:p>
          <a:p>
            <a:pPr lvl="0"/>
            <a:r>
              <a:rPr lang="en-US"/>
              <a:t>| Enter longer sub bullet point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264EF80-5F22-C8B3-1847-044EC9694E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642763"/>
            <a:ext cx="2534194" cy="301444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Enter bullet points here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337241D-FB19-376B-F380-3A2FA22FFC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359" y="2999552"/>
            <a:ext cx="2751910" cy="514488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2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| Enter longer sub bullet point here</a:t>
            </a:r>
          </a:p>
          <a:p>
            <a:pPr lvl="0"/>
            <a:r>
              <a:rPr lang="en-US"/>
              <a:t>| Enter longer sub bullet point here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44D9D1C-04D7-E144-331D-35E2C3399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" y="3692565"/>
            <a:ext cx="2534194" cy="301444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4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Enter bullet points here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14FCA8EC-6C87-03CE-0223-E81043FE94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359" y="4049354"/>
            <a:ext cx="2751910" cy="514488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2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lvl="0"/>
            <a:r>
              <a:rPr lang="en-US"/>
              <a:t>| Enter longer sub bullet point here</a:t>
            </a:r>
          </a:p>
          <a:p>
            <a:pPr lvl="0"/>
            <a:r>
              <a:rPr lang="en-US"/>
              <a:t>| Enter longer sub bullet point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9312FF-6C8C-23AA-F53E-4957CF6519ED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791A3C-3CF4-749A-2CE4-26358D234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B89D0-30B6-EABF-82E3-F341213A0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584" y="250964"/>
            <a:ext cx="11553741" cy="1050615"/>
          </a:xfrm>
        </p:spPr>
        <p:txBody>
          <a:bodyPr>
            <a:noAutofit/>
          </a:bodyPr>
          <a:lstStyle>
            <a:lvl1pPr>
              <a:defRPr sz="4000" b="0" i="0">
                <a:solidFill>
                  <a:srgbClr val="05AE82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r>
              <a:rPr lang="en-US"/>
              <a:t>Heading </a:t>
            </a:r>
            <a:br>
              <a:rPr lang="en-US"/>
            </a:br>
            <a:r>
              <a:rPr lang="en-US"/>
              <a:t>comes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029E3A-F69A-25A3-4C34-F450D0F48D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7500" y="1364336"/>
            <a:ext cx="11553825" cy="3816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Sub heading comes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77D08DB-C442-1F13-1C12-4D91E7B340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2488463"/>
            <a:ext cx="2812388" cy="108183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D71A3A-181E-662B-037B-52E61ECC5A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7499" y="2081640"/>
            <a:ext cx="2812389" cy="381600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C6C48C4-A82E-B3B7-2E54-BCB244C6B17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3429" y="2068807"/>
            <a:ext cx="2812389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1C9EB3-DFA5-E501-B304-E1FC1F3949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46184" y="2056091"/>
            <a:ext cx="2812389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B5F55DEA-D761-50D3-C6DB-C9324A9D31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33429" y="2475630"/>
            <a:ext cx="2812389" cy="1095609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text comes here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4E92658-7893-A513-622C-F774791686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49359" y="2463240"/>
            <a:ext cx="2812389" cy="110890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text comes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1CD5-0BB6-2C56-EDDA-44E39BB6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965D4068-472F-3973-C0EC-7B1A0F7E59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04A95F47-A8C9-3325-5D5B-FDD10AAEA1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C2E20B5-CE02-C146-41D3-0DC60D6EE62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65289" y="2450407"/>
            <a:ext cx="2812388" cy="112267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58010B6-3DC7-FA61-5712-31F8300304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8937" y="2056091"/>
            <a:ext cx="2812388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CF4771-F510-4593-DDB4-F1008C8DE3C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17499" y="4197780"/>
            <a:ext cx="2821816" cy="108551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37022E49-CE37-BBD6-4AE7-EFD87E51B5D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7498" y="3790956"/>
            <a:ext cx="2821817" cy="381600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8AB27193-9C29-BD69-2F37-BBC958DF5F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33428" y="3778123"/>
            <a:ext cx="2821817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D485EE5-151F-5F99-ED17-61D6EF1F861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49358" y="3765406"/>
            <a:ext cx="2821817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EDE84E4-8CB1-44AB-A96F-3CD0F9BCD33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3428" y="4184947"/>
            <a:ext cx="2821817" cy="109543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text comes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78557E8-AFA4-17C5-42FA-B5AA3340393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49358" y="4147007"/>
            <a:ext cx="2821817" cy="113337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text comes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45CB9DD-69BF-C88D-F954-B41827C5F8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5288" y="4145121"/>
            <a:ext cx="2821816" cy="113526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100" b="0" i="0">
                <a:solidFill>
                  <a:srgbClr val="282828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Body text comes here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A598F1A-1C4E-22C9-6238-85DABAB1C94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58936" y="3765406"/>
            <a:ext cx="2821816" cy="381601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Heading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1AD2DB-B5BF-577B-72B4-F5E45BB62E48}"/>
              </a:ext>
            </a:extLst>
          </p:cNvPr>
          <p:cNvCxnSpPr>
            <a:cxnSpLocks/>
          </p:cNvCxnSpPr>
          <p:nvPr userDrawn="1"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D4EB12D-A02E-F4C8-4F0D-88F9800E238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8071" y="5531035"/>
            <a:ext cx="11579033" cy="611572"/>
          </a:xfrm>
          <a:solidFill>
            <a:srgbClr val="05AE8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Notes...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93E1B-5FF3-F8AA-17A4-D0C970CDE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158" y="6421210"/>
            <a:ext cx="576000" cy="3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911884-A07F-06D6-B716-DF337017B32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388" y="5699"/>
            <a:ext cx="12173611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1C7BE8-404D-F5DA-E938-D0B40E43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96452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 spc="-20" baseline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FE23D0E-3653-6438-3675-8D18DC3A6E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66021"/>
            <a:ext cx="6046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29DA6865-8EF4-1544-A426-79444560C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65F3300-67D7-4946-C3D8-16736B38D9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52269" y="6380153"/>
            <a:ext cx="296618" cy="35007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D3A2B-D129-CC41-A91C-FF93F03C0F79}"/>
              </a:ext>
            </a:extLst>
          </p:cNvPr>
          <p:cNvSpPr/>
          <p:nvPr userDrawn="1"/>
        </p:nvSpPr>
        <p:spPr>
          <a:xfrm>
            <a:off x="0" y="-5699"/>
            <a:ext cx="12192000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877569-1BC9-C04C-FA68-EF2E8E6E9A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56069" y="2698044"/>
            <a:ext cx="7643451" cy="1557120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en-US"/>
              <a:t>Emphatic Sentence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BDA15F5-8704-3014-21BB-CE3F7401C0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71935" y="4433583"/>
            <a:ext cx="7627585" cy="338985"/>
          </a:xfr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lus Jakarta Sans SemiBold" pitchFamily="2" charset="77"/>
                <a:cs typeface="Plus Jakarta Sans SemiBold" pitchFamily="2" charset="77"/>
              </a:defRPr>
            </a:lvl1pPr>
          </a:lstStyle>
          <a:p>
            <a:pPr lvl="0"/>
            <a:r>
              <a:rPr lang="en-US"/>
              <a:t>Emphatic sentence here</a:t>
            </a:r>
          </a:p>
        </p:txBody>
      </p:sp>
    </p:spTree>
    <p:extLst>
      <p:ext uri="{BB962C8B-B14F-4D97-AF65-F5344CB8AC3E}">
        <p14:creationId xmlns:p14="http://schemas.microsoft.com/office/powerpoint/2010/main" val="333810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55513-EEC4-B041-0264-37FEDF9B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5C00-8921-72E5-8B16-A91E2BC7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86633E-A720-1D95-9907-266517E7A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3989" y="6348822"/>
            <a:ext cx="372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95ADF21A-A51E-8E42-8198-C7B9217C2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8" r:id="rId2"/>
    <p:sldLayoutId id="2147483650" r:id="rId3"/>
    <p:sldLayoutId id="2147483659" r:id="rId4"/>
    <p:sldLayoutId id="2147483651" r:id="rId5"/>
    <p:sldLayoutId id="2147483653" r:id="rId6"/>
    <p:sldLayoutId id="2147483679" r:id="rId7"/>
    <p:sldLayoutId id="2147483654" r:id="rId8"/>
    <p:sldLayoutId id="2147483656" r:id="rId9"/>
    <p:sldLayoutId id="2147483652" r:id="rId10"/>
    <p:sldLayoutId id="2147483655" r:id="rId11"/>
    <p:sldLayoutId id="214748365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3FAD63FA-BBBC-6896-FB1A-4D07DF6B2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250" y="4299577"/>
            <a:ext cx="8582665" cy="1206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pace Grotesk Medium"/>
              </a:rPr>
              <a:t>HR Assistant Bot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3605D4-CF2D-3B9B-E9F0-006BC7780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Plus Jakarta Sans"/>
              </a:rPr>
              <a:t>Team : Code Striders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475A5C-6955-F385-9D44-6C1D2689D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Hack@PayU</a:t>
            </a:r>
            <a:r>
              <a:rPr lang="en-US" sz="1200" dirty="0">
                <a:solidFill>
                  <a:schemeClr val="tx1"/>
                </a:solidFill>
              </a:rPr>
              <a:t> - Bangalore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67ADCE5-3100-2FEB-C941-B268E3A383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21</a:t>
            </a:r>
            <a:r>
              <a:rPr lang="en-US" sz="1200" baseline="30000" dirty="0">
                <a:solidFill>
                  <a:schemeClr val="tx1"/>
                </a:solidFill>
              </a:rPr>
              <a:t>st  - </a:t>
            </a:r>
            <a:r>
              <a:rPr lang="en-US" sz="1200" dirty="0">
                <a:solidFill>
                  <a:schemeClr val="tx1"/>
                </a:solidFill>
              </a:rPr>
              <a:t>22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90278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9A786-EA93-F99F-8EE9-A162EC4D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2AC07-2614-057D-56F5-28DEFA9BD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BC932-4D22-DA30-40DA-2F3F9ED9E4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D2FA-5537-9007-AE00-57DE271FE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7297" y="1099398"/>
            <a:ext cx="7282543" cy="514489"/>
          </a:xfrm>
        </p:spPr>
        <p:txBody>
          <a:bodyPr>
            <a:noAutofit/>
          </a:bodyPr>
          <a:lstStyle/>
          <a:p>
            <a:r>
              <a:rPr lang="en-US" sz="4000" dirty="0"/>
              <a:t>Business Impact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69F3A5-A948-B3B5-2422-340E72719C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3816539" y="6338762"/>
            <a:ext cx="5329641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706DEA-449C-60C2-0138-94D89C21FF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98598" y="652978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3C7FD5-3897-87FF-CC23-35FFEF78A6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00556" y="6166021"/>
            <a:ext cx="2751910" cy="514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C5DBF6-1116-7388-63DE-3031478F6D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02974" y="658816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2988456-FF2A-0CFE-459D-9CB0D0278CBC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666BCA9-32FC-0C0B-9637-13E29C8661CE}"/>
              </a:ext>
            </a:extLst>
          </p:cNvPr>
          <p:cNvSpPr txBox="1">
            <a:spLocks/>
          </p:cNvSpPr>
          <p:nvPr/>
        </p:nvSpPr>
        <p:spPr>
          <a:xfrm>
            <a:off x="5562599" y="5119175"/>
            <a:ext cx="2534194" cy="30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7E4C50-E8E1-59D7-6BA8-15CF7D54A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0068" y="2454663"/>
            <a:ext cx="6038504" cy="39429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Enhanced Employee Satisfaction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8CFF7A3D-D526-C95E-9BF3-789639523DD4}"/>
              </a:ext>
            </a:extLst>
          </p:cNvPr>
          <p:cNvSpPr txBox="1">
            <a:spLocks/>
          </p:cNvSpPr>
          <p:nvPr/>
        </p:nvSpPr>
        <p:spPr>
          <a:xfrm>
            <a:off x="1620068" y="2924845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Cost Optimization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437DE93-9692-BA40-ACA0-840F0BD4A703}"/>
              </a:ext>
            </a:extLst>
          </p:cNvPr>
          <p:cNvSpPr txBox="1">
            <a:spLocks/>
          </p:cNvSpPr>
          <p:nvPr/>
        </p:nvSpPr>
        <p:spPr>
          <a:xfrm>
            <a:off x="1620068" y="2034237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Improved Work Efficiency &amp; Reduced workload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9E92B4B-8B19-8A93-344D-A9EFA94D5DEB}"/>
              </a:ext>
            </a:extLst>
          </p:cNvPr>
          <p:cNvSpPr txBox="1">
            <a:spLocks/>
          </p:cNvSpPr>
          <p:nvPr/>
        </p:nvSpPr>
        <p:spPr>
          <a:xfrm>
            <a:off x="1620068" y="3806734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Scalability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F4F403A1-B032-7930-CBBE-ABC454A91B22}"/>
              </a:ext>
            </a:extLst>
          </p:cNvPr>
          <p:cNvSpPr txBox="1">
            <a:spLocks/>
          </p:cNvSpPr>
          <p:nvPr/>
        </p:nvSpPr>
        <p:spPr>
          <a:xfrm>
            <a:off x="1620068" y="3360180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Reduced Dependency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2AE472-2995-ECE7-3698-542ED0DECD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019" y="5750836"/>
            <a:ext cx="2751910" cy="514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7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B3EAB-48F8-B2DC-720A-2E2C01BE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DEEBEE-F4AA-8369-4092-338CD9A398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4EEB0-BC9F-C2F7-A620-1BF1B5E029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0C5A00-7085-8D1D-6257-370B9D90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766218"/>
            <a:ext cx="6379030" cy="1325563"/>
          </a:xfrm>
        </p:spPr>
        <p:txBody>
          <a:bodyPr>
            <a:no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945B7EBC-7D6E-E38C-9B62-668D4543CF11}"/>
              </a:ext>
            </a:extLst>
          </p:cNvPr>
          <p:cNvSpPr txBox="1">
            <a:spLocks/>
          </p:cNvSpPr>
          <p:nvPr/>
        </p:nvSpPr>
        <p:spPr>
          <a:xfrm>
            <a:off x="11452269" y="6380153"/>
            <a:ext cx="296618" cy="35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5AE82"/>
                </a:solidFill>
                <a:latin typeface="TT Autonomous Light" panose="020B000303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16138F-E95B-A814-E031-346C32AF208A}"/>
              </a:ext>
            </a:extLst>
          </p:cNvPr>
          <p:cNvCxnSpPr>
            <a:cxnSpLocks/>
          </p:cNvCxnSpPr>
          <p:nvPr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7881F3-CCC3-A705-2A94-A4E2EF09CDD2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87496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51445-2119-C23E-E5AF-E985086F8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83257-47A9-51FA-3FC3-444EBF2D8B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238DF-5332-69B0-0B1B-1F815D4875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3D584-A5AC-0E9C-62BE-B993CDD794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68282" y="989769"/>
            <a:ext cx="7282543" cy="514489"/>
          </a:xfrm>
        </p:spPr>
        <p:txBody>
          <a:bodyPr>
            <a:noAutofit/>
          </a:bodyPr>
          <a:lstStyle/>
          <a:p>
            <a:r>
              <a:rPr lang="en-US" sz="4000" dirty="0"/>
              <a:t>Future 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801A77-5473-CC9A-36D8-66D5F02C44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3816539" y="6338762"/>
            <a:ext cx="5329641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C057D0-802A-DEDA-2955-0D334AAF72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98598" y="652978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EA854B-0840-90B8-B739-3FF83D3EF4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00556" y="6166021"/>
            <a:ext cx="2751910" cy="514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9737A9-DAF1-BC36-20D6-0BDBC3CF4B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02974" y="658816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40D49D8-3AB1-5DD5-252D-38C3298F4494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CB209AC-ADF2-4824-642C-C1C1A10BF747}"/>
              </a:ext>
            </a:extLst>
          </p:cNvPr>
          <p:cNvSpPr txBox="1">
            <a:spLocks/>
          </p:cNvSpPr>
          <p:nvPr/>
        </p:nvSpPr>
        <p:spPr>
          <a:xfrm>
            <a:off x="5562599" y="5119175"/>
            <a:ext cx="2534194" cy="30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0937F8-FAFB-AB4A-602B-777389D7C6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48668" y="2389390"/>
            <a:ext cx="6038504" cy="39429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Multi-language Support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DEFEEBE-2FED-864B-1E14-B96D40BBD6F9}"/>
              </a:ext>
            </a:extLst>
          </p:cNvPr>
          <p:cNvSpPr txBox="1">
            <a:spLocks/>
          </p:cNvSpPr>
          <p:nvPr/>
        </p:nvSpPr>
        <p:spPr>
          <a:xfrm>
            <a:off x="1848668" y="2859572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Escalation Automation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63B1F01-6B49-15C8-C639-0DC9315B7508}"/>
              </a:ext>
            </a:extLst>
          </p:cNvPr>
          <p:cNvSpPr txBox="1">
            <a:spLocks/>
          </p:cNvSpPr>
          <p:nvPr/>
        </p:nvSpPr>
        <p:spPr>
          <a:xfrm>
            <a:off x="1848668" y="1968964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Advanced AI Integration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57350C2-84C7-0D14-5CC2-A28ABF45945A}"/>
              </a:ext>
            </a:extLst>
          </p:cNvPr>
          <p:cNvSpPr txBox="1">
            <a:spLocks/>
          </p:cNvSpPr>
          <p:nvPr/>
        </p:nvSpPr>
        <p:spPr>
          <a:xfrm>
            <a:off x="1848668" y="3689205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Employee Self-Service Portal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02944FF-0D46-0920-3849-81284CCB5D2B}"/>
              </a:ext>
            </a:extLst>
          </p:cNvPr>
          <p:cNvSpPr txBox="1">
            <a:spLocks/>
          </p:cNvSpPr>
          <p:nvPr/>
        </p:nvSpPr>
        <p:spPr>
          <a:xfrm>
            <a:off x="1848668" y="3294907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Analytics and Insights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9B541-B672-B7F2-3B59-DB5C5FB848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019" y="5750836"/>
            <a:ext cx="2751910" cy="514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5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E4972C-9847-46EA-5D85-4876BBCA5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9045" y="3011683"/>
            <a:ext cx="4844329" cy="10175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B72967-CBD8-B65E-F5A3-3E0AEA08C840}"/>
              </a:ext>
            </a:extLst>
          </p:cNvPr>
          <p:cNvCxnSpPr>
            <a:cxnSpLocks/>
          </p:cNvCxnSpPr>
          <p:nvPr/>
        </p:nvCxnSpPr>
        <p:spPr>
          <a:xfrm>
            <a:off x="8265675" y="5608376"/>
            <a:ext cx="2736000" cy="0"/>
          </a:xfrm>
          <a:prstGeom prst="line">
            <a:avLst/>
          </a:prstGeom>
          <a:ln w="19050">
            <a:solidFill>
              <a:srgbClr val="3A3A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FFAA96-5A7D-2DF9-FAA2-B29071BA14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5857" y="2253345"/>
            <a:ext cx="4005943" cy="25037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&amp; Team Overview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  <a:endParaRPr lang="en-US" sz="2000" dirty="0">
              <a:solidFill>
                <a:schemeClr val="bg1"/>
              </a:solidFill>
              <a:latin typeface="Plus Jakarta Sans" pitchFamily="2" charset="77"/>
              <a:cs typeface="Plus Jakarta Sans" pitchFamily="2" charset="77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rPr>
              <a:t>Approach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rPr>
              <a:t>Business Impact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lus Jakarta Sans" pitchFamily="2" charset="77"/>
                <a:cs typeface="Plus Jakarta Sans" pitchFamily="2" charset="77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29C1-3A9B-1715-CA6A-F8B387FFFE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3056" y="2689095"/>
            <a:ext cx="3091544" cy="1784931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B923636-B659-C8EB-A1C5-0556ABCCAB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05AE82"/>
                </a:solidFill>
                <a:latin typeface="TT Autonomous Light" panose="020B0003030000000000" pitchFamily="34" charset="0"/>
              </a:defRPr>
            </a:lvl1pPr>
          </a:lstStyle>
          <a:p>
            <a:pPr lvl="0"/>
            <a:r>
              <a:rPr lang="en-US" b="0" i="0">
                <a:latin typeface="TT Autonomous Light" panose="020B0003030000000000" pitchFamily="34" charset="0"/>
              </a:rPr>
              <a:t>|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E72261-708B-E1FA-56DF-6A3F35EFA7E7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285663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E04A-644D-7746-8457-A2FCD2737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6C53B-5A18-7B15-8B92-C4572BC4BE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653902-5408-F919-6DB0-0BA913D1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766218"/>
            <a:ext cx="6379030" cy="1325563"/>
          </a:xfrm>
        </p:spPr>
        <p:txBody>
          <a:bodyPr>
            <a:noAutofit/>
          </a:bodyPr>
          <a:lstStyle/>
          <a:p>
            <a:r>
              <a:rPr lang="en-US" dirty="0"/>
              <a:t>Introduction &amp; Team Overview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6CEC5D0-6FCA-0B34-78A9-AFB82E5B0F4E}"/>
              </a:ext>
            </a:extLst>
          </p:cNvPr>
          <p:cNvSpPr txBox="1">
            <a:spLocks/>
          </p:cNvSpPr>
          <p:nvPr/>
        </p:nvSpPr>
        <p:spPr>
          <a:xfrm>
            <a:off x="11452269" y="6380153"/>
            <a:ext cx="296618" cy="35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5AE82"/>
                </a:solidFill>
                <a:latin typeface="TT Autonomous Light" panose="020B000303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94E2F7-C36A-5E9C-5A89-5A8DAD33CA69}"/>
              </a:ext>
            </a:extLst>
          </p:cNvPr>
          <p:cNvCxnSpPr>
            <a:cxnSpLocks/>
          </p:cNvCxnSpPr>
          <p:nvPr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A1ADFE-6952-AD29-BB90-F561D348E59C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355071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5D5B5-0756-9146-42EC-166B6F26AB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A571-CD86-28A6-FB69-9330CB322F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E65A-F69A-DD42-5E56-2FF1C62EAB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1599" y="932410"/>
            <a:ext cx="7282543" cy="514489"/>
          </a:xfrm>
        </p:spPr>
        <p:txBody>
          <a:bodyPr>
            <a:noAutofit/>
          </a:bodyPr>
          <a:lstStyle/>
          <a:p>
            <a:r>
              <a:rPr lang="en-US" sz="4000" dirty="0"/>
              <a:t>Introduction &amp; Team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55400-8E9C-AEB6-B3CC-5B31E3EE2D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3950" y="2075997"/>
            <a:ext cx="2534194" cy="301444"/>
          </a:xfrm>
        </p:spPr>
        <p:txBody>
          <a:bodyPr anchor="ctr">
            <a:normAutofit/>
          </a:bodyPr>
          <a:lstStyle/>
          <a:p>
            <a:r>
              <a:rPr lang="en-US" dirty="0" err="1"/>
              <a:t>Mourila</a:t>
            </a:r>
            <a:r>
              <a:rPr lang="en-US" dirty="0"/>
              <a:t> </a:t>
            </a:r>
            <a:r>
              <a:rPr lang="en-US" dirty="0" err="1"/>
              <a:t>Sreevatsav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337A52-4599-29A4-4079-2BDE10E0E9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9824" y="2481314"/>
            <a:ext cx="2751910" cy="514488"/>
          </a:xfrm>
        </p:spPr>
        <p:txBody>
          <a:bodyPr anchor="ctr"/>
          <a:lstStyle/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Captain</a:t>
            </a:r>
          </a:p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Machine Learning Expert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7AF09D-A811-D1BC-442E-E03FF84FC1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83950" y="3521028"/>
            <a:ext cx="2534194" cy="301444"/>
          </a:xfrm>
        </p:spPr>
        <p:txBody>
          <a:bodyPr anchor="ctr">
            <a:normAutofit/>
          </a:bodyPr>
          <a:lstStyle/>
          <a:p>
            <a:r>
              <a:rPr lang="en-US" dirty="0"/>
              <a:t>Yama Shanmukh Chandra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579404-16EC-5B21-EA39-3126984C21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97432" y="4030217"/>
            <a:ext cx="2751910" cy="514488"/>
          </a:xfrm>
        </p:spPr>
        <p:txBody>
          <a:bodyPr anchor="ctr"/>
          <a:lstStyle/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Member</a:t>
            </a:r>
          </a:p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Product Manager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EC1BC6-EAC1-12D2-E2D6-B22451458B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40673" y="2103670"/>
            <a:ext cx="2534194" cy="301444"/>
          </a:xfrm>
        </p:spPr>
        <p:txBody>
          <a:bodyPr anchor="ctr">
            <a:normAutofit/>
          </a:bodyPr>
          <a:lstStyle/>
          <a:p>
            <a:r>
              <a:rPr lang="en-US" dirty="0"/>
              <a:t>Dixitkumar Gavaniya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0F78BC-D309-C8D4-901A-3A26DA18C6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97432" y="2506784"/>
            <a:ext cx="2751910" cy="514488"/>
          </a:xfrm>
        </p:spPr>
        <p:txBody>
          <a:bodyPr anchor="ctr"/>
          <a:lstStyle/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Member</a:t>
            </a:r>
          </a:p>
          <a:p>
            <a:r>
              <a:rPr lang="en-US" sz="1400" dirty="0">
                <a:solidFill>
                  <a:srgbClr val="09AB80"/>
                </a:solidFill>
              </a:rPr>
              <a:t>|</a:t>
            </a:r>
            <a:r>
              <a:rPr lang="en-US" sz="1400" dirty="0"/>
              <a:t>  Backend Developer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93CFA38-F1C2-C72C-7387-3FAD861A3A34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743882C-9E38-E300-5A7D-FAE478A823DF}"/>
              </a:ext>
            </a:extLst>
          </p:cNvPr>
          <p:cNvSpPr txBox="1">
            <a:spLocks/>
          </p:cNvSpPr>
          <p:nvPr/>
        </p:nvSpPr>
        <p:spPr>
          <a:xfrm>
            <a:off x="5597432" y="3521028"/>
            <a:ext cx="2534194" cy="301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Deepak Bhartiya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3342D7C-EC2D-9FB2-A52E-011C571E445F}"/>
              </a:ext>
            </a:extLst>
          </p:cNvPr>
          <p:cNvSpPr txBox="1">
            <a:spLocks/>
          </p:cNvSpPr>
          <p:nvPr/>
        </p:nvSpPr>
        <p:spPr>
          <a:xfrm>
            <a:off x="1893109" y="4030217"/>
            <a:ext cx="2751910" cy="51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200" b="0" i="0" kern="1200">
                <a:solidFill>
                  <a:schemeClr val="bg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 Member</a:t>
            </a:r>
          </a:p>
          <a:p>
            <a:r>
              <a:rPr lang="en-US" sz="1400">
                <a:solidFill>
                  <a:srgbClr val="09AB80"/>
                </a:solidFill>
              </a:rPr>
              <a:t>|</a:t>
            </a:r>
            <a:r>
              <a:rPr lang="en-US" sz="1400"/>
              <a:t>  Full Stack Developer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01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72D5-7240-3CEF-E595-F1039333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84348-8B7A-0716-0957-4A9DD42E74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3CE15-857D-98F5-0993-B3B7403EB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F13F1-7554-DDB7-4C36-6D7E8877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766218"/>
            <a:ext cx="6379030" cy="1325563"/>
          </a:xfrm>
        </p:spPr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508B38C-8EF9-D7A2-D6BB-3B555644B65E}"/>
              </a:ext>
            </a:extLst>
          </p:cNvPr>
          <p:cNvSpPr txBox="1">
            <a:spLocks/>
          </p:cNvSpPr>
          <p:nvPr/>
        </p:nvSpPr>
        <p:spPr>
          <a:xfrm>
            <a:off x="11452269" y="6380153"/>
            <a:ext cx="296618" cy="35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5AE82"/>
                </a:solidFill>
                <a:latin typeface="TT Autonomous Light" panose="020B000303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3E8BB-DE7D-CE09-86C0-346A0C636B21}"/>
              </a:ext>
            </a:extLst>
          </p:cNvPr>
          <p:cNvCxnSpPr>
            <a:cxnSpLocks/>
          </p:cNvCxnSpPr>
          <p:nvPr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CCDB13-5450-AFC2-6820-39057CB00A9D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246503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3F6F-4485-4ABE-9F3B-7738047F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0A696-D422-F430-E683-D97E6B4D29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7025-0A49-8425-66E6-6B4B52C516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C5C73-6B5A-4986-A86D-2CA6E8061D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" y="479460"/>
            <a:ext cx="7282543" cy="514489"/>
          </a:xfrm>
        </p:spPr>
        <p:txBody>
          <a:bodyPr>
            <a:no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BAB697-6DF9-378E-7152-BFE128D42F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766358" y="5671457"/>
            <a:ext cx="5329641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01BDD8-6C11-87DB-D9B8-51636C05B5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5371" y="5751013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151159-6E03-8947-E8B8-0B23BD1E0C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48253" y="5644491"/>
            <a:ext cx="2751910" cy="514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8C5547-0467-8D1A-9944-4607F6BEFD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70715" y="5303269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A6F955-A527-E003-32BB-E9CEE60072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522020" y="5260974"/>
            <a:ext cx="2751910" cy="514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CC9B6A-BFED-8E59-AD0F-8B3D1C6599DE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A9EF349-AF32-557F-A041-C2386BD3EEEC}"/>
              </a:ext>
            </a:extLst>
          </p:cNvPr>
          <p:cNvSpPr txBox="1">
            <a:spLocks/>
          </p:cNvSpPr>
          <p:nvPr/>
        </p:nvSpPr>
        <p:spPr>
          <a:xfrm>
            <a:off x="609600" y="4742367"/>
            <a:ext cx="2534194" cy="30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A61DF8-C7EB-E41C-7D08-D87274B245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6358" y="1686313"/>
            <a:ext cx="9411785" cy="321225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Organization often struggle to efficiently handle HR-related queries, leading to delays, miscommunication and employee dissatisfaction.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Current systems lack an integrated solution that combines AI-driven chatbot assistance, real time query management and seamless HR collaboration, creating a gap in delivering quick resolutions. This impacts employee productivity and overall workplace satisfaction.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With HR-Assistant bot we bring a unified solution which caters the above issues and provides an efficient solution which helps an organization as well as employees from unwanted hurdles.</a:t>
            </a:r>
          </a:p>
        </p:txBody>
      </p:sp>
    </p:spTree>
    <p:extLst>
      <p:ext uri="{BB962C8B-B14F-4D97-AF65-F5344CB8AC3E}">
        <p14:creationId xmlns:p14="http://schemas.microsoft.com/office/powerpoint/2010/main" val="216231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F97BC-C86F-D66A-BFA7-C08329417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82DF8-9714-4110-631C-56904AFF07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D5C590-D2AB-5856-5F0A-895C13BD88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59355C-612E-E761-DF6D-6D34FF3C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766218"/>
            <a:ext cx="6379030" cy="1325563"/>
          </a:xfrm>
        </p:spPr>
        <p:txBody>
          <a:bodyPr>
            <a:no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2F33908-4043-81A1-463F-E62DC892487B}"/>
              </a:ext>
            </a:extLst>
          </p:cNvPr>
          <p:cNvSpPr txBox="1">
            <a:spLocks/>
          </p:cNvSpPr>
          <p:nvPr/>
        </p:nvSpPr>
        <p:spPr>
          <a:xfrm>
            <a:off x="11452269" y="6380153"/>
            <a:ext cx="296618" cy="35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5AE82"/>
                </a:solidFill>
                <a:latin typeface="TT Autonomous Light" panose="020B000303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EBF50A-662C-D0ED-C4A3-8B03BD24618A}"/>
              </a:ext>
            </a:extLst>
          </p:cNvPr>
          <p:cNvCxnSpPr>
            <a:cxnSpLocks/>
          </p:cNvCxnSpPr>
          <p:nvPr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8BA5DF-BD16-0A32-0C78-EAB219D4DEB4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11432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24F30-A9F0-11BC-FE8A-6F257F3D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BEFF6-7FAD-CC25-FE12-B4D78607D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392CD-72F0-D681-5588-DC3ABEEA68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55F8-805B-DA9E-C617-6DA8620AD2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" y="479460"/>
            <a:ext cx="7282543" cy="514489"/>
          </a:xfrm>
        </p:spPr>
        <p:txBody>
          <a:bodyPr>
            <a:noAutofit/>
          </a:bodyPr>
          <a:lstStyle/>
          <a:p>
            <a:r>
              <a:rPr lang="en-US" sz="4000" dirty="0"/>
              <a:t>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A6841C-7106-61E9-05F5-49ADFE5EFC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3816539" y="6338762"/>
            <a:ext cx="5329641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2C2FC7-5D98-E90C-6C06-912F3AE67B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98598" y="652978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2DEEB-736D-9797-03F8-37212906EC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00556" y="6166021"/>
            <a:ext cx="2751910" cy="514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74C291-32CB-614E-C1C9-7AA86B0E71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02974" y="6588167"/>
            <a:ext cx="2534194" cy="301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0D37A8-4AFF-1DA7-3D67-5477125497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9534" y="1790822"/>
            <a:ext cx="9474037" cy="67016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It leverages  AWS </a:t>
            </a:r>
            <a:r>
              <a:rPr lang="en-US" sz="1400" dirty="0" err="1"/>
              <a:t>GenAI</a:t>
            </a:r>
            <a:r>
              <a:rPr lang="en-US" sz="1400" dirty="0"/>
              <a:t> RAG models to provide immediate answers using a knowledge base derived from HR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Employing embedding models to match and retrieve the most relevant answers stored in a vector database.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2AEC7A-969A-0CF6-3830-72E91571DCCE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566EEB3-796F-5D81-C010-7A728953B5CE}"/>
              </a:ext>
            </a:extLst>
          </p:cNvPr>
          <p:cNvSpPr txBox="1">
            <a:spLocks/>
          </p:cNvSpPr>
          <p:nvPr/>
        </p:nvSpPr>
        <p:spPr>
          <a:xfrm>
            <a:off x="5562599" y="5119175"/>
            <a:ext cx="2534194" cy="30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60B94-55BE-11FE-8D35-27757A92EE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9240" y="2468346"/>
            <a:ext cx="6038504" cy="39429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Dynamic Query Escalation: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A26B7B-D3AB-7A0A-F744-BD00B0BB3902}"/>
              </a:ext>
            </a:extLst>
          </p:cNvPr>
          <p:cNvSpPr txBox="1">
            <a:spLocks/>
          </p:cNvSpPr>
          <p:nvPr/>
        </p:nvSpPr>
        <p:spPr>
          <a:xfrm>
            <a:off x="939240" y="3540168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Knowledge Base Enrichment: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7E8B0-FB28-9FCC-6898-022B7E5B98CA}"/>
              </a:ext>
            </a:extLst>
          </p:cNvPr>
          <p:cNvSpPr txBox="1"/>
          <p:nvPr/>
        </p:nvSpPr>
        <p:spPr>
          <a:xfrm>
            <a:off x="1139534" y="2874988"/>
            <a:ext cx="8461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Plus Jakarta Sans"/>
              </a:rPr>
              <a:t>Unresolved queries can be escalated to HR Personnel with assigned domains(e.g. Finance, Insurance,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Plus Jakarta Sans"/>
              </a:rPr>
              <a:t>Implemented real-time communication between employees and HR via a chat interface.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6E49595-CE89-E533-EED9-0EFB3A222CD5}"/>
              </a:ext>
            </a:extLst>
          </p:cNvPr>
          <p:cNvSpPr txBox="1">
            <a:spLocks/>
          </p:cNvSpPr>
          <p:nvPr/>
        </p:nvSpPr>
        <p:spPr>
          <a:xfrm>
            <a:off x="939240" y="1367569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AI Chatbot Integration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C34E7-C441-B68F-A25C-6698A7B425D0}"/>
              </a:ext>
            </a:extLst>
          </p:cNvPr>
          <p:cNvSpPr txBox="1"/>
          <p:nvPr/>
        </p:nvSpPr>
        <p:spPr>
          <a:xfrm>
            <a:off x="1091640" y="3844937"/>
            <a:ext cx="925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Plus Jakarta Sans"/>
              </a:rPr>
              <a:t>HRs can contribute generalized answers for resolved queries to enhance the chatbot’s effectiveness.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099BF22-E53E-E2C0-247D-BBAAE0DD46C2}"/>
              </a:ext>
            </a:extLst>
          </p:cNvPr>
          <p:cNvSpPr txBox="1">
            <a:spLocks/>
          </p:cNvSpPr>
          <p:nvPr/>
        </p:nvSpPr>
        <p:spPr>
          <a:xfrm>
            <a:off x="939240" y="4300388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Role Based Application: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E70CC-44E6-359C-884C-29E665EAB4F6}"/>
              </a:ext>
            </a:extLst>
          </p:cNvPr>
          <p:cNvSpPr txBox="1"/>
          <p:nvPr/>
        </p:nvSpPr>
        <p:spPr>
          <a:xfrm>
            <a:off x="1085501" y="4650836"/>
            <a:ext cx="925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Plus Jakarta Sans"/>
              </a:rPr>
              <a:t>Provides tailored views for employees(chatbot, queries) and HRs(assigned/completed queries, </a:t>
            </a:r>
            <a:r>
              <a:rPr lang="en-US" sz="1400" dirty="0" err="1">
                <a:solidFill>
                  <a:schemeClr val="bg2"/>
                </a:solidFill>
                <a:latin typeface="Plus Jakarta Sans"/>
              </a:rPr>
              <a:t>HelpAI</a:t>
            </a:r>
            <a:r>
              <a:rPr lang="en-US" sz="1400" dirty="0">
                <a:solidFill>
                  <a:schemeClr val="bg2"/>
                </a:solidFill>
                <a:latin typeface="Plus Jakarta Sans"/>
              </a:rPr>
              <a:t>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77746-2807-0C95-490C-8A7A8149182E}"/>
              </a:ext>
            </a:extLst>
          </p:cNvPr>
          <p:cNvSpPr txBox="1"/>
          <p:nvPr/>
        </p:nvSpPr>
        <p:spPr>
          <a:xfrm>
            <a:off x="1085500" y="5446773"/>
            <a:ext cx="925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Plus Jakarta Sans"/>
              </a:rPr>
              <a:t>Used AWS Services  for backend, storage and AI integration, ensuring scalability and reliability,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5A645156-B79E-238C-9A8B-4EBB2401C334}"/>
              </a:ext>
            </a:extLst>
          </p:cNvPr>
          <p:cNvSpPr txBox="1">
            <a:spLocks/>
          </p:cNvSpPr>
          <p:nvPr/>
        </p:nvSpPr>
        <p:spPr>
          <a:xfrm>
            <a:off x="939240" y="5072457"/>
            <a:ext cx="6038504" cy="39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400" b="0" i="0" kern="1200">
                <a:solidFill>
                  <a:schemeClr val="bg1"/>
                </a:solidFill>
                <a:latin typeface="Plus Jakarta Sans SemiBold" pitchFamily="2" charset="77"/>
                <a:ea typeface="+mn-ea"/>
                <a:cs typeface="Plus Jakarta Sans SemiBold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AWS Driven Deployment:</a:t>
            </a:r>
          </a:p>
        </p:txBody>
      </p:sp>
    </p:spTree>
    <p:extLst>
      <p:ext uri="{BB962C8B-B14F-4D97-AF65-F5344CB8AC3E}">
        <p14:creationId xmlns:p14="http://schemas.microsoft.com/office/powerpoint/2010/main" val="54128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E3A1-17FA-8907-60E2-F46211C1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F0AF9E-B8BE-B408-1F84-5B573903B2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DA6865-8EF4-1544-A426-79444560C1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F52B-4785-8E85-E5AE-9779713F86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74B5FE-2A7F-C47A-E93A-AE9B7CE5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766218"/>
            <a:ext cx="6379030" cy="1325563"/>
          </a:xfrm>
        </p:spPr>
        <p:txBody>
          <a:bodyPr>
            <a:noAutofit/>
          </a:bodyPr>
          <a:lstStyle/>
          <a:p>
            <a:r>
              <a:rPr lang="en-US" dirty="0"/>
              <a:t>Business Impact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90AA946-AB44-61AF-DEEB-A0DC4BFE9A65}"/>
              </a:ext>
            </a:extLst>
          </p:cNvPr>
          <p:cNvSpPr txBox="1">
            <a:spLocks/>
          </p:cNvSpPr>
          <p:nvPr/>
        </p:nvSpPr>
        <p:spPr>
          <a:xfrm>
            <a:off x="11452269" y="6380153"/>
            <a:ext cx="296618" cy="35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5AE82"/>
                </a:solidFill>
                <a:latin typeface="TT Autonomous Light" panose="020B000303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794EF-C615-F58F-E42D-8DCDA0E558CA}"/>
              </a:ext>
            </a:extLst>
          </p:cNvPr>
          <p:cNvCxnSpPr>
            <a:cxnSpLocks/>
          </p:cNvCxnSpPr>
          <p:nvPr/>
        </p:nvCxnSpPr>
        <p:spPr>
          <a:xfrm>
            <a:off x="1040860" y="6589916"/>
            <a:ext cx="8853417" cy="0"/>
          </a:xfrm>
          <a:prstGeom prst="line">
            <a:avLst/>
          </a:prstGeom>
          <a:ln>
            <a:solidFill>
              <a:srgbClr val="09AB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F59D66-3073-487E-4B04-09355F42D8E5}"/>
              </a:ext>
            </a:extLst>
          </p:cNvPr>
          <p:cNvSpPr txBox="1">
            <a:spLocks/>
          </p:cNvSpPr>
          <p:nvPr/>
        </p:nvSpPr>
        <p:spPr>
          <a:xfrm>
            <a:off x="10100163" y="6432933"/>
            <a:ext cx="1356083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spc="-20" baseline="0">
                <a:solidFill>
                  <a:schemeClr val="tx1"/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HR Assistant Bot</a:t>
            </a:r>
          </a:p>
        </p:txBody>
      </p:sp>
    </p:spTree>
    <p:extLst>
      <p:ext uri="{BB962C8B-B14F-4D97-AF65-F5344CB8AC3E}">
        <p14:creationId xmlns:p14="http://schemas.microsoft.com/office/powerpoint/2010/main" val="202764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yU Presentation Template " id="{99DD4C31-CA3B-4441-907A-1EF0AA8362B6}" vid="{0B797200-96A3-EF43-8748-86C9C1D6C2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393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Plus Jakarta Sans</vt:lpstr>
      <vt:lpstr>Plus Jakarta Sans SemiBold</vt:lpstr>
      <vt:lpstr>Space Grotesk Medium</vt:lpstr>
      <vt:lpstr>TT Autonomous DemiBold</vt:lpstr>
      <vt:lpstr>TT Autonomous Light</vt:lpstr>
      <vt:lpstr>Office Theme</vt:lpstr>
      <vt:lpstr>PowerPoint Presentation</vt:lpstr>
      <vt:lpstr>PowerPoint Presentation</vt:lpstr>
      <vt:lpstr>Introduction &amp; Team Overview</vt:lpstr>
      <vt:lpstr>PowerPoint Presentation</vt:lpstr>
      <vt:lpstr>Problem Statement</vt:lpstr>
      <vt:lpstr>PowerPoint Presentation</vt:lpstr>
      <vt:lpstr>Approach</vt:lpstr>
      <vt:lpstr>PowerPoint Presentation</vt:lpstr>
      <vt:lpstr>Business Impact</vt:lpstr>
      <vt:lpstr>PowerPoint Presentation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Rintil Mathew Jacob</dc:creator>
  <cp:lastModifiedBy>Dixitkumar Gavaniya</cp:lastModifiedBy>
  <cp:revision>9</cp:revision>
  <dcterms:created xsi:type="dcterms:W3CDTF">2024-08-19T13:22:58Z</dcterms:created>
  <dcterms:modified xsi:type="dcterms:W3CDTF">2024-11-22T06:39:53Z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aaf527-594b-40fb-bb60-9e2fedf3e66c_Enabled">
    <vt:lpwstr>true</vt:lpwstr>
  </property>
  <property fmtid="{D5CDD505-2E9C-101B-9397-08002B2CF9AE}" pid="3" name="MSIP_Label_88aaf527-594b-40fb-bb60-9e2fedf3e66c_SetDate">
    <vt:lpwstr>2024-08-20T04:19:38Z</vt:lpwstr>
  </property>
  <property fmtid="{D5CDD505-2E9C-101B-9397-08002B2CF9AE}" pid="4" name="MSIP_Label_88aaf527-594b-40fb-bb60-9e2fedf3e66c_Method">
    <vt:lpwstr>Privileged</vt:lpwstr>
  </property>
  <property fmtid="{D5CDD505-2E9C-101B-9397-08002B2CF9AE}" pid="5" name="MSIP_Label_88aaf527-594b-40fb-bb60-9e2fedf3e66c_Name">
    <vt:lpwstr>Internal</vt:lpwstr>
  </property>
  <property fmtid="{D5CDD505-2E9C-101B-9397-08002B2CF9AE}" pid="6" name="MSIP_Label_88aaf527-594b-40fb-bb60-9e2fedf3e66c_SiteId">
    <vt:lpwstr>c19513ec-e3d9-4634-855e-d6d6e585eadf</vt:lpwstr>
  </property>
  <property fmtid="{D5CDD505-2E9C-101B-9397-08002B2CF9AE}" pid="7" name="MSIP_Label_88aaf527-594b-40fb-bb60-9e2fedf3e66c_ActionId">
    <vt:lpwstr>f1caa5f6-dc1c-4cb3-a523-47a2431fd779</vt:lpwstr>
  </property>
  <property fmtid="{D5CDD505-2E9C-101B-9397-08002B2CF9AE}" pid="8" name="MSIP_Label_88aaf527-594b-40fb-bb60-9e2fedf3e66c_ContentBits">
    <vt:lpwstr>0</vt:lpwstr>
  </property>
</Properties>
</file>