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70" r:id="rId6"/>
    <p:sldId id="273" r:id="rId7"/>
    <p:sldId id="267" r:id="rId8"/>
    <p:sldId id="271" r:id="rId9"/>
    <p:sldId id="260" r:id="rId10"/>
    <p:sldId id="263" r:id="rId11"/>
    <p:sldId id="269" r:id="rId12"/>
    <p:sldId id="259" r:id="rId13"/>
    <p:sldId id="272"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66" y="1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5005" y="1079904"/>
            <a:ext cx="5340136" cy="1269241"/>
          </a:xfrm>
        </p:spPr>
        <p:txBody>
          <a:bodyPr/>
          <a:lstStyle/>
          <a:p>
            <a:r>
              <a:rPr lang="en-US" dirty="0"/>
              <a:t>WhatsUrSay?</a:t>
            </a:r>
          </a:p>
        </p:txBody>
      </p:sp>
      <p:sp>
        <p:nvSpPr>
          <p:cNvPr id="3" name="Subtitle 2"/>
          <p:cNvSpPr>
            <a:spLocks noGrp="1"/>
          </p:cNvSpPr>
          <p:nvPr>
            <p:ph type="subTitle" idx="1"/>
          </p:nvPr>
        </p:nvSpPr>
        <p:spPr>
          <a:xfrm>
            <a:off x="6219518" y="3464418"/>
            <a:ext cx="5149067" cy="3393582"/>
          </a:xfrm>
        </p:spPr>
        <p:txBody>
          <a:bodyPr>
            <a:noAutofit/>
          </a:bodyPr>
          <a:lstStyle/>
          <a:p>
            <a:r>
              <a:rPr lang="en-US" b="1" dirty="0"/>
              <a:t>Team Name: </a:t>
            </a:r>
          </a:p>
          <a:p>
            <a:r>
              <a:rPr lang="en-US" b="1" dirty="0"/>
              <a:t>	</a:t>
            </a:r>
            <a:r>
              <a:rPr lang="en-US" dirty="0"/>
              <a:t>DSEs (D Software Engineers)</a:t>
            </a:r>
          </a:p>
          <a:p>
            <a:r>
              <a:rPr lang="en-US" b="1" dirty="0"/>
              <a:t>Team Members:</a:t>
            </a:r>
          </a:p>
          <a:p>
            <a:r>
              <a:rPr lang="en-US" dirty="0"/>
              <a:t>	Abhinav Bhandaram</a:t>
            </a:r>
          </a:p>
          <a:p>
            <a:r>
              <a:rPr lang="en-US" dirty="0"/>
              <a:t>	Rajashekhar Korakoppula</a:t>
            </a:r>
          </a:p>
          <a:p>
            <a:r>
              <a:rPr lang="en-US" dirty="0"/>
              <a:t>	Nikhitha Kaza</a:t>
            </a:r>
          </a:p>
          <a:p>
            <a:r>
              <a:rPr lang="en-US" dirty="0"/>
              <a:t>	Shanmukh Madhavarapu</a:t>
            </a:r>
          </a:p>
          <a:p>
            <a:r>
              <a:rPr lang="en-US" dirty="0"/>
              <a:t>	</a:t>
            </a:r>
            <a:r>
              <a:rPr lang="en-US" dirty="0" err="1"/>
              <a:t>Sreedevi</a:t>
            </a:r>
            <a:r>
              <a:rPr lang="en-US" dirty="0"/>
              <a:t> </a:t>
            </a:r>
            <a:r>
              <a:rPr lang="en-US" dirty="0" err="1"/>
              <a:t>Koppula</a:t>
            </a:r>
            <a:endParaRPr lang="en-US" dirty="0"/>
          </a:p>
          <a:p>
            <a:endParaRPr lang="en-US" dirty="0"/>
          </a:p>
        </p:txBody>
      </p:sp>
    </p:spTree>
    <p:extLst>
      <p:ext uri="{BB962C8B-B14F-4D97-AF65-F5344CB8AC3E}">
        <p14:creationId xmlns:p14="http://schemas.microsoft.com/office/powerpoint/2010/main" val="137509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421" y="454445"/>
            <a:ext cx="8911687" cy="904439"/>
          </a:xfrm>
        </p:spPr>
        <p:txBody>
          <a:bodyPr>
            <a:noAutofit/>
          </a:bodyPr>
          <a:lstStyle/>
          <a:p>
            <a:r>
              <a:rPr lang="en-US" sz="4000" b="1" dirty="0"/>
              <a:t>Feedback from peer reviews</a:t>
            </a:r>
            <a:br>
              <a:rPr lang="en-US" sz="4000" b="1" dirty="0"/>
            </a:br>
            <a:br>
              <a:rPr lang="en-US" sz="4000" b="1" dirty="0"/>
            </a:br>
            <a:endParaRPr lang="en-US" sz="4000" b="1" dirty="0"/>
          </a:p>
        </p:txBody>
      </p:sp>
      <p:sp>
        <p:nvSpPr>
          <p:cNvPr id="3" name="Content Placeholder 2"/>
          <p:cNvSpPr>
            <a:spLocks noGrp="1"/>
          </p:cNvSpPr>
          <p:nvPr>
            <p:ph idx="1"/>
          </p:nvPr>
        </p:nvSpPr>
        <p:spPr>
          <a:xfrm>
            <a:off x="2588653" y="1506829"/>
            <a:ext cx="8812999" cy="1519706"/>
          </a:xfrm>
        </p:spPr>
        <p:txBody>
          <a:bodyPr/>
          <a:lstStyle/>
          <a:p>
            <a:r>
              <a:rPr lang="en-US" dirty="0"/>
              <a:t>Feedback on write up of the requirements in deliverable 2 document</a:t>
            </a:r>
          </a:p>
          <a:p>
            <a:r>
              <a:rPr lang="en-US" dirty="0"/>
              <a:t>No comments regarding the components or features of the system </a:t>
            </a:r>
          </a:p>
        </p:txBody>
      </p:sp>
      <p:sp>
        <p:nvSpPr>
          <p:cNvPr id="5" name="Title 1"/>
          <p:cNvSpPr txBox="1">
            <a:spLocks/>
          </p:cNvSpPr>
          <p:nvPr/>
        </p:nvSpPr>
        <p:spPr>
          <a:xfrm>
            <a:off x="2489964" y="3026535"/>
            <a:ext cx="8911687" cy="12005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Code inspection results</a:t>
            </a:r>
            <a:br>
              <a:rPr lang="en-US" sz="4000" b="1" dirty="0"/>
            </a:br>
            <a:br>
              <a:rPr lang="en-US" sz="4000" b="1" dirty="0"/>
            </a:br>
            <a:endParaRPr lang="en-US" sz="4000" b="1" dirty="0"/>
          </a:p>
        </p:txBody>
      </p:sp>
      <p:sp>
        <p:nvSpPr>
          <p:cNvPr id="7" name="Content Placeholder 2"/>
          <p:cNvSpPr txBox="1">
            <a:spLocks/>
          </p:cNvSpPr>
          <p:nvPr/>
        </p:nvSpPr>
        <p:spPr>
          <a:xfrm>
            <a:off x="2539307" y="3934333"/>
            <a:ext cx="8812999" cy="15197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No comments received in the code inspection</a:t>
            </a:r>
          </a:p>
        </p:txBody>
      </p:sp>
    </p:spTree>
    <p:extLst>
      <p:ext uri="{BB962C8B-B14F-4D97-AF65-F5344CB8AC3E}">
        <p14:creationId xmlns:p14="http://schemas.microsoft.com/office/powerpoint/2010/main" val="260670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08" y="485326"/>
            <a:ext cx="9880979" cy="1280890"/>
          </a:xfrm>
        </p:spPr>
        <p:txBody>
          <a:bodyPr>
            <a:noAutofit/>
          </a:bodyPr>
          <a:lstStyle/>
          <a:p>
            <a:r>
              <a:rPr lang="en-US" sz="4000" b="1" dirty="0"/>
              <a:t>Limitations</a:t>
            </a:r>
          </a:p>
        </p:txBody>
      </p:sp>
      <p:sp>
        <p:nvSpPr>
          <p:cNvPr id="3" name="Content Placeholder 2"/>
          <p:cNvSpPr>
            <a:spLocks noGrp="1"/>
          </p:cNvSpPr>
          <p:nvPr>
            <p:ph idx="1"/>
          </p:nvPr>
        </p:nvSpPr>
        <p:spPr>
          <a:xfrm>
            <a:off x="2550575" y="1390918"/>
            <a:ext cx="8915400" cy="4662152"/>
          </a:xfrm>
        </p:spPr>
        <p:txBody>
          <a:bodyPr/>
          <a:lstStyle/>
          <a:p>
            <a:r>
              <a:rPr lang="en-US" sz="2000" b="1" dirty="0"/>
              <a:t>Time Constraint:</a:t>
            </a:r>
          </a:p>
          <a:p>
            <a:pPr lvl="1"/>
            <a:r>
              <a:rPr lang="en-US" sz="1800" dirty="0"/>
              <a:t>Root Admin is not introduced in the application due to time constraint</a:t>
            </a:r>
          </a:p>
          <a:p>
            <a:pPr lvl="2"/>
            <a:r>
              <a:rPr lang="en-US" sz="1600" dirty="0"/>
              <a:t>We have limited our application to permit only ‘Admin’</a:t>
            </a:r>
          </a:p>
          <a:p>
            <a:pPr lvl="1"/>
            <a:r>
              <a:rPr lang="en-US" sz="1800" dirty="0"/>
              <a:t>Publishing results of polls/surveys through email is not supported</a:t>
            </a:r>
          </a:p>
          <a:p>
            <a:pPr lvl="2"/>
            <a:r>
              <a:rPr lang="en-US" sz="1600" dirty="0"/>
              <a:t>We are publishing the results on user dashboard</a:t>
            </a:r>
          </a:p>
          <a:p>
            <a:pPr lvl="2"/>
            <a:endParaRPr lang="en-US" sz="1600" dirty="0"/>
          </a:p>
          <a:p>
            <a:r>
              <a:rPr lang="en-US" sz="2000" b="1" dirty="0"/>
              <a:t>Platform Dependent Constraint:</a:t>
            </a:r>
          </a:p>
          <a:p>
            <a:pPr lvl="1"/>
            <a:r>
              <a:rPr lang="en-US" sz="1800" b="1" dirty="0"/>
              <a:t>Session Management</a:t>
            </a:r>
          </a:p>
          <a:p>
            <a:pPr lvl="2"/>
            <a:r>
              <a:rPr lang="en-US" sz="1600" dirty="0"/>
              <a:t>Server side session management using Session is not supported by ASP.NET Web API. Therefore we had to come up with an approach on client side to implement session using Angular Session Storage</a:t>
            </a:r>
          </a:p>
        </p:txBody>
      </p:sp>
    </p:spTree>
    <p:extLst>
      <p:ext uri="{BB962C8B-B14F-4D97-AF65-F5344CB8AC3E}">
        <p14:creationId xmlns:p14="http://schemas.microsoft.com/office/powerpoint/2010/main" val="256431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620" y="598353"/>
            <a:ext cx="8911687" cy="1280890"/>
          </a:xfrm>
        </p:spPr>
        <p:txBody>
          <a:bodyPr>
            <a:normAutofit/>
          </a:bodyPr>
          <a:lstStyle/>
          <a:p>
            <a:r>
              <a:rPr lang="en-US" sz="4000" b="1" dirty="0"/>
              <a:t>Testing</a:t>
            </a:r>
          </a:p>
        </p:txBody>
      </p:sp>
      <p:sp>
        <p:nvSpPr>
          <p:cNvPr id="3" name="Content Placeholder 2"/>
          <p:cNvSpPr>
            <a:spLocks noGrp="1"/>
          </p:cNvSpPr>
          <p:nvPr>
            <p:ph idx="1"/>
          </p:nvPr>
        </p:nvSpPr>
        <p:spPr>
          <a:xfrm>
            <a:off x="2589211" y="1624083"/>
            <a:ext cx="8344952" cy="4940489"/>
          </a:xfrm>
        </p:spPr>
        <p:txBody>
          <a:bodyPr>
            <a:normAutofit/>
          </a:bodyPr>
          <a:lstStyle/>
          <a:p>
            <a:r>
              <a:rPr lang="en-US" b="1" dirty="0"/>
              <a:t>Unit Testing:</a:t>
            </a:r>
          </a:p>
          <a:p>
            <a:pPr lvl="1"/>
            <a:r>
              <a:rPr lang="en-US" b="1" dirty="0"/>
              <a:t>Manual:</a:t>
            </a:r>
          </a:p>
          <a:p>
            <a:pPr lvl="2"/>
            <a:r>
              <a:rPr lang="en-US" sz="1600" dirty="0"/>
              <a:t>Each individual unit tested the methods implemented by him/her</a:t>
            </a:r>
          </a:p>
          <a:p>
            <a:pPr lvl="2"/>
            <a:r>
              <a:rPr lang="en-US" sz="1600" dirty="0"/>
              <a:t>Web API controller methods are tested using the tool ‘Fiddler’</a:t>
            </a:r>
          </a:p>
          <a:p>
            <a:pPr lvl="2"/>
            <a:r>
              <a:rPr lang="en-US" sz="1600" dirty="0"/>
              <a:t>Angular JS controller methods are tested by enabling the developer tools on the browser</a:t>
            </a:r>
          </a:p>
          <a:p>
            <a:pPr lvl="1"/>
            <a:r>
              <a:rPr lang="en-US" b="1" dirty="0"/>
              <a:t>Automated</a:t>
            </a:r>
          </a:p>
          <a:p>
            <a:pPr lvl="2"/>
            <a:r>
              <a:rPr lang="en-US" sz="1600" dirty="0"/>
              <a:t>Microsoft </a:t>
            </a:r>
            <a:r>
              <a:rPr lang="en-US" sz="1600"/>
              <a:t>Unit Testing</a:t>
            </a:r>
            <a:endParaRPr lang="en-US" sz="1600" dirty="0"/>
          </a:p>
          <a:p>
            <a:pPr lvl="2"/>
            <a:r>
              <a:rPr lang="en-US" sz="1600" dirty="0"/>
              <a:t>TestMethods written for each Web API controller</a:t>
            </a:r>
          </a:p>
          <a:p>
            <a:r>
              <a:rPr lang="en-US" b="1" dirty="0"/>
              <a:t>Functional Testing:</a:t>
            </a:r>
          </a:p>
          <a:p>
            <a:pPr lvl="1"/>
            <a:r>
              <a:rPr lang="en-US" b="1" dirty="0"/>
              <a:t>Manual </a:t>
            </a:r>
          </a:p>
          <a:p>
            <a:pPr lvl="2"/>
            <a:r>
              <a:rPr lang="en-US" sz="1600" dirty="0"/>
              <a:t>Each individual manually reviewed the functionalities developed by other developers</a:t>
            </a:r>
          </a:p>
        </p:txBody>
      </p:sp>
    </p:spTree>
    <p:extLst>
      <p:ext uri="{BB962C8B-B14F-4D97-AF65-F5344CB8AC3E}">
        <p14:creationId xmlns:p14="http://schemas.microsoft.com/office/powerpoint/2010/main" val="318440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499" y="533958"/>
            <a:ext cx="8911687" cy="972870"/>
          </a:xfrm>
        </p:spPr>
        <p:txBody>
          <a:bodyPr>
            <a:normAutofit/>
          </a:bodyPr>
          <a:lstStyle/>
          <a:p>
            <a:r>
              <a:rPr lang="en-US" sz="4000" b="1" dirty="0"/>
              <a:t>Testing Experiences</a:t>
            </a:r>
          </a:p>
        </p:txBody>
      </p:sp>
      <p:sp>
        <p:nvSpPr>
          <p:cNvPr id="3" name="Content Placeholder 2"/>
          <p:cNvSpPr>
            <a:spLocks noGrp="1"/>
          </p:cNvSpPr>
          <p:nvPr>
            <p:ph idx="1"/>
          </p:nvPr>
        </p:nvSpPr>
        <p:spPr>
          <a:xfrm>
            <a:off x="2589212" y="1596979"/>
            <a:ext cx="8915400" cy="4700789"/>
          </a:xfrm>
        </p:spPr>
        <p:txBody>
          <a:bodyPr/>
          <a:lstStyle/>
          <a:p>
            <a:r>
              <a:rPr lang="en-US" sz="2000" dirty="0"/>
              <a:t>Not enough time to write unit test cases for all implemented methods</a:t>
            </a:r>
          </a:p>
          <a:p>
            <a:r>
              <a:rPr lang="en-US" sz="2000" dirty="0"/>
              <a:t>Faced challenges while writing the Microsoft </a:t>
            </a:r>
            <a:r>
              <a:rPr lang="en-US" sz="2000"/>
              <a:t>Unit Testing TestMethods </a:t>
            </a:r>
            <a:r>
              <a:rPr lang="en-US" sz="2000" dirty="0"/>
              <a:t>for the controller methods that interact with application’s database. </a:t>
            </a:r>
          </a:p>
          <a:p>
            <a:r>
              <a:rPr lang="en-US" sz="2000" dirty="0"/>
              <a:t>Challenges:</a:t>
            </a:r>
          </a:p>
          <a:p>
            <a:pPr lvl="1"/>
            <a:r>
              <a:rPr lang="en-US" sz="2000" dirty="0"/>
              <a:t>New to the test framework</a:t>
            </a:r>
          </a:p>
          <a:p>
            <a:pPr lvl="1"/>
            <a:r>
              <a:rPr lang="en-US" sz="2000" dirty="0"/>
              <a:t>Identifying the test scenarios</a:t>
            </a:r>
          </a:p>
          <a:p>
            <a:pPr lvl="1"/>
            <a:r>
              <a:rPr lang="en-US" sz="2000" dirty="0"/>
              <a:t>Debugging the root cause in case of a test failure that is supposed to pass</a:t>
            </a:r>
          </a:p>
          <a:p>
            <a:pPr lvl="1"/>
            <a:endParaRPr lang="en-US" dirty="0"/>
          </a:p>
        </p:txBody>
      </p:sp>
    </p:spTree>
    <p:extLst>
      <p:ext uri="{BB962C8B-B14F-4D97-AF65-F5344CB8AC3E}">
        <p14:creationId xmlns:p14="http://schemas.microsoft.com/office/powerpoint/2010/main" val="21006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131" y="2462171"/>
            <a:ext cx="7055893" cy="2006221"/>
          </a:xfrm>
          <a:prstGeom prst="rect">
            <a:avLst/>
          </a:prstGeom>
        </p:spPr>
      </p:pic>
    </p:spTree>
    <p:extLst>
      <p:ext uri="{BB962C8B-B14F-4D97-AF65-F5344CB8AC3E}">
        <p14:creationId xmlns:p14="http://schemas.microsoft.com/office/powerpoint/2010/main" val="4510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773" y="774349"/>
            <a:ext cx="8911687" cy="1080209"/>
          </a:xfrm>
        </p:spPr>
        <p:txBody>
          <a:bodyPr>
            <a:normAutofit/>
          </a:bodyPr>
          <a:lstStyle/>
          <a:p>
            <a:r>
              <a:rPr lang="en-US" sz="4000" b="1" dirty="0"/>
              <a:t>Agenda	</a:t>
            </a:r>
          </a:p>
        </p:txBody>
      </p:sp>
      <p:sp>
        <p:nvSpPr>
          <p:cNvPr id="3" name="Content Placeholder 2"/>
          <p:cNvSpPr>
            <a:spLocks noGrp="1"/>
          </p:cNvSpPr>
          <p:nvPr>
            <p:ph idx="1"/>
          </p:nvPr>
        </p:nvSpPr>
        <p:spPr>
          <a:xfrm>
            <a:off x="2502773" y="1890216"/>
            <a:ext cx="8915400" cy="4967784"/>
          </a:xfrm>
        </p:spPr>
        <p:txBody>
          <a:bodyPr/>
          <a:lstStyle/>
          <a:p>
            <a:r>
              <a:rPr lang="en-US" sz="2200" dirty="0"/>
              <a:t>Project Description</a:t>
            </a:r>
          </a:p>
          <a:p>
            <a:r>
              <a:rPr lang="en-US" sz="2200" dirty="0"/>
              <a:t>Team Members &amp; Responsibilities</a:t>
            </a:r>
          </a:p>
          <a:p>
            <a:r>
              <a:rPr lang="en-US" sz="2200" dirty="0"/>
              <a:t>Core Requirements</a:t>
            </a:r>
          </a:p>
          <a:p>
            <a:r>
              <a:rPr lang="en-US" sz="2200" dirty="0"/>
              <a:t>Development Environment</a:t>
            </a:r>
          </a:p>
          <a:p>
            <a:r>
              <a:rPr lang="en-US" sz="2200" dirty="0"/>
              <a:t>Testing</a:t>
            </a:r>
          </a:p>
          <a:p>
            <a:r>
              <a:rPr lang="en-US" sz="2200" dirty="0"/>
              <a:t>Feedback from peer reviews</a:t>
            </a:r>
          </a:p>
          <a:p>
            <a:r>
              <a:rPr lang="en-US" sz="2200" dirty="0"/>
              <a:t>Code inspection results</a:t>
            </a:r>
          </a:p>
          <a:p>
            <a:r>
              <a:rPr lang="en-US" sz="2200" dirty="0"/>
              <a:t>Limitations</a:t>
            </a:r>
          </a:p>
          <a:p>
            <a:pPr marL="0" indent="0">
              <a:buNone/>
            </a:pPr>
            <a:endParaRPr lang="en-US" dirty="0"/>
          </a:p>
        </p:txBody>
      </p:sp>
    </p:spTree>
    <p:extLst>
      <p:ext uri="{BB962C8B-B14F-4D97-AF65-F5344CB8AC3E}">
        <p14:creationId xmlns:p14="http://schemas.microsoft.com/office/powerpoint/2010/main" val="200882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04414"/>
            <a:ext cx="8911687" cy="1280890"/>
          </a:xfrm>
        </p:spPr>
        <p:txBody>
          <a:bodyPr>
            <a:normAutofit/>
          </a:bodyPr>
          <a:lstStyle/>
          <a:p>
            <a:r>
              <a:rPr lang="en-US" sz="4000" b="1" dirty="0"/>
              <a:t>Project Description</a:t>
            </a:r>
          </a:p>
        </p:txBody>
      </p:sp>
      <p:sp>
        <p:nvSpPr>
          <p:cNvPr id="3" name="Content Placeholder 2"/>
          <p:cNvSpPr>
            <a:spLocks noGrp="1"/>
          </p:cNvSpPr>
          <p:nvPr>
            <p:ph idx="1"/>
          </p:nvPr>
        </p:nvSpPr>
        <p:spPr>
          <a:xfrm>
            <a:off x="2589212" y="1834759"/>
            <a:ext cx="8915400" cy="4205252"/>
          </a:xfrm>
        </p:spPr>
        <p:txBody>
          <a:bodyPr/>
          <a:lstStyle/>
          <a:p>
            <a:r>
              <a:rPr lang="en-US" sz="2400" dirty="0"/>
              <a:t>An online polling and survey system</a:t>
            </a:r>
          </a:p>
          <a:p>
            <a:r>
              <a:rPr lang="en-US" sz="2400" dirty="0"/>
              <a:t>Enables authorized users to perform the below actions:</a:t>
            </a:r>
          </a:p>
          <a:p>
            <a:pPr lvl="1"/>
            <a:r>
              <a:rPr lang="en-US" sz="2400" dirty="0"/>
              <a:t>Create polls/surveys</a:t>
            </a:r>
          </a:p>
          <a:p>
            <a:pPr lvl="1"/>
            <a:r>
              <a:rPr lang="en-US" sz="2400" dirty="0"/>
              <a:t>Create and maintain User Groups</a:t>
            </a:r>
          </a:p>
          <a:p>
            <a:pPr lvl="1"/>
            <a:r>
              <a:rPr lang="en-US" sz="2400" dirty="0"/>
              <a:t>Publish the results of polls/surveys</a:t>
            </a:r>
          </a:p>
          <a:p>
            <a:pPr lvl="1"/>
            <a:r>
              <a:rPr lang="en-US" sz="2400" dirty="0"/>
              <a:t>View the results of polls/surveys</a:t>
            </a:r>
          </a:p>
          <a:p>
            <a:pPr lvl="1"/>
            <a:endParaRPr lang="en-US" dirty="0"/>
          </a:p>
        </p:txBody>
      </p:sp>
    </p:spTree>
    <p:extLst>
      <p:ext uri="{BB962C8B-B14F-4D97-AF65-F5344CB8AC3E}">
        <p14:creationId xmlns:p14="http://schemas.microsoft.com/office/powerpoint/2010/main" val="331312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621" y="533958"/>
            <a:ext cx="8911687" cy="1280890"/>
          </a:xfrm>
        </p:spPr>
        <p:txBody>
          <a:bodyPr>
            <a:normAutofit/>
          </a:bodyPr>
          <a:lstStyle/>
          <a:p>
            <a:r>
              <a:rPr lang="en-US" sz="4000" b="1" dirty="0"/>
              <a:t>Team Members &amp; Responsibilities</a:t>
            </a:r>
          </a:p>
        </p:txBody>
      </p:sp>
      <p:sp>
        <p:nvSpPr>
          <p:cNvPr id="3" name="Content Placeholder 2"/>
          <p:cNvSpPr>
            <a:spLocks noGrp="1"/>
          </p:cNvSpPr>
          <p:nvPr>
            <p:ph idx="1"/>
          </p:nvPr>
        </p:nvSpPr>
        <p:spPr>
          <a:xfrm>
            <a:off x="2537697" y="1493951"/>
            <a:ext cx="8915400" cy="4615058"/>
          </a:xfrm>
        </p:spPr>
        <p:txBody>
          <a:bodyPr>
            <a:normAutofit fontScale="62500" lnSpcReduction="20000"/>
          </a:bodyPr>
          <a:lstStyle/>
          <a:p>
            <a:pPr>
              <a:lnSpc>
                <a:spcPct val="150000"/>
              </a:lnSpc>
            </a:pPr>
            <a:r>
              <a:rPr lang="en-US" sz="2900" b="1" dirty="0"/>
              <a:t>Abhinav Bhandaram (Team Lead): </a:t>
            </a:r>
          </a:p>
          <a:p>
            <a:pPr lvl="1">
              <a:lnSpc>
                <a:spcPct val="150000"/>
              </a:lnSpc>
            </a:pPr>
            <a:r>
              <a:rPr lang="en-US" sz="2600" dirty="0"/>
              <a:t>Login</a:t>
            </a:r>
          </a:p>
          <a:p>
            <a:pPr lvl="1">
              <a:lnSpc>
                <a:spcPct val="150000"/>
              </a:lnSpc>
            </a:pPr>
            <a:r>
              <a:rPr lang="en-US" sz="2600" dirty="0"/>
              <a:t>Register</a:t>
            </a:r>
          </a:p>
          <a:p>
            <a:pPr lvl="1">
              <a:lnSpc>
                <a:spcPct val="150000"/>
              </a:lnSpc>
            </a:pPr>
            <a:r>
              <a:rPr lang="en-US" sz="2600" dirty="0"/>
              <a:t>User Dashboard</a:t>
            </a:r>
          </a:p>
          <a:p>
            <a:pPr lvl="1">
              <a:lnSpc>
                <a:spcPct val="150000"/>
              </a:lnSpc>
            </a:pPr>
            <a:r>
              <a:rPr lang="en-US" sz="2600" dirty="0"/>
              <a:t>Session Management</a:t>
            </a:r>
          </a:p>
          <a:p>
            <a:pPr>
              <a:lnSpc>
                <a:spcPct val="150000"/>
              </a:lnSpc>
            </a:pPr>
            <a:r>
              <a:rPr lang="en-US" sz="2900" b="1" dirty="0"/>
              <a:t>Shanmukh Madhavarapu:</a:t>
            </a:r>
            <a:r>
              <a:rPr lang="en-US" sz="2900" dirty="0"/>
              <a:t> </a:t>
            </a:r>
          </a:p>
          <a:p>
            <a:pPr lvl="1">
              <a:lnSpc>
                <a:spcPct val="150000"/>
              </a:lnSpc>
            </a:pPr>
            <a:r>
              <a:rPr lang="en-US" sz="2600" dirty="0"/>
              <a:t>Poll Creation</a:t>
            </a:r>
          </a:p>
          <a:p>
            <a:pPr lvl="1">
              <a:lnSpc>
                <a:spcPct val="150000"/>
              </a:lnSpc>
            </a:pPr>
            <a:r>
              <a:rPr lang="en-US" sz="2600" dirty="0"/>
              <a:t>Participate in Poll</a:t>
            </a:r>
          </a:p>
          <a:p>
            <a:pPr lvl="1">
              <a:lnSpc>
                <a:spcPct val="150000"/>
              </a:lnSpc>
            </a:pPr>
            <a:r>
              <a:rPr lang="en-US" sz="2600" dirty="0"/>
              <a:t>View Poll results</a:t>
            </a:r>
          </a:p>
          <a:p>
            <a:pPr lvl="1">
              <a:lnSpc>
                <a:spcPct val="150000"/>
              </a:lnSpc>
            </a:pPr>
            <a:r>
              <a:rPr lang="en-US" sz="2600" dirty="0"/>
              <a:t>Create User Groups</a:t>
            </a:r>
          </a:p>
        </p:txBody>
      </p:sp>
    </p:spTree>
    <p:extLst>
      <p:ext uri="{BB962C8B-B14F-4D97-AF65-F5344CB8AC3E}">
        <p14:creationId xmlns:p14="http://schemas.microsoft.com/office/powerpoint/2010/main" val="184119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6333" y="1901780"/>
            <a:ext cx="8915400" cy="4241442"/>
          </a:xfrm>
        </p:spPr>
        <p:txBody>
          <a:bodyPr>
            <a:normAutofit fontScale="85000" lnSpcReduction="20000"/>
          </a:bodyPr>
          <a:lstStyle/>
          <a:p>
            <a:pPr>
              <a:lnSpc>
                <a:spcPct val="150000"/>
              </a:lnSpc>
            </a:pPr>
            <a:r>
              <a:rPr lang="en-US" sz="2100" b="1" dirty="0"/>
              <a:t>Rajashekhar Korakoppula:</a:t>
            </a:r>
            <a:r>
              <a:rPr lang="en-US" sz="2100" dirty="0"/>
              <a:t> </a:t>
            </a:r>
          </a:p>
          <a:p>
            <a:pPr lvl="1">
              <a:lnSpc>
                <a:spcPct val="150000"/>
              </a:lnSpc>
            </a:pPr>
            <a:r>
              <a:rPr lang="en-US" sz="1900" dirty="0"/>
              <a:t>Survey Creation</a:t>
            </a:r>
          </a:p>
          <a:p>
            <a:pPr lvl="1">
              <a:lnSpc>
                <a:spcPct val="150000"/>
              </a:lnSpc>
            </a:pPr>
            <a:r>
              <a:rPr lang="en-US" sz="1900" dirty="0"/>
              <a:t>Participate in Survey</a:t>
            </a:r>
          </a:p>
          <a:p>
            <a:pPr lvl="1">
              <a:lnSpc>
                <a:spcPct val="150000"/>
              </a:lnSpc>
            </a:pPr>
            <a:r>
              <a:rPr lang="en-US" sz="1900" dirty="0"/>
              <a:t>View Survey results</a:t>
            </a:r>
          </a:p>
          <a:p>
            <a:pPr lvl="1">
              <a:lnSpc>
                <a:spcPct val="150000"/>
              </a:lnSpc>
            </a:pPr>
            <a:r>
              <a:rPr lang="en-US" sz="1900" dirty="0"/>
              <a:t>Edit User Groups</a:t>
            </a:r>
            <a:endParaRPr lang="en-US" sz="1900" b="1" dirty="0"/>
          </a:p>
          <a:p>
            <a:pPr>
              <a:lnSpc>
                <a:spcPct val="150000"/>
              </a:lnSpc>
            </a:pPr>
            <a:r>
              <a:rPr lang="en-US" sz="2100" b="1" dirty="0"/>
              <a:t>Nikhitha Kaza:</a:t>
            </a:r>
          </a:p>
          <a:p>
            <a:pPr lvl="1">
              <a:lnSpc>
                <a:spcPct val="150000"/>
              </a:lnSpc>
            </a:pPr>
            <a:r>
              <a:rPr lang="en-US" sz="1900" dirty="0"/>
              <a:t>Database creation </a:t>
            </a:r>
          </a:p>
          <a:p>
            <a:pPr lvl="1">
              <a:lnSpc>
                <a:spcPct val="150000"/>
              </a:lnSpc>
            </a:pPr>
            <a:r>
              <a:rPr lang="en-US" sz="1900" dirty="0"/>
              <a:t>Database maintenance</a:t>
            </a:r>
          </a:p>
          <a:p>
            <a:pPr lvl="1">
              <a:lnSpc>
                <a:spcPct val="150000"/>
              </a:lnSpc>
            </a:pPr>
            <a:r>
              <a:rPr lang="en-US" sz="1900" dirty="0"/>
              <a:t>Unit Testing</a:t>
            </a:r>
          </a:p>
        </p:txBody>
      </p:sp>
      <p:sp>
        <p:nvSpPr>
          <p:cNvPr id="4" name="Title 1"/>
          <p:cNvSpPr>
            <a:spLocks noGrp="1"/>
          </p:cNvSpPr>
          <p:nvPr>
            <p:ph type="title"/>
          </p:nvPr>
        </p:nvSpPr>
        <p:spPr>
          <a:xfrm>
            <a:off x="2434666" y="392291"/>
            <a:ext cx="8911687" cy="1280890"/>
          </a:xfrm>
        </p:spPr>
        <p:txBody>
          <a:bodyPr>
            <a:noAutofit/>
          </a:bodyPr>
          <a:lstStyle/>
          <a:p>
            <a:r>
              <a:rPr lang="en-US" sz="4000" b="1" dirty="0"/>
              <a:t>Team Members &amp; Responsibilities (cont.)</a:t>
            </a:r>
          </a:p>
        </p:txBody>
      </p:sp>
    </p:spTree>
    <p:extLst>
      <p:ext uri="{BB962C8B-B14F-4D97-AF65-F5344CB8AC3E}">
        <p14:creationId xmlns:p14="http://schemas.microsoft.com/office/powerpoint/2010/main" val="374221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33042"/>
            <a:ext cx="8911687" cy="1122803"/>
          </a:xfrm>
        </p:spPr>
        <p:txBody>
          <a:bodyPr>
            <a:normAutofit/>
          </a:bodyPr>
          <a:lstStyle/>
          <a:p>
            <a:r>
              <a:rPr lang="en-US" sz="4000" b="1" dirty="0"/>
              <a:t>Project Structure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086" y="1364776"/>
            <a:ext cx="5336275" cy="5199797"/>
          </a:xfrm>
        </p:spPr>
      </p:pic>
    </p:spTree>
    <p:extLst>
      <p:ext uri="{BB962C8B-B14F-4D97-AF65-F5344CB8AC3E}">
        <p14:creationId xmlns:p14="http://schemas.microsoft.com/office/powerpoint/2010/main" val="1065279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710" y="585474"/>
            <a:ext cx="8911687" cy="931735"/>
          </a:xfrm>
        </p:spPr>
        <p:txBody>
          <a:bodyPr>
            <a:normAutofit/>
          </a:bodyPr>
          <a:lstStyle/>
          <a:p>
            <a:r>
              <a:rPr lang="en-US" sz="4000" b="1" dirty="0"/>
              <a:t>Core Requirements</a:t>
            </a:r>
          </a:p>
        </p:txBody>
      </p:sp>
      <p:sp>
        <p:nvSpPr>
          <p:cNvPr id="3" name="Content Placeholder 2"/>
          <p:cNvSpPr>
            <a:spLocks noGrp="1"/>
          </p:cNvSpPr>
          <p:nvPr>
            <p:ph idx="1"/>
          </p:nvPr>
        </p:nvSpPr>
        <p:spPr>
          <a:xfrm>
            <a:off x="2670198" y="1633119"/>
            <a:ext cx="8915400" cy="4922228"/>
          </a:xfrm>
        </p:spPr>
        <p:txBody>
          <a:bodyPr>
            <a:normAutofit/>
          </a:bodyPr>
          <a:lstStyle/>
          <a:p>
            <a:r>
              <a:rPr lang="en-US" b="1" dirty="0"/>
              <a:t>User Registration </a:t>
            </a:r>
          </a:p>
          <a:p>
            <a:pPr lvl="1"/>
            <a:r>
              <a:rPr lang="en-US" dirty="0"/>
              <a:t>Provides a new user to register in the system</a:t>
            </a:r>
          </a:p>
          <a:p>
            <a:r>
              <a:rPr lang="en-US" b="1" dirty="0"/>
              <a:t>User Login</a:t>
            </a:r>
          </a:p>
          <a:p>
            <a:pPr lvl="1"/>
            <a:r>
              <a:rPr lang="en-US" dirty="0"/>
              <a:t>Grants access for an authorized user to login to the system </a:t>
            </a:r>
          </a:p>
          <a:p>
            <a:r>
              <a:rPr lang="en-US" b="1" dirty="0"/>
              <a:t>Groups Creation</a:t>
            </a:r>
          </a:p>
          <a:p>
            <a:pPr lvl="1"/>
            <a:r>
              <a:rPr lang="en-US" dirty="0"/>
              <a:t>Permits an authorized user to create a user group </a:t>
            </a:r>
          </a:p>
          <a:p>
            <a:r>
              <a:rPr lang="en-US" b="1" dirty="0"/>
              <a:t>Polls Creation</a:t>
            </a:r>
          </a:p>
          <a:p>
            <a:pPr lvl="1"/>
            <a:r>
              <a:rPr lang="en-US" dirty="0"/>
              <a:t>Permits an authorized user to create a poll (public/private)</a:t>
            </a:r>
          </a:p>
          <a:p>
            <a:r>
              <a:rPr lang="en-US" b="1" dirty="0"/>
              <a:t>Participate in Polls</a:t>
            </a:r>
          </a:p>
          <a:p>
            <a:pPr lvl="1"/>
            <a:r>
              <a:rPr lang="en-US" dirty="0"/>
              <a:t>Allows an authorized user to participate in a poll</a:t>
            </a:r>
          </a:p>
          <a:p>
            <a:r>
              <a:rPr lang="en-US" b="1" dirty="0"/>
              <a:t>Surveys Creation</a:t>
            </a:r>
          </a:p>
          <a:p>
            <a:pPr lvl="1"/>
            <a:r>
              <a:rPr lang="en-US" dirty="0"/>
              <a:t>Permits an authorized user to create a survey(public/private)</a:t>
            </a:r>
          </a:p>
        </p:txBody>
      </p:sp>
    </p:spTree>
    <p:extLst>
      <p:ext uri="{BB962C8B-B14F-4D97-AF65-F5344CB8AC3E}">
        <p14:creationId xmlns:p14="http://schemas.microsoft.com/office/powerpoint/2010/main" val="365995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589" y="624110"/>
            <a:ext cx="8911687" cy="959991"/>
          </a:xfrm>
        </p:spPr>
        <p:txBody>
          <a:bodyPr>
            <a:normAutofit/>
          </a:bodyPr>
          <a:lstStyle/>
          <a:p>
            <a:r>
              <a:rPr lang="en-US" sz="4000" b="1" dirty="0"/>
              <a:t>Core Requirements (cont.)</a:t>
            </a:r>
          </a:p>
        </p:txBody>
      </p:sp>
      <p:sp>
        <p:nvSpPr>
          <p:cNvPr id="3" name="Content Placeholder 2"/>
          <p:cNvSpPr>
            <a:spLocks noGrp="1"/>
          </p:cNvSpPr>
          <p:nvPr>
            <p:ph idx="1"/>
          </p:nvPr>
        </p:nvSpPr>
        <p:spPr>
          <a:xfrm>
            <a:off x="2602090" y="1584101"/>
            <a:ext cx="8915400" cy="4584878"/>
          </a:xfrm>
        </p:spPr>
        <p:txBody>
          <a:bodyPr>
            <a:normAutofit lnSpcReduction="10000"/>
          </a:bodyPr>
          <a:lstStyle/>
          <a:p>
            <a:r>
              <a:rPr lang="en-US" b="1" dirty="0"/>
              <a:t>Participate in Surveys</a:t>
            </a:r>
          </a:p>
          <a:p>
            <a:pPr lvl="1"/>
            <a:r>
              <a:rPr lang="en-US" dirty="0"/>
              <a:t>Allows an authorized user to participate in a survey</a:t>
            </a:r>
          </a:p>
          <a:p>
            <a:r>
              <a:rPr lang="en-US" b="1" dirty="0"/>
              <a:t>View Poll Results</a:t>
            </a:r>
          </a:p>
          <a:p>
            <a:pPr lvl="1"/>
            <a:r>
              <a:rPr lang="en-US" dirty="0"/>
              <a:t>Users can view the results of polls that they participated in</a:t>
            </a:r>
          </a:p>
          <a:p>
            <a:r>
              <a:rPr lang="en-US" b="1" dirty="0"/>
              <a:t>View Survey Results</a:t>
            </a:r>
          </a:p>
          <a:p>
            <a:pPr lvl="1"/>
            <a:r>
              <a:rPr lang="en-US" dirty="0"/>
              <a:t>Users can view the results of survey that they participated in</a:t>
            </a:r>
          </a:p>
          <a:p>
            <a:r>
              <a:rPr lang="en-US" b="1" dirty="0"/>
              <a:t>Edit Groups Details</a:t>
            </a:r>
          </a:p>
          <a:p>
            <a:pPr lvl="1"/>
            <a:r>
              <a:rPr lang="en-US" dirty="0"/>
              <a:t>Permits an authorized user to add/remove users to/from a user group </a:t>
            </a:r>
          </a:p>
          <a:p>
            <a:r>
              <a:rPr lang="en-US" b="1" dirty="0"/>
              <a:t>Request for Group Leadership</a:t>
            </a:r>
          </a:p>
          <a:p>
            <a:pPr lvl="1"/>
            <a:r>
              <a:rPr lang="en-US" dirty="0"/>
              <a:t>A normal user can request for the Group Leader role</a:t>
            </a:r>
          </a:p>
          <a:p>
            <a:r>
              <a:rPr lang="en-US" b="1" dirty="0"/>
              <a:t>Logout</a:t>
            </a:r>
          </a:p>
          <a:p>
            <a:pPr lvl="1"/>
            <a:r>
              <a:rPr lang="en-US" dirty="0"/>
              <a:t>Facilitates the user to safely exit from the system</a:t>
            </a:r>
          </a:p>
          <a:p>
            <a:pPr lvl="1"/>
            <a:endParaRPr lang="en-US" dirty="0"/>
          </a:p>
        </p:txBody>
      </p:sp>
    </p:spTree>
    <p:extLst>
      <p:ext uri="{BB962C8B-B14F-4D97-AF65-F5344CB8AC3E}">
        <p14:creationId xmlns:p14="http://schemas.microsoft.com/office/powerpoint/2010/main" val="183320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621" y="491781"/>
            <a:ext cx="8911687" cy="1280890"/>
          </a:xfrm>
        </p:spPr>
        <p:txBody>
          <a:bodyPr>
            <a:normAutofit/>
          </a:bodyPr>
          <a:lstStyle/>
          <a:p>
            <a:r>
              <a:rPr lang="en-US" sz="4000" b="1" dirty="0"/>
              <a:t>Development Environment</a:t>
            </a:r>
          </a:p>
        </p:txBody>
      </p:sp>
      <p:sp>
        <p:nvSpPr>
          <p:cNvPr id="3" name="Content Placeholder 2"/>
          <p:cNvSpPr>
            <a:spLocks noGrp="1"/>
          </p:cNvSpPr>
          <p:nvPr>
            <p:ph idx="1"/>
          </p:nvPr>
        </p:nvSpPr>
        <p:spPr>
          <a:xfrm>
            <a:off x="2756698" y="1419367"/>
            <a:ext cx="8915400" cy="4995081"/>
          </a:xfrm>
        </p:spPr>
        <p:txBody>
          <a:bodyPr>
            <a:normAutofit fontScale="92500" lnSpcReduction="20000"/>
          </a:bodyPr>
          <a:lstStyle/>
          <a:p>
            <a:pPr>
              <a:lnSpc>
                <a:spcPct val="150000"/>
              </a:lnSpc>
            </a:pPr>
            <a:r>
              <a:rPr lang="en-US" sz="2400" b="1" dirty="0"/>
              <a:t>OS: </a:t>
            </a:r>
            <a:r>
              <a:rPr lang="en-US" sz="2400" dirty="0"/>
              <a:t>Windows</a:t>
            </a:r>
          </a:p>
          <a:p>
            <a:pPr>
              <a:lnSpc>
                <a:spcPct val="150000"/>
              </a:lnSpc>
            </a:pPr>
            <a:r>
              <a:rPr lang="en-US" sz="2400" b="1" dirty="0"/>
              <a:t>Browser:</a:t>
            </a:r>
            <a:r>
              <a:rPr lang="en-US" sz="2400" dirty="0"/>
              <a:t> Chrome</a:t>
            </a:r>
          </a:p>
          <a:p>
            <a:pPr>
              <a:lnSpc>
                <a:spcPct val="150000"/>
              </a:lnSpc>
            </a:pPr>
            <a:r>
              <a:rPr lang="en-US" sz="2400" b="1" dirty="0"/>
              <a:t>Programming Languages: </a:t>
            </a:r>
            <a:r>
              <a:rPr lang="en-US" sz="2400" dirty="0"/>
              <a:t>C#</a:t>
            </a:r>
          </a:p>
          <a:p>
            <a:pPr>
              <a:lnSpc>
                <a:spcPct val="150000"/>
              </a:lnSpc>
            </a:pPr>
            <a:r>
              <a:rPr lang="en-US" sz="2400" b="1" dirty="0"/>
              <a:t>Database: </a:t>
            </a:r>
            <a:r>
              <a:rPr lang="en-US" sz="2400" dirty="0"/>
              <a:t>SQL Server </a:t>
            </a:r>
          </a:p>
          <a:p>
            <a:pPr>
              <a:lnSpc>
                <a:spcPct val="150000"/>
              </a:lnSpc>
            </a:pPr>
            <a:r>
              <a:rPr lang="en-US" sz="2400" b="1" dirty="0"/>
              <a:t>UI and JavaScript Frameworks: </a:t>
            </a:r>
            <a:r>
              <a:rPr lang="en-US" sz="2400" dirty="0"/>
              <a:t>Bootstrap, Foundation, Angular JS, HTML, CSS</a:t>
            </a:r>
          </a:p>
          <a:p>
            <a:pPr>
              <a:lnSpc>
                <a:spcPct val="150000"/>
              </a:lnSpc>
            </a:pPr>
            <a:r>
              <a:rPr lang="en-US" sz="2400" b="1" dirty="0"/>
              <a:t>Server side Technologies: </a:t>
            </a:r>
            <a:r>
              <a:rPr lang="en-US" sz="2400" dirty="0"/>
              <a:t>ASP.NET MVC Web API, ASP.NET Core</a:t>
            </a:r>
          </a:p>
          <a:p>
            <a:pPr>
              <a:lnSpc>
                <a:spcPct val="150000"/>
              </a:lnSpc>
            </a:pPr>
            <a:r>
              <a:rPr lang="en-US" sz="2400" b="1" dirty="0"/>
              <a:t>Other Frameworks:</a:t>
            </a:r>
            <a:r>
              <a:rPr lang="en-US" sz="2400" dirty="0"/>
              <a:t> Entity Framework</a:t>
            </a:r>
          </a:p>
        </p:txBody>
      </p:sp>
    </p:spTree>
    <p:extLst>
      <p:ext uri="{BB962C8B-B14F-4D97-AF65-F5344CB8AC3E}">
        <p14:creationId xmlns:p14="http://schemas.microsoft.com/office/powerpoint/2010/main" val="33020207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266</TotalTime>
  <Words>568</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WhatsUrSay?</vt:lpstr>
      <vt:lpstr>Agenda </vt:lpstr>
      <vt:lpstr>Project Description</vt:lpstr>
      <vt:lpstr>Team Members &amp; Responsibilities</vt:lpstr>
      <vt:lpstr>Team Members &amp; Responsibilities (cont.)</vt:lpstr>
      <vt:lpstr>Project Structure</vt:lpstr>
      <vt:lpstr>Core Requirements</vt:lpstr>
      <vt:lpstr>Core Requirements (cont.)</vt:lpstr>
      <vt:lpstr>Development Environment</vt:lpstr>
      <vt:lpstr>Feedback from peer reviews  </vt:lpstr>
      <vt:lpstr>Limitations</vt:lpstr>
      <vt:lpstr>Testing</vt:lpstr>
      <vt:lpstr>Testing Experiences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WhatsUrSay?</dc:title>
  <dc:creator>sreedevi koppula</dc:creator>
  <cp:lastModifiedBy>shanmukh madhavarapu</cp:lastModifiedBy>
  <cp:revision>54</cp:revision>
  <dcterms:created xsi:type="dcterms:W3CDTF">2016-09-14T02:23:26Z</dcterms:created>
  <dcterms:modified xsi:type="dcterms:W3CDTF">2017-03-24T02:54:26Z</dcterms:modified>
</cp:coreProperties>
</file>