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anva Sans Bold" charset="1" panose="020B0803030501040103"/>
      <p:regular r:id="rId16"/>
    </p:embeddedFont>
    <p:embeddedFont>
      <p:font typeface="Canva Sans Bold Italics" charset="1" panose="020B0803030501040103"/>
      <p:regular r:id="rId17"/>
    </p:embeddedFont>
    <p:embeddedFont>
      <p:font typeface="Canva Sans" charset="1" panose="020B0503030501040103"/>
      <p:regular r:id="rId18"/>
    </p:embeddedFont>
    <p:embeddedFont>
      <p:font typeface="Canva Sans Italics" charset="1" panose="020B0503030501040103"/>
      <p:regular r:id="rId19"/>
    </p:embeddedFont>
    <p:embeddedFont>
      <p:font typeface="Canva Sans Medium" charset="1" panose="020B06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0.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svg" Type="http://schemas.openxmlformats.org/officeDocument/2006/relationships/image"/><Relationship Id="rId12" Target="../media/image2.png" Type="http://schemas.openxmlformats.org/officeDocument/2006/relationships/image"/><Relationship Id="rId13" Target="../media/image3.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11" Target="../media/image27.svg" Type="http://schemas.openxmlformats.org/officeDocument/2006/relationships/image"/><Relationship Id="rId12" Target="../media/image28.png" Type="http://schemas.openxmlformats.org/officeDocument/2006/relationships/image"/><Relationship Id="rId13" Target="../media/image29.svg" Type="http://schemas.openxmlformats.org/officeDocument/2006/relationships/image"/><Relationship Id="rId14" Target="../media/image30.png" Type="http://schemas.openxmlformats.org/officeDocument/2006/relationships/image"/><Relationship Id="rId15" Target="../media/image31.svg" Type="http://schemas.openxmlformats.org/officeDocument/2006/relationships/image"/><Relationship Id="rId16" Target="../media/image32.png" Type="http://schemas.openxmlformats.org/officeDocument/2006/relationships/image"/><Relationship Id="rId17" Target="../media/image33.svg" Type="http://schemas.openxmlformats.org/officeDocument/2006/relationships/image"/><Relationship Id="rId18" Target="../media/image34.png" Type="http://schemas.openxmlformats.org/officeDocument/2006/relationships/image"/><Relationship Id="rId19" Target="../media/image35.svg" Type="http://schemas.openxmlformats.org/officeDocument/2006/relationships/image"/><Relationship Id="rId2" Target="../media/image2.png" Type="http://schemas.openxmlformats.org/officeDocument/2006/relationships/image"/><Relationship Id="rId20" Target="../media/image36.png" Type="http://schemas.openxmlformats.org/officeDocument/2006/relationships/image"/><Relationship Id="rId21" Target="../media/image37.svg" Type="http://schemas.openxmlformats.org/officeDocument/2006/relationships/image"/><Relationship Id="rId22" Target="../media/image38.jpeg" Type="http://schemas.openxmlformats.org/officeDocument/2006/relationships/image"/><Relationship Id="rId23" Target="../media/image39.png" Type="http://schemas.openxmlformats.org/officeDocument/2006/relationships/image"/><Relationship Id="rId24" Target="../media/image40.svg" Type="http://schemas.openxmlformats.org/officeDocument/2006/relationships/image"/><Relationship Id="rId3" Target="../media/image3.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9.png" Type="http://schemas.openxmlformats.org/officeDocument/2006/relationships/image"/><Relationship Id="rId11" Target="../media/image50.svg" Type="http://schemas.openxmlformats.org/officeDocument/2006/relationships/image"/><Relationship Id="rId12" Target="../media/image51.png" Type="http://schemas.openxmlformats.org/officeDocument/2006/relationships/image"/><Relationship Id="rId13" Target="../media/image52.svg" Type="http://schemas.openxmlformats.org/officeDocument/2006/relationships/image"/><Relationship Id="rId14" Target="../media/image53.png" Type="http://schemas.openxmlformats.org/officeDocument/2006/relationships/image"/><Relationship Id="rId15" Target="../media/image54.svg" Type="http://schemas.openxmlformats.org/officeDocument/2006/relationships/image"/><Relationship Id="rId16" Target="../media/image55.png" Type="http://schemas.openxmlformats.org/officeDocument/2006/relationships/image"/><Relationship Id="rId17" Target="../media/image56.svg" Type="http://schemas.openxmlformats.org/officeDocument/2006/relationships/image"/><Relationship Id="rId18" Target="../media/image57.png" Type="http://schemas.openxmlformats.org/officeDocument/2006/relationships/image"/><Relationship Id="rId19" Target="../media/image58.svg" Type="http://schemas.openxmlformats.org/officeDocument/2006/relationships/image"/><Relationship Id="rId2" Target="../media/image41.png" Type="http://schemas.openxmlformats.org/officeDocument/2006/relationships/image"/><Relationship Id="rId20" Target="../media/image2.png" Type="http://schemas.openxmlformats.org/officeDocument/2006/relationships/image"/><Relationship Id="rId21" Target="../media/image3.svg" Type="http://schemas.openxmlformats.org/officeDocument/2006/relationships/image"/><Relationship Id="rId3" Target="../media/image42.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 Id="rId6" Target="../media/image45.png" Type="http://schemas.openxmlformats.org/officeDocument/2006/relationships/image"/><Relationship Id="rId7" Target="../media/image46.svg" Type="http://schemas.openxmlformats.org/officeDocument/2006/relationships/image"/><Relationship Id="rId8" Target="../media/image47.png" Type="http://schemas.openxmlformats.org/officeDocument/2006/relationships/image"/><Relationship Id="rId9" Target="../media/image4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png" Type="http://schemas.openxmlformats.org/officeDocument/2006/relationships/image"/><Relationship Id="rId11" Target="../media/image3.svg" Type="http://schemas.openxmlformats.org/officeDocument/2006/relationships/image"/><Relationship Id="rId2" Target="../media/image59.png" Type="http://schemas.openxmlformats.org/officeDocument/2006/relationships/image"/><Relationship Id="rId3" Target="../media/image60.svg" Type="http://schemas.openxmlformats.org/officeDocument/2006/relationships/image"/><Relationship Id="rId4" Target="../media/image61.png" Type="http://schemas.openxmlformats.org/officeDocument/2006/relationships/image"/><Relationship Id="rId5" Target="../media/image62.svg" Type="http://schemas.openxmlformats.org/officeDocument/2006/relationships/image"/><Relationship Id="rId6" Target="../media/image63.png" Type="http://schemas.openxmlformats.org/officeDocument/2006/relationships/image"/><Relationship Id="rId7" Target="../media/image64.svg" Type="http://schemas.openxmlformats.org/officeDocument/2006/relationships/image"/><Relationship Id="rId8" Target="../media/image65.png" Type="http://schemas.openxmlformats.org/officeDocument/2006/relationships/image"/><Relationship Id="rId9" Target="../media/image6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3.png" Type="http://schemas.openxmlformats.org/officeDocument/2006/relationships/image"/><Relationship Id="rId11" Target="../media/image74.svg" Type="http://schemas.openxmlformats.org/officeDocument/2006/relationships/image"/><Relationship Id="rId12" Target="../media/image75.png" Type="http://schemas.openxmlformats.org/officeDocument/2006/relationships/image"/><Relationship Id="rId13" Target="../media/image76.svg" Type="http://schemas.openxmlformats.org/officeDocument/2006/relationships/image"/><Relationship Id="rId14" Target="../media/image77.png" Type="http://schemas.openxmlformats.org/officeDocument/2006/relationships/image"/><Relationship Id="rId15" Target="../media/image78.svg" Type="http://schemas.openxmlformats.org/officeDocument/2006/relationships/image"/><Relationship Id="rId16" Target="../media/image79.png" Type="http://schemas.openxmlformats.org/officeDocument/2006/relationships/image"/><Relationship Id="rId17" Target="../media/image80.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67.png" Type="http://schemas.openxmlformats.org/officeDocument/2006/relationships/image"/><Relationship Id="rId5" Target="../media/image68.svg" Type="http://schemas.openxmlformats.org/officeDocument/2006/relationships/image"/><Relationship Id="rId6" Target="../media/image69.png" Type="http://schemas.openxmlformats.org/officeDocument/2006/relationships/image"/><Relationship Id="rId7" Target="../media/image70.svg" Type="http://schemas.openxmlformats.org/officeDocument/2006/relationships/image"/><Relationship Id="rId8" Target="../media/image71.png" Type="http://schemas.openxmlformats.org/officeDocument/2006/relationships/image"/><Relationship Id="rId9" Target="../media/image7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1.png" Type="http://schemas.openxmlformats.org/officeDocument/2006/relationships/image"/><Relationship Id="rId5" Target="../media/image8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83.png" Type="http://schemas.openxmlformats.org/officeDocument/2006/relationships/image"/><Relationship Id="rId5" Target="../media/image84.svg" Type="http://schemas.openxmlformats.org/officeDocument/2006/relationships/image"/><Relationship Id="rId6" Target="../media/image85.png" Type="http://schemas.openxmlformats.org/officeDocument/2006/relationships/image"/><Relationship Id="rId7" Target="../media/image86.svg" Type="http://schemas.openxmlformats.org/officeDocument/2006/relationships/image"/><Relationship Id="rId8" Target="../media/image87.png" Type="http://schemas.openxmlformats.org/officeDocument/2006/relationships/image"/><Relationship Id="rId9" Target="../media/image8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FFFFF">
                <a:alpha val="84706"/>
              </a:srgbClr>
            </a:solidFill>
            <a:ln w="285750" cap="sq">
              <a:solidFill>
                <a:srgbClr val="03306B">
                  <a:alpha val="84706"/>
                </a:srgbClr>
              </a:solidFill>
              <a:prstDash val="solid"/>
              <a:miter/>
            </a:ln>
          </p:spPr>
        </p:sp>
        <p:sp>
          <p:nvSpPr>
            <p:cNvPr name="TextBox 5" id="5"/>
            <p:cNvSpPr txBox="true"/>
            <p:nvPr/>
          </p:nvSpPr>
          <p:spPr>
            <a:xfrm>
              <a:off x="0" y="-28575"/>
              <a:ext cx="4816593" cy="2737908"/>
            </a:xfrm>
            <a:prstGeom prst="rect">
              <a:avLst/>
            </a:prstGeom>
          </p:spPr>
          <p:txBody>
            <a:bodyPr anchor="ctr" rtlCol="false" tIns="50800" lIns="50800" bIns="50800" rIns="50800"/>
            <a:lstStyle/>
            <a:p>
              <a:pPr algn="ctr">
                <a:lnSpc>
                  <a:spcPts val="2100"/>
                </a:lnSpc>
              </a:pPr>
            </a:p>
          </p:txBody>
        </p:sp>
      </p:grpSp>
      <p:sp>
        <p:nvSpPr>
          <p:cNvPr name="AutoShape 6" id="6"/>
          <p:cNvSpPr/>
          <p:nvPr/>
        </p:nvSpPr>
        <p:spPr>
          <a:xfrm>
            <a:off x="2950266" y="5936848"/>
            <a:ext cx="6492240" cy="0"/>
          </a:xfrm>
          <a:prstGeom prst="line">
            <a:avLst/>
          </a:prstGeom>
          <a:ln cap="flat" w="66675">
            <a:solidFill>
              <a:srgbClr val="03306B"/>
            </a:solidFill>
            <a:prstDash val="solid"/>
            <a:headEnd type="none" len="sm" w="sm"/>
            <a:tailEnd type="none" len="sm" w="sm"/>
          </a:ln>
        </p:spPr>
      </p:sp>
      <p:sp>
        <p:nvSpPr>
          <p:cNvPr name="Freeform 7" id="7" descr="Elevance Health's logo"/>
          <p:cNvSpPr/>
          <p:nvPr/>
        </p:nvSpPr>
        <p:spPr>
          <a:xfrm flipH="false" flipV="false" rot="0">
            <a:off x="5488962" y="838806"/>
            <a:ext cx="7310076" cy="3112080"/>
          </a:xfrm>
          <a:custGeom>
            <a:avLst/>
            <a:gdLst/>
            <a:ahLst/>
            <a:cxnLst/>
            <a:rect r="r" b="b" t="t" l="l"/>
            <a:pathLst>
              <a:path h="3112080" w="7310076">
                <a:moveTo>
                  <a:pt x="0" y="0"/>
                </a:moveTo>
                <a:lnTo>
                  <a:pt x="7310076" y="0"/>
                </a:lnTo>
                <a:lnTo>
                  <a:pt x="7310076" y="3112080"/>
                </a:lnTo>
                <a:lnTo>
                  <a:pt x="0" y="31120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359061" y="312336"/>
            <a:ext cx="2501514" cy="2082510"/>
          </a:xfrm>
          <a:custGeom>
            <a:avLst/>
            <a:gdLst/>
            <a:ahLst/>
            <a:cxnLst/>
            <a:rect r="r" b="b" t="t" l="l"/>
            <a:pathLst>
              <a:path h="2082510" w="2501514">
                <a:moveTo>
                  <a:pt x="0" y="0"/>
                </a:moveTo>
                <a:lnTo>
                  <a:pt x="2501514" y="0"/>
                </a:lnTo>
                <a:lnTo>
                  <a:pt x="2501514" y="2082510"/>
                </a:lnTo>
                <a:lnTo>
                  <a:pt x="0" y="20825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true" flipV="false" rot="0">
            <a:off x="15532713" y="312336"/>
            <a:ext cx="2501514" cy="2082510"/>
          </a:xfrm>
          <a:custGeom>
            <a:avLst/>
            <a:gdLst/>
            <a:ahLst/>
            <a:cxnLst/>
            <a:rect r="r" b="b" t="t" l="l"/>
            <a:pathLst>
              <a:path h="2082510" w="2501514">
                <a:moveTo>
                  <a:pt x="2501514" y="0"/>
                </a:moveTo>
                <a:lnTo>
                  <a:pt x="0" y="0"/>
                </a:lnTo>
                <a:lnTo>
                  <a:pt x="0" y="2082510"/>
                </a:lnTo>
                <a:lnTo>
                  <a:pt x="2501514" y="2082510"/>
                </a:lnTo>
                <a:lnTo>
                  <a:pt x="250151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359061" y="5798736"/>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6783470" y="8829474"/>
            <a:ext cx="1003867" cy="1198648"/>
          </a:xfrm>
          <a:custGeom>
            <a:avLst/>
            <a:gdLst/>
            <a:ahLst/>
            <a:cxnLst/>
            <a:rect r="r" b="b" t="t" l="l"/>
            <a:pathLst>
              <a:path h="1198648" w="1003867">
                <a:moveTo>
                  <a:pt x="0" y="0"/>
                </a:moveTo>
                <a:lnTo>
                  <a:pt x="1003867" y="0"/>
                </a:lnTo>
                <a:lnTo>
                  <a:pt x="1003867" y="1198647"/>
                </a:lnTo>
                <a:lnTo>
                  <a:pt x="0" y="119864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2950266" y="4684311"/>
            <a:ext cx="12946765" cy="1219200"/>
          </a:xfrm>
          <a:prstGeom prst="rect">
            <a:avLst/>
          </a:prstGeom>
        </p:spPr>
        <p:txBody>
          <a:bodyPr anchor="t" rtlCol="false" tIns="0" lIns="0" bIns="0" rIns="0">
            <a:spAutoFit/>
          </a:bodyPr>
          <a:lstStyle/>
          <a:p>
            <a:pPr algn="l" marL="0" indent="0" lvl="0">
              <a:lnSpc>
                <a:spcPts val="9600"/>
              </a:lnSpc>
              <a:spcBef>
                <a:spcPct val="0"/>
              </a:spcBef>
            </a:pPr>
            <a:r>
              <a:rPr lang="en-US" b="true" sz="8000">
                <a:solidFill>
                  <a:srgbClr val="1A3673"/>
                </a:solidFill>
                <a:latin typeface="Canva Sans Bold"/>
                <a:ea typeface="Canva Sans Bold"/>
                <a:cs typeface="Canva Sans Bold"/>
                <a:sym typeface="Canva Sans Bold"/>
              </a:rPr>
              <a:t>AEDL Portals Innovation!</a:t>
            </a:r>
          </a:p>
        </p:txBody>
      </p:sp>
      <p:sp>
        <p:nvSpPr>
          <p:cNvPr name="TextBox 13" id="13"/>
          <p:cNvSpPr txBox="true"/>
          <p:nvPr/>
        </p:nvSpPr>
        <p:spPr>
          <a:xfrm rot="0">
            <a:off x="2950266" y="6181470"/>
            <a:ext cx="6762543" cy="493395"/>
          </a:xfrm>
          <a:prstGeom prst="rect">
            <a:avLst/>
          </a:prstGeom>
        </p:spPr>
        <p:txBody>
          <a:bodyPr anchor="t" rtlCol="false" tIns="0" lIns="0" bIns="0" rIns="0">
            <a:spAutoFit/>
          </a:bodyPr>
          <a:lstStyle/>
          <a:p>
            <a:pPr algn="l" marL="0" indent="0" lvl="0">
              <a:lnSpc>
                <a:spcPts val="4199"/>
              </a:lnSpc>
              <a:spcBef>
                <a:spcPct val="0"/>
              </a:spcBef>
            </a:pPr>
            <a:r>
              <a:rPr lang="en-US" b="true" sz="2799" i="true">
                <a:solidFill>
                  <a:srgbClr val="1A3673"/>
                </a:solidFill>
                <a:latin typeface="Canva Sans Bold Italics"/>
                <a:ea typeface="Canva Sans Bold Italics"/>
                <a:cs typeface="Canva Sans Bold Italics"/>
                <a:sym typeface="Canva Sans Bold Italics"/>
              </a:rPr>
              <a:t>A Feature Driven Demo</a:t>
            </a:r>
          </a:p>
        </p:txBody>
      </p:sp>
      <p:sp>
        <p:nvSpPr>
          <p:cNvPr name="TextBox 14" id="14"/>
          <p:cNvSpPr txBox="true"/>
          <p:nvPr/>
        </p:nvSpPr>
        <p:spPr>
          <a:xfrm rot="0">
            <a:off x="13819644" y="9182100"/>
            <a:ext cx="2847467" cy="493395"/>
          </a:xfrm>
          <a:prstGeom prst="rect">
            <a:avLst/>
          </a:prstGeom>
        </p:spPr>
        <p:txBody>
          <a:bodyPr anchor="t" rtlCol="false" tIns="0" lIns="0" bIns="0" rIns="0">
            <a:spAutoFit/>
          </a:bodyPr>
          <a:lstStyle/>
          <a:p>
            <a:pPr algn="l" marL="0" indent="0" lvl="0">
              <a:lnSpc>
                <a:spcPts val="4199"/>
              </a:lnSpc>
              <a:spcBef>
                <a:spcPct val="0"/>
              </a:spcBef>
            </a:pPr>
            <a:r>
              <a:rPr lang="en-US" b="true" sz="2799" i="true">
                <a:solidFill>
                  <a:srgbClr val="1A3673"/>
                </a:solidFill>
                <a:latin typeface="Canva Sans Bold Italics"/>
                <a:ea typeface="Canva Sans Bold Italics"/>
                <a:cs typeface="Canva Sans Bold Italics"/>
                <a:sym typeface="Canva Sans Bold Italics"/>
              </a:rPr>
              <a:t>9th May 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59" r="0" b="-9259"/>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FFFFFF">
                <a:alpha val="84706"/>
              </a:srgbClr>
            </a:solidFill>
            <a:ln w="285750" cap="sq">
              <a:solidFill>
                <a:srgbClr val="03306B">
                  <a:alpha val="84706"/>
                </a:srgbClr>
              </a:solidFill>
              <a:prstDash val="solid"/>
              <a:miter/>
            </a:ln>
          </p:spPr>
        </p:sp>
        <p:sp>
          <p:nvSpPr>
            <p:cNvPr name="TextBox 5" id="5"/>
            <p:cNvSpPr txBox="true"/>
            <p:nvPr/>
          </p:nvSpPr>
          <p:spPr>
            <a:xfrm>
              <a:off x="0" y="-28575"/>
              <a:ext cx="4816593" cy="2737908"/>
            </a:xfrm>
            <a:prstGeom prst="rect">
              <a:avLst/>
            </a:prstGeom>
          </p:spPr>
          <p:txBody>
            <a:bodyPr anchor="ctr" rtlCol="false" tIns="50800" lIns="50800" bIns="50800" rIns="50800"/>
            <a:lstStyle/>
            <a:p>
              <a:pPr algn="ctr">
                <a:lnSpc>
                  <a:spcPts val="2100"/>
                </a:lnSpc>
              </a:pPr>
            </a:p>
          </p:txBody>
        </p:sp>
      </p:grpSp>
      <p:sp>
        <p:nvSpPr>
          <p:cNvPr name="Freeform 6" id="6" descr="Elevance Health's logo"/>
          <p:cNvSpPr/>
          <p:nvPr/>
        </p:nvSpPr>
        <p:spPr>
          <a:xfrm flipH="false" flipV="false" rot="0">
            <a:off x="6886457" y="1028700"/>
            <a:ext cx="4515087" cy="1922184"/>
          </a:xfrm>
          <a:custGeom>
            <a:avLst/>
            <a:gdLst/>
            <a:ahLst/>
            <a:cxnLst/>
            <a:rect r="r" b="b" t="t" l="l"/>
            <a:pathLst>
              <a:path h="1922184" w="4515087">
                <a:moveTo>
                  <a:pt x="0" y="0"/>
                </a:moveTo>
                <a:lnTo>
                  <a:pt x="4515086" y="0"/>
                </a:lnTo>
                <a:lnTo>
                  <a:pt x="4515086" y="1922184"/>
                </a:lnTo>
                <a:lnTo>
                  <a:pt x="0" y="1922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59061" y="312336"/>
            <a:ext cx="2501514" cy="2082510"/>
          </a:xfrm>
          <a:custGeom>
            <a:avLst/>
            <a:gdLst/>
            <a:ahLst/>
            <a:cxnLst/>
            <a:rect r="r" b="b" t="t" l="l"/>
            <a:pathLst>
              <a:path h="2082510" w="2501514">
                <a:moveTo>
                  <a:pt x="0" y="0"/>
                </a:moveTo>
                <a:lnTo>
                  <a:pt x="2501514" y="0"/>
                </a:lnTo>
                <a:lnTo>
                  <a:pt x="2501514" y="2082510"/>
                </a:lnTo>
                <a:lnTo>
                  <a:pt x="0" y="20825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true" flipV="false" rot="0">
            <a:off x="15532713" y="312336"/>
            <a:ext cx="2501514" cy="2082510"/>
          </a:xfrm>
          <a:custGeom>
            <a:avLst/>
            <a:gdLst/>
            <a:ahLst/>
            <a:cxnLst/>
            <a:rect r="r" b="b" t="t" l="l"/>
            <a:pathLst>
              <a:path h="2082510" w="2501514">
                <a:moveTo>
                  <a:pt x="2501514" y="0"/>
                </a:moveTo>
                <a:lnTo>
                  <a:pt x="0" y="0"/>
                </a:lnTo>
                <a:lnTo>
                  <a:pt x="0" y="2082510"/>
                </a:lnTo>
                <a:lnTo>
                  <a:pt x="2501514" y="2082510"/>
                </a:lnTo>
                <a:lnTo>
                  <a:pt x="2501514"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359061" y="5798736"/>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true" flipV="false" rot="0">
            <a:off x="13839631" y="5936848"/>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2585874" y="3354920"/>
            <a:ext cx="13116252" cy="3577160"/>
          </a:xfrm>
          <a:custGeom>
            <a:avLst/>
            <a:gdLst/>
            <a:ahLst/>
            <a:cxnLst/>
            <a:rect r="r" b="b" t="t" l="l"/>
            <a:pathLst>
              <a:path h="3577160" w="13116252">
                <a:moveTo>
                  <a:pt x="0" y="0"/>
                </a:moveTo>
                <a:lnTo>
                  <a:pt x="13116252" y="0"/>
                </a:lnTo>
                <a:lnTo>
                  <a:pt x="13116252" y="3577160"/>
                </a:lnTo>
                <a:lnTo>
                  <a:pt x="0" y="357716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3306B"/>
        </a:solidFill>
      </p:bgPr>
    </p:bg>
    <p:spTree>
      <p:nvGrpSpPr>
        <p:cNvPr id="1" name=""/>
        <p:cNvGrpSpPr/>
        <p:nvPr/>
      </p:nvGrpSpPr>
      <p:grpSpPr>
        <a:xfrm>
          <a:off x="0" y="0"/>
          <a:ext cx="0" cy="0"/>
          <a:chOff x="0" y="0"/>
          <a:chExt cx="0" cy="0"/>
        </a:xfrm>
      </p:grpSpPr>
      <p:grpSp>
        <p:nvGrpSpPr>
          <p:cNvPr name="Group 2" id="2"/>
          <p:cNvGrpSpPr/>
          <p:nvPr/>
        </p:nvGrpSpPr>
        <p:grpSpPr>
          <a:xfrm rot="0">
            <a:off x="640693" y="1754836"/>
            <a:ext cx="17163013" cy="8097217"/>
            <a:chOff x="0" y="0"/>
            <a:chExt cx="4520300" cy="2132600"/>
          </a:xfrm>
        </p:grpSpPr>
        <p:sp>
          <p:nvSpPr>
            <p:cNvPr name="Freeform 3" id="3"/>
            <p:cNvSpPr/>
            <p:nvPr/>
          </p:nvSpPr>
          <p:spPr>
            <a:xfrm flipH="false" flipV="false" rot="0">
              <a:off x="0" y="0"/>
              <a:ext cx="4520300" cy="2132600"/>
            </a:xfrm>
            <a:custGeom>
              <a:avLst/>
              <a:gdLst/>
              <a:ahLst/>
              <a:cxnLst/>
              <a:rect r="r" b="b" t="t" l="l"/>
              <a:pathLst>
                <a:path h="2132600" w="4520300">
                  <a:moveTo>
                    <a:pt x="13532" y="0"/>
                  </a:moveTo>
                  <a:lnTo>
                    <a:pt x="4506767" y="0"/>
                  </a:lnTo>
                  <a:cubicBezTo>
                    <a:pt x="4510356" y="0"/>
                    <a:pt x="4513798" y="1426"/>
                    <a:pt x="4516336" y="3964"/>
                  </a:cubicBezTo>
                  <a:cubicBezTo>
                    <a:pt x="4518874" y="6501"/>
                    <a:pt x="4520300" y="9943"/>
                    <a:pt x="4520300" y="13532"/>
                  </a:cubicBezTo>
                  <a:lnTo>
                    <a:pt x="4520300" y="2119068"/>
                  </a:lnTo>
                  <a:cubicBezTo>
                    <a:pt x="4520300" y="2126542"/>
                    <a:pt x="4514241" y="2132600"/>
                    <a:pt x="4506767" y="2132600"/>
                  </a:cubicBezTo>
                  <a:lnTo>
                    <a:pt x="13532" y="2132600"/>
                  </a:lnTo>
                  <a:cubicBezTo>
                    <a:pt x="6059" y="2132600"/>
                    <a:pt x="0" y="2126542"/>
                    <a:pt x="0" y="2119068"/>
                  </a:cubicBezTo>
                  <a:lnTo>
                    <a:pt x="0" y="13532"/>
                  </a:lnTo>
                  <a:cubicBezTo>
                    <a:pt x="0" y="6059"/>
                    <a:pt x="6059" y="0"/>
                    <a:pt x="13532" y="0"/>
                  </a:cubicBezTo>
                  <a:close/>
                </a:path>
              </a:pathLst>
            </a:custGeom>
            <a:solidFill>
              <a:srgbClr val="FFFFFF"/>
            </a:solidFill>
            <a:ln cap="rnd">
              <a:noFill/>
              <a:prstDash val="solid"/>
              <a:round/>
            </a:ln>
          </p:spPr>
        </p:sp>
        <p:sp>
          <p:nvSpPr>
            <p:cNvPr name="TextBox 4" id="4"/>
            <p:cNvSpPr txBox="true"/>
            <p:nvPr/>
          </p:nvSpPr>
          <p:spPr>
            <a:xfrm>
              <a:off x="0" y="-28575"/>
              <a:ext cx="4520300" cy="2161175"/>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11454023" y="1895051"/>
            <a:ext cx="5805277" cy="7798028"/>
            <a:chOff x="0" y="0"/>
            <a:chExt cx="7740370" cy="10397371"/>
          </a:xfrm>
        </p:grpSpPr>
        <p:sp>
          <p:nvSpPr>
            <p:cNvPr name="AutoShape 6" id="6"/>
            <p:cNvSpPr/>
            <p:nvPr/>
          </p:nvSpPr>
          <p:spPr>
            <a:xfrm flipV="true">
              <a:off x="7452468" y="372579"/>
              <a:ext cx="26803" cy="6588784"/>
            </a:xfrm>
            <a:prstGeom prst="line">
              <a:avLst/>
            </a:prstGeom>
            <a:ln cap="flat" w="50800">
              <a:solidFill>
                <a:srgbClr val="03306B"/>
              </a:solidFill>
              <a:prstDash val="solid"/>
              <a:headEnd type="none" len="sm" w="sm"/>
              <a:tailEnd type="none" len="sm" w="sm"/>
            </a:ln>
          </p:spPr>
        </p:sp>
        <p:sp>
          <p:nvSpPr>
            <p:cNvPr name="AutoShape 7" id="7"/>
            <p:cNvSpPr/>
            <p:nvPr/>
          </p:nvSpPr>
          <p:spPr>
            <a:xfrm flipH="true" flipV="true">
              <a:off x="3639948" y="372579"/>
              <a:ext cx="3850543" cy="23505"/>
            </a:xfrm>
            <a:prstGeom prst="line">
              <a:avLst/>
            </a:prstGeom>
            <a:ln cap="flat" w="50800">
              <a:solidFill>
                <a:srgbClr val="03306B"/>
              </a:solidFill>
              <a:prstDash val="solid"/>
              <a:headEnd type="none" len="sm" w="sm"/>
              <a:tailEnd type="arrow" len="sm" w="med"/>
            </a:ln>
          </p:spPr>
        </p:sp>
        <p:sp>
          <p:nvSpPr>
            <p:cNvPr name="AutoShape 8" id="8"/>
            <p:cNvSpPr/>
            <p:nvPr/>
          </p:nvSpPr>
          <p:spPr>
            <a:xfrm flipV="true">
              <a:off x="6229347" y="2779324"/>
              <a:ext cx="1115144" cy="6965"/>
            </a:xfrm>
            <a:prstGeom prst="line">
              <a:avLst/>
            </a:prstGeom>
            <a:ln cap="flat" w="50800">
              <a:solidFill>
                <a:srgbClr val="FFFFFF"/>
              </a:solidFill>
              <a:prstDash val="solid"/>
              <a:headEnd type="none" len="sm" w="sm"/>
              <a:tailEnd type="arrow" len="sm" w="med"/>
            </a:ln>
          </p:spPr>
        </p:sp>
        <p:sp>
          <p:nvSpPr>
            <p:cNvPr name="AutoShape 9" id="9"/>
            <p:cNvSpPr/>
            <p:nvPr/>
          </p:nvSpPr>
          <p:spPr>
            <a:xfrm>
              <a:off x="2611775" y="2661736"/>
              <a:ext cx="689715" cy="0"/>
            </a:xfrm>
            <a:prstGeom prst="line">
              <a:avLst/>
            </a:prstGeom>
            <a:ln cap="flat" w="50800">
              <a:solidFill>
                <a:srgbClr val="03306B"/>
              </a:solidFill>
              <a:prstDash val="solid"/>
              <a:headEnd type="none" len="sm" w="sm"/>
              <a:tailEnd type="arrow" len="sm" w="med"/>
            </a:ln>
          </p:spPr>
        </p:sp>
        <p:sp>
          <p:nvSpPr>
            <p:cNvPr name="AutoShape 10" id="10"/>
            <p:cNvSpPr/>
            <p:nvPr/>
          </p:nvSpPr>
          <p:spPr>
            <a:xfrm>
              <a:off x="2724077" y="7544897"/>
              <a:ext cx="1458291" cy="6690"/>
            </a:xfrm>
            <a:prstGeom prst="line">
              <a:avLst/>
            </a:prstGeom>
            <a:ln cap="flat" w="50800">
              <a:solidFill>
                <a:srgbClr val="03306B"/>
              </a:solidFill>
              <a:prstDash val="solid"/>
              <a:headEnd type="none" len="sm" w="sm"/>
              <a:tailEnd type="arrow" len="sm" w="med"/>
            </a:ln>
          </p:spPr>
        </p:sp>
        <p:sp>
          <p:nvSpPr>
            <p:cNvPr name="AutoShape 11" id="11"/>
            <p:cNvSpPr/>
            <p:nvPr/>
          </p:nvSpPr>
          <p:spPr>
            <a:xfrm>
              <a:off x="1704247" y="899366"/>
              <a:ext cx="0" cy="689715"/>
            </a:xfrm>
            <a:prstGeom prst="line">
              <a:avLst/>
            </a:prstGeom>
            <a:ln cap="flat" w="50800">
              <a:solidFill>
                <a:srgbClr val="03306B"/>
              </a:solidFill>
              <a:prstDash val="solid"/>
              <a:headEnd type="none" len="sm" w="sm"/>
              <a:tailEnd type="arrow" len="sm" w="med"/>
            </a:ln>
          </p:spPr>
        </p:sp>
        <p:sp>
          <p:nvSpPr>
            <p:cNvPr name="AutoShape 12" id="12"/>
            <p:cNvSpPr/>
            <p:nvPr/>
          </p:nvSpPr>
          <p:spPr>
            <a:xfrm>
              <a:off x="1821668" y="8443198"/>
              <a:ext cx="0" cy="689715"/>
            </a:xfrm>
            <a:prstGeom prst="line">
              <a:avLst/>
            </a:prstGeom>
            <a:ln cap="flat" w="50800">
              <a:solidFill>
                <a:srgbClr val="03306B"/>
              </a:solidFill>
              <a:prstDash val="solid"/>
              <a:headEnd type="none" len="sm" w="sm"/>
              <a:tailEnd type="arrow" len="sm" w="med"/>
            </a:ln>
          </p:spPr>
        </p:sp>
        <p:sp>
          <p:nvSpPr>
            <p:cNvPr name="AutoShape 13" id="13"/>
            <p:cNvSpPr/>
            <p:nvPr/>
          </p:nvSpPr>
          <p:spPr>
            <a:xfrm>
              <a:off x="1779001" y="5542083"/>
              <a:ext cx="0" cy="689715"/>
            </a:xfrm>
            <a:prstGeom prst="line">
              <a:avLst/>
            </a:prstGeom>
            <a:ln cap="flat" w="50800">
              <a:solidFill>
                <a:srgbClr val="03306B"/>
              </a:solidFill>
              <a:prstDash val="solid"/>
              <a:headEnd type="none" len="sm" w="sm"/>
              <a:tailEnd type="arrow" len="sm" w="med"/>
            </a:ln>
          </p:spPr>
        </p:sp>
        <p:sp>
          <p:nvSpPr>
            <p:cNvPr name="AutoShape 14" id="14"/>
            <p:cNvSpPr/>
            <p:nvPr/>
          </p:nvSpPr>
          <p:spPr>
            <a:xfrm>
              <a:off x="1726686" y="3604844"/>
              <a:ext cx="0" cy="689715"/>
            </a:xfrm>
            <a:prstGeom prst="line">
              <a:avLst/>
            </a:prstGeom>
            <a:ln cap="flat" w="50800">
              <a:solidFill>
                <a:srgbClr val="03306B"/>
              </a:solidFill>
              <a:prstDash val="solid"/>
              <a:headEnd type="none" len="sm" w="sm"/>
              <a:tailEnd type="arrow" len="sm" w="med"/>
            </a:ln>
          </p:spPr>
        </p:sp>
        <p:grpSp>
          <p:nvGrpSpPr>
            <p:cNvPr name="Group 15" id="15"/>
            <p:cNvGrpSpPr/>
            <p:nvPr/>
          </p:nvGrpSpPr>
          <p:grpSpPr>
            <a:xfrm rot="0">
              <a:off x="0" y="0"/>
              <a:ext cx="3558002" cy="1180249"/>
              <a:chOff x="0" y="0"/>
              <a:chExt cx="1107877" cy="367501"/>
            </a:xfrm>
          </p:grpSpPr>
          <p:sp>
            <p:nvSpPr>
              <p:cNvPr name="Freeform 16" id="16"/>
              <p:cNvSpPr/>
              <p:nvPr/>
            </p:nvSpPr>
            <p:spPr>
              <a:xfrm flipH="false" flipV="false" rot="0">
                <a:off x="0" y="0"/>
                <a:ext cx="1107877" cy="367501"/>
              </a:xfrm>
              <a:custGeom>
                <a:avLst/>
                <a:gdLst/>
                <a:ahLst/>
                <a:cxnLst/>
                <a:rect r="r" b="b" t="t" l="l"/>
                <a:pathLst>
                  <a:path h="367501" w="1107877">
                    <a:moveTo>
                      <a:pt x="43518" y="0"/>
                    </a:moveTo>
                    <a:lnTo>
                      <a:pt x="1064359" y="0"/>
                    </a:lnTo>
                    <a:cubicBezTo>
                      <a:pt x="1075901" y="0"/>
                      <a:pt x="1086970" y="4585"/>
                      <a:pt x="1095131" y="12746"/>
                    </a:cubicBezTo>
                    <a:cubicBezTo>
                      <a:pt x="1103292" y="20908"/>
                      <a:pt x="1107877" y="31977"/>
                      <a:pt x="1107877" y="43518"/>
                    </a:cubicBezTo>
                    <a:lnTo>
                      <a:pt x="1107877" y="323983"/>
                    </a:lnTo>
                    <a:cubicBezTo>
                      <a:pt x="1107877" y="335525"/>
                      <a:pt x="1103292" y="346594"/>
                      <a:pt x="1095131" y="354755"/>
                    </a:cubicBezTo>
                    <a:cubicBezTo>
                      <a:pt x="1086970" y="362917"/>
                      <a:pt x="1075901" y="367501"/>
                      <a:pt x="1064359" y="367501"/>
                    </a:cubicBezTo>
                    <a:lnTo>
                      <a:pt x="43518" y="367501"/>
                    </a:lnTo>
                    <a:cubicBezTo>
                      <a:pt x="31977" y="367501"/>
                      <a:pt x="20908" y="362917"/>
                      <a:pt x="12746" y="354755"/>
                    </a:cubicBezTo>
                    <a:cubicBezTo>
                      <a:pt x="4585" y="346594"/>
                      <a:pt x="0" y="335525"/>
                      <a:pt x="0" y="323983"/>
                    </a:cubicBezTo>
                    <a:lnTo>
                      <a:pt x="0" y="43518"/>
                    </a:lnTo>
                    <a:cubicBezTo>
                      <a:pt x="0" y="31977"/>
                      <a:pt x="4585" y="20908"/>
                      <a:pt x="12746" y="12746"/>
                    </a:cubicBezTo>
                    <a:cubicBezTo>
                      <a:pt x="20908" y="4585"/>
                      <a:pt x="31977" y="0"/>
                      <a:pt x="43518" y="0"/>
                    </a:cubicBezTo>
                    <a:close/>
                  </a:path>
                </a:pathLst>
              </a:custGeom>
              <a:solidFill>
                <a:srgbClr val="DE8014"/>
              </a:solidFill>
              <a:ln w="38100" cap="sq">
                <a:solidFill>
                  <a:srgbClr val="03306B"/>
                </a:solidFill>
                <a:prstDash val="solid"/>
                <a:miter/>
              </a:ln>
            </p:spPr>
          </p:sp>
          <p:sp>
            <p:nvSpPr>
              <p:cNvPr name="TextBox 17" id="17"/>
              <p:cNvSpPr txBox="true"/>
              <p:nvPr/>
            </p:nvSpPr>
            <p:spPr>
              <a:xfrm>
                <a:off x="0" y="-28575"/>
                <a:ext cx="1107877" cy="396076"/>
              </a:xfrm>
              <a:prstGeom prst="rect">
                <a:avLst/>
              </a:prstGeom>
            </p:spPr>
            <p:txBody>
              <a:bodyPr anchor="ctr" rtlCol="false" tIns="44880" lIns="44880" bIns="44880" rIns="44880"/>
              <a:lstStyle/>
              <a:p>
                <a:pPr algn="ctr">
                  <a:lnSpc>
                    <a:spcPts val="2099"/>
                  </a:lnSpc>
                </a:pPr>
              </a:p>
            </p:txBody>
          </p:sp>
        </p:grpSp>
        <p:grpSp>
          <p:nvGrpSpPr>
            <p:cNvPr name="Group 18" id="18"/>
            <p:cNvGrpSpPr/>
            <p:nvPr/>
          </p:nvGrpSpPr>
          <p:grpSpPr>
            <a:xfrm rot="-2700000">
              <a:off x="975419" y="1914251"/>
              <a:ext cx="1457656" cy="1494971"/>
              <a:chOff x="0" y="0"/>
              <a:chExt cx="453879" cy="465498"/>
            </a:xfrm>
          </p:grpSpPr>
          <p:sp>
            <p:nvSpPr>
              <p:cNvPr name="Freeform 19" id="19"/>
              <p:cNvSpPr/>
              <p:nvPr/>
            </p:nvSpPr>
            <p:spPr>
              <a:xfrm flipH="false" flipV="false" rot="0">
                <a:off x="0" y="0"/>
                <a:ext cx="453879" cy="465498"/>
              </a:xfrm>
              <a:custGeom>
                <a:avLst/>
                <a:gdLst/>
                <a:ahLst/>
                <a:cxnLst/>
                <a:rect r="r" b="b" t="t" l="l"/>
                <a:pathLst>
                  <a:path h="465498" w="453879">
                    <a:moveTo>
                      <a:pt x="0" y="0"/>
                    </a:moveTo>
                    <a:lnTo>
                      <a:pt x="453879" y="0"/>
                    </a:lnTo>
                    <a:lnTo>
                      <a:pt x="453879" y="465498"/>
                    </a:lnTo>
                    <a:lnTo>
                      <a:pt x="0" y="465498"/>
                    </a:lnTo>
                    <a:close/>
                  </a:path>
                </a:pathLst>
              </a:custGeom>
              <a:solidFill>
                <a:srgbClr val="FFDE59"/>
              </a:solidFill>
              <a:ln w="19050" cap="sq">
                <a:solidFill>
                  <a:srgbClr val="03306B"/>
                </a:solidFill>
                <a:prstDash val="solid"/>
                <a:miter/>
              </a:ln>
            </p:spPr>
          </p:sp>
          <p:sp>
            <p:nvSpPr>
              <p:cNvPr name="TextBox 20" id="20"/>
              <p:cNvSpPr txBox="true"/>
              <p:nvPr/>
            </p:nvSpPr>
            <p:spPr>
              <a:xfrm>
                <a:off x="0" y="-28575"/>
                <a:ext cx="453879" cy="494073"/>
              </a:xfrm>
              <a:prstGeom prst="rect">
                <a:avLst/>
              </a:prstGeom>
            </p:spPr>
            <p:txBody>
              <a:bodyPr anchor="ctr" rtlCol="false" tIns="44880" lIns="44880" bIns="44880" rIns="44880"/>
              <a:lstStyle/>
              <a:p>
                <a:pPr algn="ctr">
                  <a:lnSpc>
                    <a:spcPts val="2099"/>
                  </a:lnSpc>
                </a:pPr>
              </a:p>
            </p:txBody>
          </p:sp>
        </p:grpSp>
        <p:grpSp>
          <p:nvGrpSpPr>
            <p:cNvPr name="Group 21" id="21"/>
            <p:cNvGrpSpPr/>
            <p:nvPr/>
          </p:nvGrpSpPr>
          <p:grpSpPr>
            <a:xfrm rot="0">
              <a:off x="0" y="4361834"/>
              <a:ext cx="3558002" cy="1180249"/>
              <a:chOff x="0" y="0"/>
              <a:chExt cx="1107877" cy="367501"/>
            </a:xfrm>
          </p:grpSpPr>
          <p:sp>
            <p:nvSpPr>
              <p:cNvPr name="Freeform 22" id="22"/>
              <p:cNvSpPr/>
              <p:nvPr/>
            </p:nvSpPr>
            <p:spPr>
              <a:xfrm flipH="false" flipV="false" rot="0">
                <a:off x="0" y="0"/>
                <a:ext cx="1107877" cy="367501"/>
              </a:xfrm>
              <a:custGeom>
                <a:avLst/>
                <a:gdLst/>
                <a:ahLst/>
                <a:cxnLst/>
                <a:rect r="r" b="b" t="t" l="l"/>
                <a:pathLst>
                  <a:path h="367501" w="1107877">
                    <a:moveTo>
                      <a:pt x="43518" y="0"/>
                    </a:moveTo>
                    <a:lnTo>
                      <a:pt x="1064359" y="0"/>
                    </a:lnTo>
                    <a:cubicBezTo>
                      <a:pt x="1075901" y="0"/>
                      <a:pt x="1086970" y="4585"/>
                      <a:pt x="1095131" y="12746"/>
                    </a:cubicBezTo>
                    <a:cubicBezTo>
                      <a:pt x="1103292" y="20908"/>
                      <a:pt x="1107877" y="31977"/>
                      <a:pt x="1107877" y="43518"/>
                    </a:cubicBezTo>
                    <a:lnTo>
                      <a:pt x="1107877" y="323983"/>
                    </a:lnTo>
                    <a:cubicBezTo>
                      <a:pt x="1107877" y="335525"/>
                      <a:pt x="1103292" y="346594"/>
                      <a:pt x="1095131" y="354755"/>
                    </a:cubicBezTo>
                    <a:cubicBezTo>
                      <a:pt x="1086970" y="362917"/>
                      <a:pt x="1075901" y="367501"/>
                      <a:pt x="1064359" y="367501"/>
                    </a:cubicBezTo>
                    <a:lnTo>
                      <a:pt x="43518" y="367501"/>
                    </a:lnTo>
                    <a:cubicBezTo>
                      <a:pt x="31977" y="367501"/>
                      <a:pt x="20908" y="362917"/>
                      <a:pt x="12746" y="354755"/>
                    </a:cubicBezTo>
                    <a:cubicBezTo>
                      <a:pt x="4585" y="346594"/>
                      <a:pt x="0" y="335525"/>
                      <a:pt x="0" y="323983"/>
                    </a:cubicBezTo>
                    <a:lnTo>
                      <a:pt x="0" y="43518"/>
                    </a:lnTo>
                    <a:cubicBezTo>
                      <a:pt x="0" y="31977"/>
                      <a:pt x="4585" y="20908"/>
                      <a:pt x="12746" y="12746"/>
                    </a:cubicBezTo>
                    <a:cubicBezTo>
                      <a:pt x="20908" y="4585"/>
                      <a:pt x="31977" y="0"/>
                      <a:pt x="43518" y="0"/>
                    </a:cubicBezTo>
                    <a:close/>
                  </a:path>
                </a:pathLst>
              </a:custGeom>
              <a:solidFill>
                <a:srgbClr val="DE8014"/>
              </a:solidFill>
              <a:ln w="19050" cap="sq">
                <a:solidFill>
                  <a:srgbClr val="03306B"/>
                </a:solidFill>
                <a:prstDash val="solid"/>
                <a:miter/>
              </a:ln>
            </p:spPr>
          </p:sp>
          <p:sp>
            <p:nvSpPr>
              <p:cNvPr name="TextBox 23" id="23"/>
              <p:cNvSpPr txBox="true"/>
              <p:nvPr/>
            </p:nvSpPr>
            <p:spPr>
              <a:xfrm>
                <a:off x="0" y="-28575"/>
                <a:ext cx="1107877" cy="396076"/>
              </a:xfrm>
              <a:prstGeom prst="rect">
                <a:avLst/>
              </a:prstGeom>
            </p:spPr>
            <p:txBody>
              <a:bodyPr anchor="ctr" rtlCol="false" tIns="44880" lIns="44880" bIns="44880" rIns="44880"/>
              <a:lstStyle/>
              <a:p>
                <a:pPr algn="ctr" marL="0" indent="0" lvl="0">
                  <a:lnSpc>
                    <a:spcPts val="2099"/>
                  </a:lnSpc>
                  <a:spcBef>
                    <a:spcPct val="0"/>
                  </a:spcBef>
                </a:pPr>
              </a:p>
            </p:txBody>
          </p:sp>
        </p:grpSp>
        <p:grpSp>
          <p:nvGrpSpPr>
            <p:cNvPr name="Group 24" id="24"/>
            <p:cNvGrpSpPr/>
            <p:nvPr/>
          </p:nvGrpSpPr>
          <p:grpSpPr>
            <a:xfrm rot="0">
              <a:off x="0" y="9217122"/>
              <a:ext cx="3558002" cy="1180249"/>
              <a:chOff x="0" y="0"/>
              <a:chExt cx="1107877" cy="367501"/>
            </a:xfrm>
          </p:grpSpPr>
          <p:sp>
            <p:nvSpPr>
              <p:cNvPr name="Freeform 25" id="25"/>
              <p:cNvSpPr/>
              <p:nvPr/>
            </p:nvSpPr>
            <p:spPr>
              <a:xfrm flipH="false" flipV="false" rot="0">
                <a:off x="0" y="0"/>
                <a:ext cx="1107877" cy="367501"/>
              </a:xfrm>
              <a:custGeom>
                <a:avLst/>
                <a:gdLst/>
                <a:ahLst/>
                <a:cxnLst/>
                <a:rect r="r" b="b" t="t" l="l"/>
                <a:pathLst>
                  <a:path h="367501" w="1107877">
                    <a:moveTo>
                      <a:pt x="43518" y="0"/>
                    </a:moveTo>
                    <a:lnTo>
                      <a:pt x="1064359" y="0"/>
                    </a:lnTo>
                    <a:cubicBezTo>
                      <a:pt x="1075901" y="0"/>
                      <a:pt x="1086970" y="4585"/>
                      <a:pt x="1095131" y="12746"/>
                    </a:cubicBezTo>
                    <a:cubicBezTo>
                      <a:pt x="1103292" y="20908"/>
                      <a:pt x="1107877" y="31977"/>
                      <a:pt x="1107877" y="43518"/>
                    </a:cubicBezTo>
                    <a:lnTo>
                      <a:pt x="1107877" y="323983"/>
                    </a:lnTo>
                    <a:cubicBezTo>
                      <a:pt x="1107877" y="335525"/>
                      <a:pt x="1103292" y="346594"/>
                      <a:pt x="1095131" y="354755"/>
                    </a:cubicBezTo>
                    <a:cubicBezTo>
                      <a:pt x="1086970" y="362917"/>
                      <a:pt x="1075901" y="367501"/>
                      <a:pt x="1064359" y="367501"/>
                    </a:cubicBezTo>
                    <a:lnTo>
                      <a:pt x="43518" y="367501"/>
                    </a:lnTo>
                    <a:cubicBezTo>
                      <a:pt x="31977" y="367501"/>
                      <a:pt x="20908" y="362917"/>
                      <a:pt x="12746" y="354755"/>
                    </a:cubicBezTo>
                    <a:cubicBezTo>
                      <a:pt x="4585" y="346594"/>
                      <a:pt x="0" y="335525"/>
                      <a:pt x="0" y="323983"/>
                    </a:cubicBezTo>
                    <a:lnTo>
                      <a:pt x="0" y="43518"/>
                    </a:lnTo>
                    <a:cubicBezTo>
                      <a:pt x="0" y="31977"/>
                      <a:pt x="4585" y="20908"/>
                      <a:pt x="12746" y="12746"/>
                    </a:cubicBezTo>
                    <a:cubicBezTo>
                      <a:pt x="20908" y="4585"/>
                      <a:pt x="31977" y="0"/>
                      <a:pt x="43518" y="0"/>
                    </a:cubicBezTo>
                    <a:close/>
                  </a:path>
                </a:pathLst>
              </a:custGeom>
              <a:solidFill>
                <a:srgbClr val="7ED957"/>
              </a:solidFill>
              <a:ln w="19050" cap="sq">
                <a:solidFill>
                  <a:srgbClr val="03306B"/>
                </a:solidFill>
                <a:prstDash val="solid"/>
                <a:miter/>
              </a:ln>
            </p:spPr>
          </p:sp>
          <p:sp>
            <p:nvSpPr>
              <p:cNvPr name="TextBox 26" id="26"/>
              <p:cNvSpPr txBox="true"/>
              <p:nvPr/>
            </p:nvSpPr>
            <p:spPr>
              <a:xfrm>
                <a:off x="0" y="-28575"/>
                <a:ext cx="1107877" cy="396076"/>
              </a:xfrm>
              <a:prstGeom prst="rect">
                <a:avLst/>
              </a:prstGeom>
            </p:spPr>
            <p:txBody>
              <a:bodyPr anchor="ctr" rtlCol="false" tIns="44880" lIns="44880" bIns="44880" rIns="44880"/>
              <a:lstStyle/>
              <a:p>
                <a:pPr algn="ctr" marL="0" indent="0" lvl="0">
                  <a:lnSpc>
                    <a:spcPts val="2099"/>
                  </a:lnSpc>
                  <a:spcBef>
                    <a:spcPct val="0"/>
                  </a:spcBef>
                </a:pPr>
              </a:p>
            </p:txBody>
          </p:sp>
        </p:grpSp>
        <p:grpSp>
          <p:nvGrpSpPr>
            <p:cNvPr name="Group 27" id="27"/>
            <p:cNvGrpSpPr/>
            <p:nvPr/>
          </p:nvGrpSpPr>
          <p:grpSpPr>
            <a:xfrm rot="0">
              <a:off x="4182368" y="6961462"/>
              <a:ext cx="3558002" cy="1180249"/>
              <a:chOff x="0" y="0"/>
              <a:chExt cx="1107877" cy="367501"/>
            </a:xfrm>
          </p:grpSpPr>
          <p:sp>
            <p:nvSpPr>
              <p:cNvPr name="Freeform 28" id="28"/>
              <p:cNvSpPr/>
              <p:nvPr/>
            </p:nvSpPr>
            <p:spPr>
              <a:xfrm flipH="false" flipV="false" rot="0">
                <a:off x="0" y="0"/>
                <a:ext cx="1107877" cy="367501"/>
              </a:xfrm>
              <a:custGeom>
                <a:avLst/>
                <a:gdLst/>
                <a:ahLst/>
                <a:cxnLst/>
                <a:rect r="r" b="b" t="t" l="l"/>
                <a:pathLst>
                  <a:path h="367501" w="1107877">
                    <a:moveTo>
                      <a:pt x="43518" y="0"/>
                    </a:moveTo>
                    <a:lnTo>
                      <a:pt x="1064359" y="0"/>
                    </a:lnTo>
                    <a:cubicBezTo>
                      <a:pt x="1075901" y="0"/>
                      <a:pt x="1086970" y="4585"/>
                      <a:pt x="1095131" y="12746"/>
                    </a:cubicBezTo>
                    <a:cubicBezTo>
                      <a:pt x="1103292" y="20908"/>
                      <a:pt x="1107877" y="31977"/>
                      <a:pt x="1107877" y="43518"/>
                    </a:cubicBezTo>
                    <a:lnTo>
                      <a:pt x="1107877" y="323983"/>
                    </a:lnTo>
                    <a:cubicBezTo>
                      <a:pt x="1107877" y="335525"/>
                      <a:pt x="1103292" y="346594"/>
                      <a:pt x="1095131" y="354755"/>
                    </a:cubicBezTo>
                    <a:cubicBezTo>
                      <a:pt x="1086970" y="362917"/>
                      <a:pt x="1075901" y="367501"/>
                      <a:pt x="1064359" y="367501"/>
                    </a:cubicBezTo>
                    <a:lnTo>
                      <a:pt x="43518" y="367501"/>
                    </a:lnTo>
                    <a:cubicBezTo>
                      <a:pt x="31977" y="367501"/>
                      <a:pt x="20908" y="362917"/>
                      <a:pt x="12746" y="354755"/>
                    </a:cubicBezTo>
                    <a:cubicBezTo>
                      <a:pt x="4585" y="346594"/>
                      <a:pt x="0" y="335525"/>
                      <a:pt x="0" y="323983"/>
                    </a:cubicBezTo>
                    <a:lnTo>
                      <a:pt x="0" y="43518"/>
                    </a:lnTo>
                    <a:cubicBezTo>
                      <a:pt x="0" y="31977"/>
                      <a:pt x="4585" y="20908"/>
                      <a:pt x="12746" y="12746"/>
                    </a:cubicBezTo>
                    <a:cubicBezTo>
                      <a:pt x="20908" y="4585"/>
                      <a:pt x="31977" y="0"/>
                      <a:pt x="43518" y="0"/>
                    </a:cubicBezTo>
                    <a:close/>
                  </a:path>
                </a:pathLst>
              </a:custGeom>
              <a:solidFill>
                <a:srgbClr val="FF5757"/>
              </a:solidFill>
              <a:ln w="19050" cap="sq">
                <a:solidFill>
                  <a:srgbClr val="03306B"/>
                </a:solidFill>
                <a:prstDash val="solid"/>
                <a:miter/>
              </a:ln>
            </p:spPr>
          </p:sp>
          <p:sp>
            <p:nvSpPr>
              <p:cNvPr name="TextBox 29" id="29"/>
              <p:cNvSpPr txBox="true"/>
              <p:nvPr/>
            </p:nvSpPr>
            <p:spPr>
              <a:xfrm>
                <a:off x="0" y="-28575"/>
                <a:ext cx="1107877" cy="396076"/>
              </a:xfrm>
              <a:prstGeom prst="rect">
                <a:avLst/>
              </a:prstGeom>
            </p:spPr>
            <p:txBody>
              <a:bodyPr anchor="ctr" rtlCol="false" tIns="44880" lIns="44880" bIns="44880" rIns="44880"/>
              <a:lstStyle/>
              <a:p>
                <a:pPr algn="ctr" marL="0" indent="0" lvl="0">
                  <a:lnSpc>
                    <a:spcPts val="2099"/>
                  </a:lnSpc>
                  <a:spcBef>
                    <a:spcPct val="0"/>
                  </a:spcBef>
                </a:pPr>
              </a:p>
            </p:txBody>
          </p:sp>
        </p:grpSp>
        <p:sp>
          <p:nvSpPr>
            <p:cNvPr name="AutoShape 30" id="30"/>
            <p:cNvSpPr/>
            <p:nvPr/>
          </p:nvSpPr>
          <p:spPr>
            <a:xfrm>
              <a:off x="6821849" y="2678949"/>
              <a:ext cx="689715" cy="0"/>
            </a:xfrm>
            <a:prstGeom prst="line">
              <a:avLst/>
            </a:prstGeom>
            <a:ln cap="flat" w="50800">
              <a:solidFill>
                <a:srgbClr val="03306B"/>
              </a:solidFill>
              <a:prstDash val="solid"/>
              <a:headEnd type="none" len="sm" w="sm"/>
              <a:tailEnd type="none" len="sm" w="sm"/>
            </a:ln>
          </p:spPr>
        </p:sp>
        <p:grpSp>
          <p:nvGrpSpPr>
            <p:cNvPr name="Group 31" id="31"/>
            <p:cNvGrpSpPr/>
            <p:nvPr/>
          </p:nvGrpSpPr>
          <p:grpSpPr>
            <a:xfrm rot="0">
              <a:off x="3412010" y="2060171"/>
              <a:ext cx="3558002" cy="1180249"/>
              <a:chOff x="0" y="0"/>
              <a:chExt cx="1107877" cy="367501"/>
            </a:xfrm>
          </p:grpSpPr>
          <p:sp>
            <p:nvSpPr>
              <p:cNvPr name="Freeform 32" id="32"/>
              <p:cNvSpPr/>
              <p:nvPr/>
            </p:nvSpPr>
            <p:spPr>
              <a:xfrm flipH="false" flipV="false" rot="0">
                <a:off x="0" y="0"/>
                <a:ext cx="1107877" cy="367501"/>
              </a:xfrm>
              <a:custGeom>
                <a:avLst/>
                <a:gdLst/>
                <a:ahLst/>
                <a:cxnLst/>
                <a:rect r="r" b="b" t="t" l="l"/>
                <a:pathLst>
                  <a:path h="367501" w="1107877">
                    <a:moveTo>
                      <a:pt x="43518" y="0"/>
                    </a:moveTo>
                    <a:lnTo>
                      <a:pt x="1064359" y="0"/>
                    </a:lnTo>
                    <a:cubicBezTo>
                      <a:pt x="1075901" y="0"/>
                      <a:pt x="1086970" y="4585"/>
                      <a:pt x="1095131" y="12746"/>
                    </a:cubicBezTo>
                    <a:cubicBezTo>
                      <a:pt x="1103292" y="20908"/>
                      <a:pt x="1107877" y="31977"/>
                      <a:pt x="1107877" y="43518"/>
                    </a:cubicBezTo>
                    <a:lnTo>
                      <a:pt x="1107877" y="323983"/>
                    </a:lnTo>
                    <a:cubicBezTo>
                      <a:pt x="1107877" y="335525"/>
                      <a:pt x="1103292" y="346594"/>
                      <a:pt x="1095131" y="354755"/>
                    </a:cubicBezTo>
                    <a:cubicBezTo>
                      <a:pt x="1086970" y="362917"/>
                      <a:pt x="1075901" y="367501"/>
                      <a:pt x="1064359" y="367501"/>
                    </a:cubicBezTo>
                    <a:lnTo>
                      <a:pt x="43518" y="367501"/>
                    </a:lnTo>
                    <a:cubicBezTo>
                      <a:pt x="31977" y="367501"/>
                      <a:pt x="20908" y="362917"/>
                      <a:pt x="12746" y="354755"/>
                    </a:cubicBezTo>
                    <a:cubicBezTo>
                      <a:pt x="4585" y="346594"/>
                      <a:pt x="0" y="335525"/>
                      <a:pt x="0" y="323983"/>
                    </a:cubicBezTo>
                    <a:lnTo>
                      <a:pt x="0" y="43518"/>
                    </a:lnTo>
                    <a:cubicBezTo>
                      <a:pt x="0" y="31977"/>
                      <a:pt x="4585" y="20908"/>
                      <a:pt x="12746" y="12746"/>
                    </a:cubicBezTo>
                    <a:cubicBezTo>
                      <a:pt x="20908" y="4585"/>
                      <a:pt x="31977" y="0"/>
                      <a:pt x="43518" y="0"/>
                    </a:cubicBezTo>
                    <a:close/>
                  </a:path>
                </a:pathLst>
              </a:custGeom>
              <a:solidFill>
                <a:srgbClr val="DE8014"/>
              </a:solidFill>
              <a:ln w="19050" cap="sq">
                <a:solidFill>
                  <a:srgbClr val="03306B"/>
                </a:solidFill>
                <a:prstDash val="solid"/>
                <a:miter/>
              </a:ln>
            </p:spPr>
          </p:sp>
          <p:sp>
            <p:nvSpPr>
              <p:cNvPr name="TextBox 33" id="33"/>
              <p:cNvSpPr txBox="true"/>
              <p:nvPr/>
            </p:nvSpPr>
            <p:spPr>
              <a:xfrm>
                <a:off x="0" y="-28575"/>
                <a:ext cx="1107877" cy="396076"/>
              </a:xfrm>
              <a:prstGeom prst="rect">
                <a:avLst/>
              </a:prstGeom>
            </p:spPr>
            <p:txBody>
              <a:bodyPr anchor="ctr" rtlCol="false" tIns="44880" lIns="44880" bIns="44880" rIns="44880"/>
              <a:lstStyle/>
              <a:p>
                <a:pPr algn="ctr" marL="0" indent="0" lvl="0">
                  <a:lnSpc>
                    <a:spcPts val="2099"/>
                  </a:lnSpc>
                  <a:spcBef>
                    <a:spcPct val="0"/>
                  </a:spcBef>
                </a:pPr>
              </a:p>
            </p:txBody>
          </p:sp>
        </p:grpSp>
        <p:sp>
          <p:nvSpPr>
            <p:cNvPr name="TextBox 34" id="34"/>
            <p:cNvSpPr txBox="true"/>
            <p:nvPr/>
          </p:nvSpPr>
          <p:spPr>
            <a:xfrm rot="0">
              <a:off x="309386" y="281052"/>
              <a:ext cx="2647246" cy="589570"/>
            </a:xfrm>
            <a:prstGeom prst="rect">
              <a:avLst/>
            </a:prstGeom>
          </p:spPr>
          <p:txBody>
            <a:bodyPr anchor="t" rtlCol="false" tIns="0" lIns="0" bIns="0" rIns="0">
              <a:spAutoFit/>
            </a:bodyPr>
            <a:lstStyle/>
            <a:p>
              <a:pPr algn="ctr">
                <a:lnSpc>
                  <a:spcPts val="1855"/>
                </a:lnSpc>
              </a:pPr>
              <a:r>
                <a:rPr lang="en-US" sz="1325" b="true">
                  <a:solidFill>
                    <a:srgbClr val="1A3673"/>
                  </a:solidFill>
                  <a:latin typeface="Canva Sans Bold"/>
                  <a:ea typeface="Canva Sans Bold"/>
                  <a:cs typeface="Canva Sans Bold"/>
                  <a:sym typeface="Canva Sans Bold"/>
                </a:rPr>
                <a:t>Create/Update App /snowflake intake </a:t>
              </a:r>
            </a:p>
          </p:txBody>
        </p:sp>
        <p:sp>
          <p:nvSpPr>
            <p:cNvPr name="TextBox 35" id="35"/>
            <p:cNvSpPr txBox="true"/>
            <p:nvPr/>
          </p:nvSpPr>
          <p:spPr>
            <a:xfrm rot="0">
              <a:off x="309386" y="2492691"/>
              <a:ext cx="2647246" cy="286633"/>
            </a:xfrm>
            <a:prstGeom prst="rect">
              <a:avLst/>
            </a:prstGeom>
          </p:spPr>
          <p:txBody>
            <a:bodyPr anchor="t" rtlCol="false" tIns="0" lIns="0" bIns="0" rIns="0">
              <a:spAutoFit/>
            </a:bodyPr>
            <a:lstStyle/>
            <a:p>
              <a:pPr algn="ctr">
                <a:lnSpc>
                  <a:spcPts val="1855"/>
                </a:lnSpc>
              </a:pPr>
              <a:r>
                <a:rPr lang="en-US" sz="1325" b="true">
                  <a:solidFill>
                    <a:srgbClr val="1A3673"/>
                  </a:solidFill>
                  <a:latin typeface="Canva Sans Bold"/>
                  <a:ea typeface="Canva Sans Bold"/>
                  <a:cs typeface="Canva Sans Bold"/>
                  <a:sym typeface="Canva Sans Bold"/>
                </a:rPr>
                <a:t>Save / Submit</a:t>
              </a:r>
            </a:p>
          </p:txBody>
        </p:sp>
        <p:sp>
          <p:nvSpPr>
            <p:cNvPr name="TextBox 36" id="36"/>
            <p:cNvSpPr txBox="true"/>
            <p:nvPr/>
          </p:nvSpPr>
          <p:spPr>
            <a:xfrm rot="0">
              <a:off x="309386" y="4642775"/>
              <a:ext cx="2647246" cy="589570"/>
            </a:xfrm>
            <a:prstGeom prst="rect">
              <a:avLst/>
            </a:prstGeom>
          </p:spPr>
          <p:txBody>
            <a:bodyPr anchor="t" rtlCol="false" tIns="0" lIns="0" bIns="0" rIns="0">
              <a:spAutoFit/>
            </a:bodyPr>
            <a:lstStyle/>
            <a:p>
              <a:pPr algn="ctr">
                <a:lnSpc>
                  <a:spcPts val="1855"/>
                </a:lnSpc>
              </a:pPr>
              <a:r>
                <a:rPr lang="en-US" sz="1325" b="true">
                  <a:solidFill>
                    <a:srgbClr val="1A3673"/>
                  </a:solidFill>
                  <a:latin typeface="Canva Sans Bold"/>
                  <a:ea typeface="Canva Sans Bold"/>
                  <a:cs typeface="Canva Sans Bold"/>
                  <a:sym typeface="Canva Sans Bold"/>
                </a:rPr>
                <a:t>Update status to </a:t>
              </a:r>
            </a:p>
            <a:p>
              <a:pPr algn="ctr">
                <a:lnSpc>
                  <a:spcPts val="1855"/>
                </a:lnSpc>
              </a:pPr>
              <a:r>
                <a:rPr lang="en-US" sz="1325" b="true">
                  <a:solidFill>
                    <a:srgbClr val="1A3673"/>
                  </a:solidFill>
                  <a:latin typeface="Canva Sans Bold"/>
                  <a:ea typeface="Canva Sans Bold"/>
                  <a:cs typeface="Canva Sans Bold"/>
                  <a:sym typeface="Canva Sans Bold"/>
                </a:rPr>
                <a:t>SUBMITTED</a:t>
              </a:r>
            </a:p>
          </p:txBody>
        </p:sp>
        <p:grpSp>
          <p:nvGrpSpPr>
            <p:cNvPr name="Group 37" id="37"/>
            <p:cNvGrpSpPr/>
            <p:nvPr/>
          </p:nvGrpSpPr>
          <p:grpSpPr>
            <a:xfrm rot="-2700000">
              <a:off x="1050173" y="6774972"/>
              <a:ext cx="1457656" cy="1494971"/>
              <a:chOff x="0" y="0"/>
              <a:chExt cx="453879" cy="465498"/>
            </a:xfrm>
          </p:grpSpPr>
          <p:sp>
            <p:nvSpPr>
              <p:cNvPr name="Freeform 38" id="38"/>
              <p:cNvSpPr/>
              <p:nvPr/>
            </p:nvSpPr>
            <p:spPr>
              <a:xfrm flipH="false" flipV="false" rot="0">
                <a:off x="0" y="0"/>
                <a:ext cx="453879" cy="465498"/>
              </a:xfrm>
              <a:custGeom>
                <a:avLst/>
                <a:gdLst/>
                <a:ahLst/>
                <a:cxnLst/>
                <a:rect r="r" b="b" t="t" l="l"/>
                <a:pathLst>
                  <a:path h="465498" w="453879">
                    <a:moveTo>
                      <a:pt x="0" y="0"/>
                    </a:moveTo>
                    <a:lnTo>
                      <a:pt x="453879" y="0"/>
                    </a:lnTo>
                    <a:lnTo>
                      <a:pt x="453879" y="465498"/>
                    </a:lnTo>
                    <a:lnTo>
                      <a:pt x="0" y="465498"/>
                    </a:lnTo>
                    <a:close/>
                  </a:path>
                </a:pathLst>
              </a:custGeom>
              <a:solidFill>
                <a:srgbClr val="DE8014"/>
              </a:solidFill>
              <a:ln w="19050" cap="sq">
                <a:solidFill>
                  <a:srgbClr val="03306B"/>
                </a:solidFill>
                <a:prstDash val="solid"/>
                <a:miter/>
              </a:ln>
            </p:spPr>
          </p:sp>
          <p:sp>
            <p:nvSpPr>
              <p:cNvPr name="TextBox 39" id="39"/>
              <p:cNvSpPr txBox="true"/>
              <p:nvPr/>
            </p:nvSpPr>
            <p:spPr>
              <a:xfrm>
                <a:off x="0" y="-28575"/>
                <a:ext cx="453879" cy="494073"/>
              </a:xfrm>
              <a:prstGeom prst="rect">
                <a:avLst/>
              </a:prstGeom>
            </p:spPr>
            <p:txBody>
              <a:bodyPr anchor="ctr" rtlCol="false" tIns="44880" lIns="44880" bIns="44880" rIns="44880"/>
              <a:lstStyle/>
              <a:p>
                <a:pPr algn="ctr">
                  <a:lnSpc>
                    <a:spcPts val="2099"/>
                  </a:lnSpc>
                </a:pPr>
              </a:p>
            </p:txBody>
          </p:sp>
        </p:grpSp>
        <p:sp>
          <p:nvSpPr>
            <p:cNvPr name="TextBox 40" id="40"/>
            <p:cNvSpPr txBox="true"/>
            <p:nvPr/>
          </p:nvSpPr>
          <p:spPr>
            <a:xfrm rot="0">
              <a:off x="775544" y="7213385"/>
              <a:ext cx="2047368" cy="589570"/>
            </a:xfrm>
            <a:prstGeom prst="rect">
              <a:avLst/>
            </a:prstGeom>
          </p:spPr>
          <p:txBody>
            <a:bodyPr anchor="t" rtlCol="false" tIns="0" lIns="0" bIns="0" rIns="0">
              <a:spAutoFit/>
            </a:bodyPr>
            <a:lstStyle/>
            <a:p>
              <a:pPr algn="ctr">
                <a:lnSpc>
                  <a:spcPts val="1855"/>
                </a:lnSpc>
              </a:pPr>
              <a:r>
                <a:rPr lang="en-US" sz="1325" b="true">
                  <a:solidFill>
                    <a:srgbClr val="1A3673"/>
                  </a:solidFill>
                  <a:latin typeface="Canva Sans Bold"/>
                  <a:ea typeface="Canva Sans Bold"/>
                  <a:cs typeface="Canva Sans Bold"/>
                  <a:sym typeface="Canva Sans Bold"/>
                </a:rPr>
                <a:t>Review from admin login</a:t>
              </a:r>
            </a:p>
          </p:txBody>
        </p:sp>
        <p:sp>
          <p:nvSpPr>
            <p:cNvPr name="TextBox 41" id="41"/>
            <p:cNvSpPr txBox="true"/>
            <p:nvPr/>
          </p:nvSpPr>
          <p:spPr>
            <a:xfrm rot="0">
              <a:off x="475605" y="9498174"/>
              <a:ext cx="2647246" cy="589570"/>
            </a:xfrm>
            <a:prstGeom prst="rect">
              <a:avLst/>
            </a:prstGeom>
          </p:spPr>
          <p:txBody>
            <a:bodyPr anchor="t" rtlCol="false" tIns="0" lIns="0" bIns="0" rIns="0">
              <a:spAutoFit/>
            </a:bodyPr>
            <a:lstStyle/>
            <a:p>
              <a:pPr algn="ctr">
                <a:lnSpc>
                  <a:spcPts val="1855"/>
                </a:lnSpc>
              </a:pPr>
              <a:r>
                <a:rPr lang="en-US" sz="1325" b="true">
                  <a:solidFill>
                    <a:srgbClr val="1A3673"/>
                  </a:solidFill>
                  <a:latin typeface="Canva Sans Bold"/>
                  <a:ea typeface="Canva Sans Bold"/>
                  <a:cs typeface="Canva Sans Bold"/>
                  <a:sym typeface="Canva Sans Bold"/>
                </a:rPr>
                <a:t>Onboarding Satus is </a:t>
              </a:r>
            </a:p>
            <a:p>
              <a:pPr algn="ctr">
                <a:lnSpc>
                  <a:spcPts val="1855"/>
                </a:lnSpc>
              </a:pPr>
              <a:r>
                <a:rPr lang="en-US" sz="1325" b="true">
                  <a:solidFill>
                    <a:srgbClr val="1A3673"/>
                  </a:solidFill>
                  <a:latin typeface="Canva Sans Bold"/>
                  <a:ea typeface="Canva Sans Bold"/>
                  <a:cs typeface="Canva Sans Bold"/>
                  <a:sym typeface="Canva Sans Bold"/>
                </a:rPr>
                <a:t>APPROVED</a:t>
              </a:r>
            </a:p>
          </p:txBody>
        </p:sp>
        <p:sp>
          <p:nvSpPr>
            <p:cNvPr name="TextBox 42" id="42"/>
            <p:cNvSpPr txBox="true"/>
            <p:nvPr/>
          </p:nvSpPr>
          <p:spPr>
            <a:xfrm rot="0">
              <a:off x="4697245" y="7242514"/>
              <a:ext cx="2647246" cy="589570"/>
            </a:xfrm>
            <a:prstGeom prst="rect">
              <a:avLst/>
            </a:prstGeom>
          </p:spPr>
          <p:txBody>
            <a:bodyPr anchor="t" rtlCol="false" tIns="0" lIns="0" bIns="0" rIns="0">
              <a:spAutoFit/>
            </a:bodyPr>
            <a:lstStyle/>
            <a:p>
              <a:pPr algn="ctr">
                <a:lnSpc>
                  <a:spcPts val="1855"/>
                </a:lnSpc>
              </a:pPr>
              <a:r>
                <a:rPr lang="en-US" sz="1325" b="true">
                  <a:solidFill>
                    <a:srgbClr val="1A3673"/>
                  </a:solidFill>
                  <a:latin typeface="Canva Sans Bold"/>
                  <a:ea typeface="Canva Sans Bold"/>
                  <a:cs typeface="Canva Sans Bold"/>
                  <a:sym typeface="Canva Sans Bold"/>
                </a:rPr>
                <a:t>Delete the metadata entry </a:t>
              </a:r>
            </a:p>
          </p:txBody>
        </p:sp>
        <p:sp>
          <p:nvSpPr>
            <p:cNvPr name="TextBox 43" id="43"/>
            <p:cNvSpPr txBox="true"/>
            <p:nvPr/>
          </p:nvSpPr>
          <p:spPr>
            <a:xfrm rot="0">
              <a:off x="3867388" y="2341223"/>
              <a:ext cx="2647246" cy="589570"/>
            </a:xfrm>
            <a:prstGeom prst="rect">
              <a:avLst/>
            </a:prstGeom>
          </p:spPr>
          <p:txBody>
            <a:bodyPr anchor="t" rtlCol="false" tIns="0" lIns="0" bIns="0" rIns="0">
              <a:spAutoFit/>
            </a:bodyPr>
            <a:lstStyle/>
            <a:p>
              <a:pPr algn="ctr">
                <a:lnSpc>
                  <a:spcPts val="1855"/>
                </a:lnSpc>
              </a:pPr>
              <a:r>
                <a:rPr lang="en-US" sz="1325" b="true">
                  <a:solidFill>
                    <a:srgbClr val="1A3673"/>
                  </a:solidFill>
                  <a:latin typeface="Canva Sans Bold"/>
                  <a:ea typeface="Canva Sans Bold"/>
                  <a:cs typeface="Canva Sans Bold"/>
                  <a:sym typeface="Canva Sans Bold"/>
                </a:rPr>
                <a:t>Retrive again and update</a:t>
              </a:r>
            </a:p>
          </p:txBody>
        </p:sp>
        <p:sp>
          <p:nvSpPr>
            <p:cNvPr name="TextBox 44" id="44"/>
            <p:cNvSpPr txBox="true"/>
            <p:nvPr/>
          </p:nvSpPr>
          <p:spPr>
            <a:xfrm rot="0">
              <a:off x="1977867" y="8680941"/>
              <a:ext cx="2647246" cy="286633"/>
            </a:xfrm>
            <a:prstGeom prst="rect">
              <a:avLst/>
            </a:prstGeom>
          </p:spPr>
          <p:txBody>
            <a:bodyPr anchor="t" rtlCol="false" tIns="0" lIns="0" bIns="0" rIns="0">
              <a:spAutoFit/>
            </a:bodyPr>
            <a:lstStyle/>
            <a:p>
              <a:pPr algn="l">
                <a:lnSpc>
                  <a:spcPts val="1855"/>
                </a:lnSpc>
              </a:pPr>
              <a:r>
                <a:rPr lang="en-US" sz="1325" b="true">
                  <a:solidFill>
                    <a:srgbClr val="FFFFFF"/>
                  </a:solidFill>
                  <a:latin typeface="Canva Sans Bold"/>
                  <a:ea typeface="Canva Sans Bold"/>
                  <a:cs typeface="Canva Sans Bold"/>
                  <a:sym typeface="Canva Sans Bold"/>
                </a:rPr>
                <a:t>Approve</a:t>
              </a:r>
            </a:p>
          </p:txBody>
        </p:sp>
        <p:sp>
          <p:nvSpPr>
            <p:cNvPr name="TextBox 45" id="45"/>
            <p:cNvSpPr txBox="true"/>
            <p:nvPr/>
          </p:nvSpPr>
          <p:spPr>
            <a:xfrm rot="0">
              <a:off x="2724077" y="6988987"/>
              <a:ext cx="915734" cy="286633"/>
            </a:xfrm>
            <a:prstGeom prst="rect">
              <a:avLst/>
            </a:prstGeom>
          </p:spPr>
          <p:txBody>
            <a:bodyPr anchor="t" rtlCol="false" tIns="0" lIns="0" bIns="0" rIns="0">
              <a:spAutoFit/>
            </a:bodyPr>
            <a:lstStyle/>
            <a:p>
              <a:pPr algn="l">
                <a:lnSpc>
                  <a:spcPts val="1855"/>
                </a:lnSpc>
              </a:pPr>
              <a:r>
                <a:rPr lang="en-US" sz="1325" b="true">
                  <a:solidFill>
                    <a:srgbClr val="FFFFFF"/>
                  </a:solidFill>
                  <a:latin typeface="Canva Sans Bold"/>
                  <a:ea typeface="Canva Sans Bold"/>
                  <a:cs typeface="Canva Sans Bold"/>
                  <a:sym typeface="Canva Sans Bold"/>
                </a:rPr>
                <a:t>Reject</a:t>
              </a:r>
            </a:p>
          </p:txBody>
        </p:sp>
        <p:sp>
          <p:nvSpPr>
            <p:cNvPr name="TextBox 46" id="46"/>
            <p:cNvSpPr txBox="true"/>
            <p:nvPr/>
          </p:nvSpPr>
          <p:spPr>
            <a:xfrm rot="0">
              <a:off x="1907178" y="3828363"/>
              <a:ext cx="915734" cy="286633"/>
            </a:xfrm>
            <a:prstGeom prst="rect">
              <a:avLst/>
            </a:prstGeom>
          </p:spPr>
          <p:txBody>
            <a:bodyPr anchor="t" rtlCol="false" tIns="0" lIns="0" bIns="0" rIns="0">
              <a:spAutoFit/>
            </a:bodyPr>
            <a:lstStyle/>
            <a:p>
              <a:pPr algn="l">
                <a:lnSpc>
                  <a:spcPts val="1855"/>
                </a:lnSpc>
              </a:pPr>
              <a:r>
                <a:rPr lang="en-US" sz="1325" b="true">
                  <a:solidFill>
                    <a:srgbClr val="FFFFFF"/>
                  </a:solidFill>
                  <a:latin typeface="Canva Sans Bold"/>
                  <a:ea typeface="Canva Sans Bold"/>
                  <a:cs typeface="Canva Sans Bold"/>
                  <a:sym typeface="Canva Sans Bold"/>
                </a:rPr>
                <a:t>Submit</a:t>
              </a:r>
            </a:p>
          </p:txBody>
        </p:sp>
        <p:sp>
          <p:nvSpPr>
            <p:cNvPr name="TextBox 47" id="47"/>
            <p:cNvSpPr txBox="true"/>
            <p:nvPr/>
          </p:nvSpPr>
          <p:spPr>
            <a:xfrm rot="0">
              <a:off x="2611775" y="2088775"/>
              <a:ext cx="915734" cy="286633"/>
            </a:xfrm>
            <a:prstGeom prst="rect">
              <a:avLst/>
            </a:prstGeom>
          </p:spPr>
          <p:txBody>
            <a:bodyPr anchor="t" rtlCol="false" tIns="0" lIns="0" bIns="0" rIns="0">
              <a:spAutoFit/>
            </a:bodyPr>
            <a:lstStyle/>
            <a:p>
              <a:pPr algn="l">
                <a:lnSpc>
                  <a:spcPts val="1855"/>
                </a:lnSpc>
              </a:pPr>
              <a:r>
                <a:rPr lang="en-US" sz="1325" b="true">
                  <a:solidFill>
                    <a:srgbClr val="FFFFFF"/>
                  </a:solidFill>
                  <a:latin typeface="Canva Sans Bold"/>
                  <a:ea typeface="Canva Sans Bold"/>
                  <a:cs typeface="Canva Sans Bold"/>
                  <a:sym typeface="Canva Sans Bold"/>
                </a:rPr>
                <a:t>Save</a:t>
              </a:r>
            </a:p>
          </p:txBody>
        </p:sp>
      </p:grpSp>
      <p:grpSp>
        <p:nvGrpSpPr>
          <p:cNvPr name="Group 48" id="48"/>
          <p:cNvGrpSpPr/>
          <p:nvPr/>
        </p:nvGrpSpPr>
        <p:grpSpPr>
          <a:xfrm rot="0">
            <a:off x="0" y="0"/>
            <a:ext cx="18288000" cy="1334246"/>
            <a:chOff x="0" y="0"/>
            <a:chExt cx="4816593" cy="351406"/>
          </a:xfrm>
        </p:grpSpPr>
        <p:sp>
          <p:nvSpPr>
            <p:cNvPr name="Freeform 49" id="49"/>
            <p:cNvSpPr/>
            <p:nvPr/>
          </p:nvSpPr>
          <p:spPr>
            <a:xfrm flipH="false" flipV="false" rot="0">
              <a:off x="0" y="0"/>
              <a:ext cx="4816592" cy="351406"/>
            </a:xfrm>
            <a:custGeom>
              <a:avLst/>
              <a:gdLst/>
              <a:ahLst/>
              <a:cxnLst/>
              <a:rect r="r" b="b" t="t" l="l"/>
              <a:pathLst>
                <a:path h="351406" w="4816592">
                  <a:moveTo>
                    <a:pt x="0" y="0"/>
                  </a:moveTo>
                  <a:lnTo>
                    <a:pt x="4816592" y="0"/>
                  </a:lnTo>
                  <a:lnTo>
                    <a:pt x="4816592" y="351406"/>
                  </a:lnTo>
                  <a:lnTo>
                    <a:pt x="0" y="351406"/>
                  </a:lnTo>
                  <a:close/>
                </a:path>
              </a:pathLst>
            </a:custGeom>
            <a:solidFill>
              <a:srgbClr val="FFFFFF"/>
            </a:solidFill>
          </p:spPr>
        </p:sp>
        <p:sp>
          <p:nvSpPr>
            <p:cNvPr name="TextBox 50" id="50"/>
            <p:cNvSpPr txBox="true"/>
            <p:nvPr/>
          </p:nvSpPr>
          <p:spPr>
            <a:xfrm>
              <a:off x="0" y="-28575"/>
              <a:ext cx="4816593" cy="379981"/>
            </a:xfrm>
            <a:prstGeom prst="rect">
              <a:avLst/>
            </a:prstGeom>
          </p:spPr>
          <p:txBody>
            <a:bodyPr anchor="ctr" rtlCol="false" tIns="50800" lIns="50800" bIns="50800" rIns="50800"/>
            <a:lstStyle/>
            <a:p>
              <a:pPr algn="ctr">
                <a:lnSpc>
                  <a:spcPts val="2100"/>
                </a:lnSpc>
              </a:pPr>
            </a:p>
          </p:txBody>
        </p:sp>
      </p:grpSp>
      <p:sp>
        <p:nvSpPr>
          <p:cNvPr name="TextBox 51" id="51"/>
          <p:cNvSpPr txBox="true"/>
          <p:nvPr/>
        </p:nvSpPr>
        <p:spPr>
          <a:xfrm rot="0">
            <a:off x="1894447" y="3063249"/>
            <a:ext cx="8583809" cy="6118225"/>
          </a:xfrm>
          <a:prstGeom prst="rect">
            <a:avLst/>
          </a:prstGeom>
        </p:spPr>
        <p:txBody>
          <a:bodyPr anchor="t" rtlCol="false" tIns="0" lIns="0" bIns="0" rIns="0">
            <a:spAutoFit/>
          </a:bodyPr>
          <a:lstStyle/>
          <a:p>
            <a:pPr algn="l">
              <a:lnSpc>
                <a:spcPts val="3499"/>
              </a:lnSpc>
            </a:pPr>
            <a:r>
              <a:rPr lang="en-US" sz="2499" b="true">
                <a:solidFill>
                  <a:srgbClr val="1A3673"/>
                </a:solidFill>
                <a:latin typeface="Canva Sans Bold"/>
                <a:ea typeface="Canva Sans Bold"/>
                <a:cs typeface="Canva Sans Bold"/>
                <a:sym typeface="Canva Sans Bold"/>
              </a:rPr>
              <a:t>Dynamic Rendering:</a:t>
            </a:r>
            <a:r>
              <a:rPr lang="en-US" sz="2499">
                <a:solidFill>
                  <a:srgbClr val="1A3673"/>
                </a:solidFill>
                <a:latin typeface="Canva Sans"/>
                <a:ea typeface="Canva Sans"/>
                <a:cs typeface="Canva Sans"/>
                <a:sym typeface="Canva Sans"/>
              </a:rPr>
              <a:t> Forms are fully driven by JSON schemas for flexibility.</a:t>
            </a:r>
          </a:p>
          <a:p>
            <a:pPr algn="l">
              <a:lnSpc>
                <a:spcPts val="3499"/>
              </a:lnSpc>
            </a:pPr>
          </a:p>
          <a:p>
            <a:pPr algn="l">
              <a:lnSpc>
                <a:spcPts val="3499"/>
              </a:lnSpc>
            </a:pPr>
            <a:r>
              <a:rPr lang="en-US" sz="2499" b="true">
                <a:solidFill>
                  <a:srgbClr val="1A3673"/>
                </a:solidFill>
                <a:latin typeface="Canva Sans Bold"/>
                <a:ea typeface="Canva Sans Bold"/>
                <a:cs typeface="Canva Sans Bold"/>
                <a:sym typeface="Canva Sans Bold"/>
              </a:rPr>
              <a:t>Audit-Friendly:</a:t>
            </a:r>
            <a:r>
              <a:rPr lang="en-US" sz="2499">
                <a:solidFill>
                  <a:srgbClr val="1A3673"/>
                </a:solidFill>
                <a:latin typeface="Canva Sans"/>
                <a:ea typeface="Canva Sans"/>
                <a:cs typeface="Canva Sans"/>
                <a:sym typeface="Canva Sans"/>
              </a:rPr>
              <a:t> Every status change is logged in metadata.</a:t>
            </a:r>
          </a:p>
          <a:p>
            <a:pPr algn="l">
              <a:lnSpc>
                <a:spcPts val="3499"/>
              </a:lnSpc>
            </a:pPr>
          </a:p>
          <a:p>
            <a:pPr algn="l">
              <a:lnSpc>
                <a:spcPts val="3499"/>
              </a:lnSpc>
            </a:pPr>
            <a:r>
              <a:rPr lang="en-US" sz="2499" b="true">
                <a:solidFill>
                  <a:srgbClr val="1A3673"/>
                </a:solidFill>
                <a:latin typeface="Canva Sans Bold"/>
                <a:ea typeface="Canva Sans Bold"/>
                <a:cs typeface="Canva Sans Bold"/>
                <a:sym typeface="Canva Sans Bold"/>
              </a:rPr>
              <a:t>Role-Based Access: </a:t>
            </a:r>
            <a:r>
              <a:rPr lang="en-US" sz="2499">
                <a:solidFill>
                  <a:srgbClr val="1A3673"/>
                </a:solidFill>
                <a:latin typeface="Canva Sans"/>
                <a:ea typeface="Canva Sans"/>
                <a:cs typeface="Canva Sans"/>
                <a:sym typeface="Canva Sans"/>
              </a:rPr>
              <a:t>Only admins can approve/reject submitted intakes.</a:t>
            </a:r>
          </a:p>
          <a:p>
            <a:pPr algn="l">
              <a:lnSpc>
                <a:spcPts val="3499"/>
              </a:lnSpc>
            </a:pPr>
          </a:p>
          <a:p>
            <a:pPr algn="l">
              <a:lnSpc>
                <a:spcPts val="3499"/>
              </a:lnSpc>
            </a:pPr>
            <a:r>
              <a:rPr lang="en-US" sz="2499" b="true">
                <a:solidFill>
                  <a:srgbClr val="1A3673"/>
                </a:solidFill>
                <a:latin typeface="Canva Sans Bold"/>
                <a:ea typeface="Canva Sans Bold"/>
                <a:cs typeface="Canva Sans Bold"/>
                <a:sym typeface="Canva Sans Bold"/>
              </a:rPr>
              <a:t>Clean Lifecycle:</a:t>
            </a:r>
            <a:r>
              <a:rPr lang="en-US" sz="2499">
                <a:solidFill>
                  <a:srgbClr val="1A3673"/>
                </a:solidFill>
                <a:latin typeface="Canva Sans"/>
                <a:ea typeface="Canva Sans"/>
                <a:cs typeface="Canva Sans"/>
                <a:sym typeface="Canva Sans"/>
              </a:rPr>
              <a:t> Incomplete or rejected forms are auto-removed.</a:t>
            </a:r>
          </a:p>
          <a:p>
            <a:pPr algn="l">
              <a:lnSpc>
                <a:spcPts val="3499"/>
              </a:lnSpc>
            </a:pPr>
          </a:p>
          <a:p>
            <a:pPr algn="l">
              <a:lnSpc>
                <a:spcPts val="3499"/>
              </a:lnSpc>
              <a:spcBef>
                <a:spcPct val="0"/>
              </a:spcBef>
            </a:pPr>
            <a:r>
              <a:rPr lang="en-US" b="true" sz="2499">
                <a:solidFill>
                  <a:srgbClr val="1A3673"/>
                </a:solidFill>
                <a:latin typeface="Canva Sans Bold"/>
                <a:ea typeface="Canva Sans Bold"/>
                <a:cs typeface="Canva Sans Bold"/>
                <a:sym typeface="Canva Sans Bold"/>
              </a:rPr>
              <a:t>Scalable:</a:t>
            </a:r>
            <a:r>
              <a:rPr lang="en-US" sz="2499">
                <a:solidFill>
                  <a:srgbClr val="1A3673"/>
                </a:solidFill>
                <a:latin typeface="Canva Sans"/>
                <a:ea typeface="Canva Sans"/>
                <a:cs typeface="Canva Sans"/>
                <a:sym typeface="Canva Sans"/>
              </a:rPr>
              <a:t> New fields or logic can be added without major UI changes.</a:t>
            </a:r>
          </a:p>
        </p:txBody>
      </p:sp>
      <p:grpSp>
        <p:nvGrpSpPr>
          <p:cNvPr name="Group 52" id="52"/>
          <p:cNvGrpSpPr/>
          <p:nvPr/>
        </p:nvGrpSpPr>
        <p:grpSpPr>
          <a:xfrm rot="0">
            <a:off x="989310" y="3138684"/>
            <a:ext cx="622226" cy="622226"/>
            <a:chOff x="0" y="0"/>
            <a:chExt cx="812800" cy="812800"/>
          </a:xfrm>
        </p:grpSpPr>
        <p:sp>
          <p:nvSpPr>
            <p:cNvPr name="Freeform 53" id="5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306B"/>
            </a:solidFill>
          </p:spPr>
        </p:sp>
        <p:sp>
          <p:nvSpPr>
            <p:cNvPr name="TextBox 54" id="54"/>
            <p:cNvSpPr txBox="true"/>
            <p:nvPr/>
          </p:nvSpPr>
          <p:spPr>
            <a:xfrm>
              <a:off x="76200" y="47625"/>
              <a:ext cx="660400" cy="688975"/>
            </a:xfrm>
            <a:prstGeom prst="rect">
              <a:avLst/>
            </a:prstGeom>
          </p:spPr>
          <p:txBody>
            <a:bodyPr anchor="ctr" rtlCol="false" tIns="50800" lIns="50800" bIns="50800" rIns="50800"/>
            <a:lstStyle/>
            <a:p>
              <a:pPr algn="ctr">
                <a:lnSpc>
                  <a:spcPts val="2100"/>
                </a:lnSpc>
              </a:pPr>
            </a:p>
          </p:txBody>
        </p:sp>
      </p:grpSp>
      <p:sp>
        <p:nvSpPr>
          <p:cNvPr name="Freeform 55" id="55"/>
          <p:cNvSpPr/>
          <p:nvPr/>
        </p:nvSpPr>
        <p:spPr>
          <a:xfrm flipH="false" flipV="false" rot="0">
            <a:off x="1057275" y="3238301"/>
            <a:ext cx="453003" cy="422992"/>
          </a:xfrm>
          <a:custGeom>
            <a:avLst/>
            <a:gdLst/>
            <a:ahLst/>
            <a:cxnLst/>
            <a:rect r="r" b="b" t="t" l="l"/>
            <a:pathLst>
              <a:path h="422992" w="453003">
                <a:moveTo>
                  <a:pt x="0" y="0"/>
                </a:moveTo>
                <a:lnTo>
                  <a:pt x="453003" y="0"/>
                </a:lnTo>
                <a:lnTo>
                  <a:pt x="453003" y="422992"/>
                </a:lnTo>
                <a:lnTo>
                  <a:pt x="0" y="4229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6" id="56"/>
          <p:cNvGrpSpPr/>
          <p:nvPr/>
        </p:nvGrpSpPr>
        <p:grpSpPr>
          <a:xfrm rot="0">
            <a:off x="989310" y="4419219"/>
            <a:ext cx="622226" cy="622226"/>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306B"/>
            </a:solidFill>
          </p:spPr>
        </p:sp>
        <p:sp>
          <p:nvSpPr>
            <p:cNvPr name="TextBox 58" id="58"/>
            <p:cNvSpPr txBox="true"/>
            <p:nvPr/>
          </p:nvSpPr>
          <p:spPr>
            <a:xfrm>
              <a:off x="76200" y="47625"/>
              <a:ext cx="660400" cy="688975"/>
            </a:xfrm>
            <a:prstGeom prst="rect">
              <a:avLst/>
            </a:prstGeom>
          </p:spPr>
          <p:txBody>
            <a:bodyPr anchor="ctr" rtlCol="false" tIns="50800" lIns="50800" bIns="50800" rIns="50800"/>
            <a:lstStyle/>
            <a:p>
              <a:pPr algn="ctr">
                <a:lnSpc>
                  <a:spcPts val="2100"/>
                </a:lnSpc>
              </a:pPr>
            </a:p>
          </p:txBody>
        </p:sp>
      </p:grpSp>
      <p:sp>
        <p:nvSpPr>
          <p:cNvPr name="Freeform 59" id="59"/>
          <p:cNvSpPr/>
          <p:nvPr/>
        </p:nvSpPr>
        <p:spPr>
          <a:xfrm flipH="false" flipV="false" rot="0">
            <a:off x="1157123" y="4568042"/>
            <a:ext cx="324580" cy="324580"/>
          </a:xfrm>
          <a:custGeom>
            <a:avLst/>
            <a:gdLst/>
            <a:ahLst/>
            <a:cxnLst/>
            <a:rect r="r" b="b" t="t" l="l"/>
            <a:pathLst>
              <a:path h="324580" w="324580">
                <a:moveTo>
                  <a:pt x="0" y="0"/>
                </a:moveTo>
                <a:lnTo>
                  <a:pt x="324580" y="0"/>
                </a:lnTo>
                <a:lnTo>
                  <a:pt x="324580" y="324580"/>
                </a:lnTo>
                <a:lnTo>
                  <a:pt x="0" y="3245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0" id="60"/>
          <p:cNvSpPr txBox="true"/>
          <p:nvPr/>
        </p:nvSpPr>
        <p:spPr>
          <a:xfrm rot="0">
            <a:off x="640693" y="335336"/>
            <a:ext cx="8306991" cy="596900"/>
          </a:xfrm>
          <a:prstGeom prst="rect">
            <a:avLst/>
          </a:prstGeom>
        </p:spPr>
        <p:txBody>
          <a:bodyPr anchor="t" rtlCol="false" tIns="0" lIns="0" bIns="0" rIns="0">
            <a:spAutoFit/>
          </a:bodyPr>
          <a:lstStyle/>
          <a:p>
            <a:pPr algn="ctr">
              <a:lnSpc>
                <a:spcPts val="4900"/>
              </a:lnSpc>
            </a:pPr>
            <a:r>
              <a:rPr lang="en-US" sz="3500" b="true">
                <a:solidFill>
                  <a:srgbClr val="1A3673"/>
                </a:solidFill>
                <a:latin typeface="Canva Sans Bold"/>
                <a:ea typeface="Canva Sans Bold"/>
                <a:cs typeface="Canva Sans Bold"/>
                <a:sym typeface="Canva Sans Bold"/>
              </a:rPr>
              <a:t>JSON BASED RENDERING WORKFLOW</a:t>
            </a:r>
          </a:p>
        </p:txBody>
      </p:sp>
      <p:sp>
        <p:nvSpPr>
          <p:cNvPr name="TextBox 61" id="61"/>
          <p:cNvSpPr txBox="true"/>
          <p:nvPr/>
        </p:nvSpPr>
        <p:spPr>
          <a:xfrm rot="0">
            <a:off x="1087029" y="1948823"/>
            <a:ext cx="3102360" cy="495301"/>
          </a:xfrm>
          <a:prstGeom prst="rect">
            <a:avLst/>
          </a:prstGeom>
        </p:spPr>
        <p:txBody>
          <a:bodyPr anchor="t" rtlCol="false" tIns="0" lIns="0" bIns="0" rIns="0">
            <a:spAutoFit/>
          </a:bodyPr>
          <a:lstStyle/>
          <a:p>
            <a:pPr algn="l">
              <a:lnSpc>
                <a:spcPts val="4199"/>
              </a:lnSpc>
              <a:spcBef>
                <a:spcPct val="0"/>
              </a:spcBef>
            </a:pPr>
            <a:r>
              <a:rPr lang="en-US" b="true" sz="2999">
                <a:solidFill>
                  <a:srgbClr val="1A3673"/>
                </a:solidFill>
                <a:latin typeface="Canva Sans Bold"/>
                <a:ea typeface="Canva Sans Bold"/>
                <a:cs typeface="Canva Sans Bold"/>
                <a:sym typeface="Canva Sans Bold"/>
              </a:rPr>
              <a:t>Key Highlights</a:t>
            </a:r>
          </a:p>
        </p:txBody>
      </p:sp>
      <p:grpSp>
        <p:nvGrpSpPr>
          <p:cNvPr name="Group 62" id="62"/>
          <p:cNvGrpSpPr/>
          <p:nvPr/>
        </p:nvGrpSpPr>
        <p:grpSpPr>
          <a:xfrm rot="0">
            <a:off x="989310" y="5698670"/>
            <a:ext cx="622226" cy="622226"/>
            <a:chOff x="0" y="0"/>
            <a:chExt cx="812800" cy="812800"/>
          </a:xfrm>
        </p:grpSpPr>
        <p:sp>
          <p:nvSpPr>
            <p:cNvPr name="Freeform 63" id="6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306B"/>
            </a:solidFill>
          </p:spPr>
        </p:sp>
        <p:sp>
          <p:nvSpPr>
            <p:cNvPr name="TextBox 64" id="64"/>
            <p:cNvSpPr txBox="true"/>
            <p:nvPr/>
          </p:nvSpPr>
          <p:spPr>
            <a:xfrm>
              <a:off x="76200" y="47625"/>
              <a:ext cx="660400" cy="688975"/>
            </a:xfrm>
            <a:prstGeom prst="rect">
              <a:avLst/>
            </a:prstGeom>
          </p:spPr>
          <p:txBody>
            <a:bodyPr anchor="ctr" rtlCol="false" tIns="50800" lIns="50800" bIns="50800" rIns="50800"/>
            <a:lstStyle/>
            <a:p>
              <a:pPr algn="ctr">
                <a:lnSpc>
                  <a:spcPts val="2100"/>
                </a:lnSpc>
              </a:pPr>
            </a:p>
          </p:txBody>
        </p:sp>
      </p:grpSp>
      <p:sp>
        <p:nvSpPr>
          <p:cNvPr name="Freeform 65" id="65"/>
          <p:cNvSpPr/>
          <p:nvPr/>
        </p:nvSpPr>
        <p:spPr>
          <a:xfrm flipH="false" flipV="false" rot="0">
            <a:off x="1098324" y="5803445"/>
            <a:ext cx="404200" cy="395610"/>
          </a:xfrm>
          <a:custGeom>
            <a:avLst/>
            <a:gdLst/>
            <a:ahLst/>
            <a:cxnLst/>
            <a:rect r="r" b="b" t="t" l="l"/>
            <a:pathLst>
              <a:path h="395610" w="404200">
                <a:moveTo>
                  <a:pt x="0" y="0"/>
                </a:moveTo>
                <a:lnTo>
                  <a:pt x="404199" y="0"/>
                </a:lnTo>
                <a:lnTo>
                  <a:pt x="404199" y="395610"/>
                </a:lnTo>
                <a:lnTo>
                  <a:pt x="0" y="3956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6" id="66"/>
          <p:cNvGrpSpPr/>
          <p:nvPr/>
        </p:nvGrpSpPr>
        <p:grpSpPr>
          <a:xfrm rot="0">
            <a:off x="1008300" y="7082896"/>
            <a:ext cx="622226" cy="622226"/>
            <a:chOff x="0" y="0"/>
            <a:chExt cx="812800" cy="812800"/>
          </a:xfrm>
        </p:grpSpPr>
        <p:sp>
          <p:nvSpPr>
            <p:cNvPr name="Freeform 67" id="6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306B"/>
            </a:solidFill>
          </p:spPr>
        </p:sp>
        <p:sp>
          <p:nvSpPr>
            <p:cNvPr name="TextBox 68" id="68"/>
            <p:cNvSpPr txBox="true"/>
            <p:nvPr/>
          </p:nvSpPr>
          <p:spPr>
            <a:xfrm>
              <a:off x="76200" y="47625"/>
              <a:ext cx="660400" cy="688975"/>
            </a:xfrm>
            <a:prstGeom prst="rect">
              <a:avLst/>
            </a:prstGeom>
          </p:spPr>
          <p:txBody>
            <a:bodyPr anchor="ctr" rtlCol="false" tIns="50800" lIns="50800" bIns="50800" rIns="50800"/>
            <a:lstStyle/>
            <a:p>
              <a:pPr algn="ctr">
                <a:lnSpc>
                  <a:spcPts val="2100"/>
                </a:lnSpc>
              </a:pPr>
            </a:p>
          </p:txBody>
        </p:sp>
      </p:grpSp>
      <p:sp>
        <p:nvSpPr>
          <p:cNvPr name="Freeform 69" id="69"/>
          <p:cNvSpPr/>
          <p:nvPr/>
        </p:nvSpPr>
        <p:spPr>
          <a:xfrm flipH="false" flipV="false" rot="0">
            <a:off x="1106904" y="7181499"/>
            <a:ext cx="425020" cy="425020"/>
          </a:xfrm>
          <a:custGeom>
            <a:avLst/>
            <a:gdLst/>
            <a:ahLst/>
            <a:cxnLst/>
            <a:rect r="r" b="b" t="t" l="l"/>
            <a:pathLst>
              <a:path h="425020" w="425020">
                <a:moveTo>
                  <a:pt x="0" y="0"/>
                </a:moveTo>
                <a:lnTo>
                  <a:pt x="425019" y="0"/>
                </a:lnTo>
                <a:lnTo>
                  <a:pt x="425019" y="425020"/>
                </a:lnTo>
                <a:lnTo>
                  <a:pt x="0" y="4250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0" id="70"/>
          <p:cNvGrpSpPr/>
          <p:nvPr/>
        </p:nvGrpSpPr>
        <p:grpSpPr>
          <a:xfrm rot="0">
            <a:off x="1038114" y="8362347"/>
            <a:ext cx="622226" cy="622226"/>
            <a:chOff x="0" y="0"/>
            <a:chExt cx="812800" cy="812800"/>
          </a:xfrm>
        </p:grpSpPr>
        <p:sp>
          <p:nvSpPr>
            <p:cNvPr name="Freeform 71" id="7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306B"/>
            </a:solidFill>
          </p:spPr>
        </p:sp>
        <p:sp>
          <p:nvSpPr>
            <p:cNvPr name="TextBox 72" id="72"/>
            <p:cNvSpPr txBox="true"/>
            <p:nvPr/>
          </p:nvSpPr>
          <p:spPr>
            <a:xfrm>
              <a:off x="76200" y="47625"/>
              <a:ext cx="660400" cy="688975"/>
            </a:xfrm>
            <a:prstGeom prst="rect">
              <a:avLst/>
            </a:prstGeom>
          </p:spPr>
          <p:txBody>
            <a:bodyPr anchor="ctr" rtlCol="false" tIns="50800" lIns="50800" bIns="50800" rIns="50800"/>
            <a:lstStyle/>
            <a:p>
              <a:pPr algn="ctr">
                <a:lnSpc>
                  <a:spcPts val="2100"/>
                </a:lnSpc>
              </a:pPr>
            </a:p>
          </p:txBody>
        </p:sp>
      </p:grpSp>
      <p:sp>
        <p:nvSpPr>
          <p:cNvPr name="Freeform 73" id="73"/>
          <p:cNvSpPr/>
          <p:nvPr/>
        </p:nvSpPr>
        <p:spPr>
          <a:xfrm flipH="false" flipV="false" rot="0">
            <a:off x="1168543" y="8479697"/>
            <a:ext cx="361369" cy="387527"/>
          </a:xfrm>
          <a:custGeom>
            <a:avLst/>
            <a:gdLst/>
            <a:ahLst/>
            <a:cxnLst/>
            <a:rect r="r" b="b" t="t" l="l"/>
            <a:pathLst>
              <a:path h="387527" w="361369">
                <a:moveTo>
                  <a:pt x="0" y="0"/>
                </a:moveTo>
                <a:lnTo>
                  <a:pt x="361369" y="0"/>
                </a:lnTo>
                <a:lnTo>
                  <a:pt x="361369" y="387527"/>
                </a:lnTo>
                <a:lnTo>
                  <a:pt x="0" y="38752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4" id="74" descr="Elevance Health's logo"/>
          <p:cNvSpPr/>
          <p:nvPr/>
        </p:nvSpPr>
        <p:spPr>
          <a:xfrm flipH="false" flipV="false" rot="0">
            <a:off x="15335389" y="102135"/>
            <a:ext cx="2654243" cy="1129977"/>
          </a:xfrm>
          <a:custGeom>
            <a:avLst/>
            <a:gdLst/>
            <a:ahLst/>
            <a:cxnLst/>
            <a:rect r="r" b="b" t="t" l="l"/>
            <a:pathLst>
              <a:path h="1129977" w="2654243">
                <a:moveTo>
                  <a:pt x="0" y="0"/>
                </a:moveTo>
                <a:lnTo>
                  <a:pt x="2654243" y="0"/>
                </a:lnTo>
                <a:lnTo>
                  <a:pt x="2654243" y="1129976"/>
                </a:lnTo>
                <a:lnTo>
                  <a:pt x="0" y="112997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3306B"/>
        </a:solidFill>
      </p:bgPr>
    </p:bg>
    <p:spTree>
      <p:nvGrpSpPr>
        <p:cNvPr id="1" name=""/>
        <p:cNvGrpSpPr/>
        <p:nvPr/>
      </p:nvGrpSpPr>
      <p:grpSpPr>
        <a:xfrm>
          <a:off x="0" y="0"/>
          <a:ext cx="0" cy="0"/>
          <a:chOff x="0" y="0"/>
          <a:chExt cx="0" cy="0"/>
        </a:xfrm>
      </p:grpSpPr>
      <p:grpSp>
        <p:nvGrpSpPr>
          <p:cNvPr name="Group 2" id="2"/>
          <p:cNvGrpSpPr/>
          <p:nvPr/>
        </p:nvGrpSpPr>
        <p:grpSpPr>
          <a:xfrm rot="0">
            <a:off x="523935" y="1756788"/>
            <a:ext cx="17240130" cy="8097217"/>
            <a:chOff x="0" y="0"/>
            <a:chExt cx="4540610" cy="2132600"/>
          </a:xfrm>
        </p:grpSpPr>
        <p:sp>
          <p:nvSpPr>
            <p:cNvPr name="Freeform 3" id="3"/>
            <p:cNvSpPr/>
            <p:nvPr/>
          </p:nvSpPr>
          <p:spPr>
            <a:xfrm flipH="false" flipV="false" rot="0">
              <a:off x="0" y="0"/>
              <a:ext cx="4540610" cy="2132600"/>
            </a:xfrm>
            <a:custGeom>
              <a:avLst/>
              <a:gdLst/>
              <a:ahLst/>
              <a:cxnLst/>
              <a:rect r="r" b="b" t="t" l="l"/>
              <a:pathLst>
                <a:path h="2132600" w="4540610">
                  <a:moveTo>
                    <a:pt x="13472" y="0"/>
                  </a:moveTo>
                  <a:lnTo>
                    <a:pt x="4527138" y="0"/>
                  </a:lnTo>
                  <a:cubicBezTo>
                    <a:pt x="4530711" y="0"/>
                    <a:pt x="4534138" y="1419"/>
                    <a:pt x="4536665" y="3946"/>
                  </a:cubicBezTo>
                  <a:cubicBezTo>
                    <a:pt x="4539191" y="6472"/>
                    <a:pt x="4540610" y="9899"/>
                    <a:pt x="4540610" y="13472"/>
                  </a:cubicBezTo>
                  <a:lnTo>
                    <a:pt x="4540610" y="2119129"/>
                  </a:lnTo>
                  <a:cubicBezTo>
                    <a:pt x="4540610" y="2122701"/>
                    <a:pt x="4539191" y="2126128"/>
                    <a:pt x="4536665" y="2128655"/>
                  </a:cubicBezTo>
                  <a:cubicBezTo>
                    <a:pt x="4534138" y="2131181"/>
                    <a:pt x="4530711" y="2132600"/>
                    <a:pt x="4527138" y="2132600"/>
                  </a:cubicBezTo>
                  <a:lnTo>
                    <a:pt x="13472" y="2132600"/>
                  </a:lnTo>
                  <a:cubicBezTo>
                    <a:pt x="9899" y="2132600"/>
                    <a:pt x="6472" y="2131181"/>
                    <a:pt x="3946" y="2128655"/>
                  </a:cubicBezTo>
                  <a:cubicBezTo>
                    <a:pt x="1419" y="2126128"/>
                    <a:pt x="0" y="2122701"/>
                    <a:pt x="0" y="2119129"/>
                  </a:cubicBezTo>
                  <a:lnTo>
                    <a:pt x="0" y="13472"/>
                  </a:lnTo>
                  <a:cubicBezTo>
                    <a:pt x="0" y="9899"/>
                    <a:pt x="1419" y="6472"/>
                    <a:pt x="3946" y="3946"/>
                  </a:cubicBezTo>
                  <a:cubicBezTo>
                    <a:pt x="6472" y="1419"/>
                    <a:pt x="9899" y="0"/>
                    <a:pt x="13472" y="0"/>
                  </a:cubicBezTo>
                  <a:close/>
                </a:path>
              </a:pathLst>
            </a:custGeom>
            <a:solidFill>
              <a:srgbClr val="FFFFFF"/>
            </a:solidFill>
            <a:ln cap="rnd">
              <a:noFill/>
              <a:prstDash val="solid"/>
              <a:round/>
            </a:ln>
          </p:spPr>
        </p:sp>
        <p:sp>
          <p:nvSpPr>
            <p:cNvPr name="TextBox 4" id="4"/>
            <p:cNvSpPr txBox="true"/>
            <p:nvPr/>
          </p:nvSpPr>
          <p:spPr>
            <a:xfrm>
              <a:off x="0" y="-28575"/>
              <a:ext cx="4540610" cy="2161175"/>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0" y="0"/>
            <a:ext cx="18288000" cy="1334246"/>
            <a:chOff x="0" y="0"/>
            <a:chExt cx="4816593" cy="351406"/>
          </a:xfrm>
        </p:grpSpPr>
        <p:sp>
          <p:nvSpPr>
            <p:cNvPr name="Freeform 6" id="6"/>
            <p:cNvSpPr/>
            <p:nvPr/>
          </p:nvSpPr>
          <p:spPr>
            <a:xfrm flipH="false" flipV="false" rot="0">
              <a:off x="0" y="0"/>
              <a:ext cx="4816592" cy="351406"/>
            </a:xfrm>
            <a:custGeom>
              <a:avLst/>
              <a:gdLst/>
              <a:ahLst/>
              <a:cxnLst/>
              <a:rect r="r" b="b" t="t" l="l"/>
              <a:pathLst>
                <a:path h="351406" w="4816592">
                  <a:moveTo>
                    <a:pt x="0" y="0"/>
                  </a:moveTo>
                  <a:lnTo>
                    <a:pt x="4816592" y="0"/>
                  </a:lnTo>
                  <a:lnTo>
                    <a:pt x="4816592" y="351406"/>
                  </a:lnTo>
                  <a:lnTo>
                    <a:pt x="0" y="351406"/>
                  </a:lnTo>
                  <a:close/>
                </a:path>
              </a:pathLst>
            </a:custGeom>
            <a:solidFill>
              <a:srgbClr val="FFFFFF"/>
            </a:solidFill>
          </p:spPr>
        </p:sp>
        <p:sp>
          <p:nvSpPr>
            <p:cNvPr name="TextBox 7" id="7"/>
            <p:cNvSpPr txBox="true"/>
            <p:nvPr/>
          </p:nvSpPr>
          <p:spPr>
            <a:xfrm>
              <a:off x="0" y="-38100"/>
              <a:ext cx="4816593" cy="389506"/>
            </a:xfrm>
            <a:prstGeom prst="rect">
              <a:avLst/>
            </a:prstGeom>
          </p:spPr>
          <p:txBody>
            <a:bodyPr anchor="ctr" rtlCol="false" tIns="50800" lIns="50800" bIns="50800" rIns="50800"/>
            <a:lstStyle/>
            <a:p>
              <a:pPr algn="ctr">
                <a:lnSpc>
                  <a:spcPts val="2100"/>
                </a:lnSpc>
              </a:pPr>
            </a:p>
          </p:txBody>
        </p:sp>
      </p:grpSp>
      <p:sp>
        <p:nvSpPr>
          <p:cNvPr name="Freeform 8" id="8" descr="Elevance Health's logo"/>
          <p:cNvSpPr/>
          <p:nvPr/>
        </p:nvSpPr>
        <p:spPr>
          <a:xfrm flipH="false" flipV="false" rot="0">
            <a:off x="15335389" y="102135"/>
            <a:ext cx="2654243" cy="1129977"/>
          </a:xfrm>
          <a:custGeom>
            <a:avLst/>
            <a:gdLst/>
            <a:ahLst/>
            <a:cxnLst/>
            <a:rect r="r" b="b" t="t" l="l"/>
            <a:pathLst>
              <a:path h="1129977" w="2654243">
                <a:moveTo>
                  <a:pt x="0" y="0"/>
                </a:moveTo>
                <a:lnTo>
                  <a:pt x="2654243" y="0"/>
                </a:lnTo>
                <a:lnTo>
                  <a:pt x="2654243" y="1129976"/>
                </a:lnTo>
                <a:lnTo>
                  <a:pt x="0" y="11299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1456256" y="2062536"/>
            <a:ext cx="7124675" cy="1289519"/>
            <a:chOff x="0" y="0"/>
            <a:chExt cx="9499567" cy="1719359"/>
          </a:xfrm>
        </p:grpSpPr>
        <p:sp>
          <p:nvSpPr>
            <p:cNvPr name="Freeform 10" id="10"/>
            <p:cNvSpPr/>
            <p:nvPr/>
          </p:nvSpPr>
          <p:spPr>
            <a:xfrm flipH="false" flipV="false" rot="0">
              <a:off x="669919" y="997753"/>
              <a:ext cx="618871" cy="618871"/>
            </a:xfrm>
            <a:custGeom>
              <a:avLst/>
              <a:gdLst/>
              <a:ahLst/>
              <a:cxnLst/>
              <a:rect r="r" b="b" t="t" l="l"/>
              <a:pathLst>
                <a:path h="618871" w="618871">
                  <a:moveTo>
                    <a:pt x="0" y="0"/>
                  </a:moveTo>
                  <a:lnTo>
                    <a:pt x="618871" y="0"/>
                  </a:lnTo>
                  <a:lnTo>
                    <a:pt x="618871" y="618871"/>
                  </a:lnTo>
                  <a:lnTo>
                    <a:pt x="0" y="6188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2469288" y="1067727"/>
              <a:ext cx="521306" cy="651632"/>
            </a:xfrm>
            <a:custGeom>
              <a:avLst/>
              <a:gdLst/>
              <a:ahLst/>
              <a:cxnLst/>
              <a:rect r="r" b="b" t="t" l="l"/>
              <a:pathLst>
                <a:path h="651632" w="521306">
                  <a:moveTo>
                    <a:pt x="0" y="0"/>
                  </a:moveTo>
                  <a:lnTo>
                    <a:pt x="521306" y="0"/>
                  </a:lnTo>
                  <a:lnTo>
                    <a:pt x="521306" y="651632"/>
                  </a:lnTo>
                  <a:lnTo>
                    <a:pt x="0" y="6516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4223497" y="1067727"/>
              <a:ext cx="1033075" cy="651632"/>
            </a:xfrm>
            <a:custGeom>
              <a:avLst/>
              <a:gdLst/>
              <a:ahLst/>
              <a:cxnLst/>
              <a:rect r="r" b="b" t="t" l="l"/>
              <a:pathLst>
                <a:path h="651632" w="1033075">
                  <a:moveTo>
                    <a:pt x="0" y="0"/>
                  </a:moveTo>
                  <a:lnTo>
                    <a:pt x="1033075" y="0"/>
                  </a:lnTo>
                  <a:lnTo>
                    <a:pt x="1033075" y="651632"/>
                  </a:lnTo>
                  <a:lnTo>
                    <a:pt x="0" y="6516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6338044" y="978337"/>
              <a:ext cx="741022" cy="741022"/>
            </a:xfrm>
            <a:custGeom>
              <a:avLst/>
              <a:gdLst/>
              <a:ahLst/>
              <a:cxnLst/>
              <a:rect r="r" b="b" t="t" l="l"/>
              <a:pathLst>
                <a:path h="741022" w="741022">
                  <a:moveTo>
                    <a:pt x="0" y="0"/>
                  </a:moveTo>
                  <a:lnTo>
                    <a:pt x="741021" y="0"/>
                  </a:lnTo>
                  <a:lnTo>
                    <a:pt x="741021" y="741022"/>
                  </a:lnTo>
                  <a:lnTo>
                    <a:pt x="0" y="74102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1657075" y="1228433"/>
              <a:ext cx="443927" cy="240830"/>
            </a:xfrm>
            <a:custGeom>
              <a:avLst/>
              <a:gdLst/>
              <a:ahLst/>
              <a:cxnLst/>
              <a:rect r="r" b="b" t="t" l="l"/>
              <a:pathLst>
                <a:path h="240830" w="443927">
                  <a:moveTo>
                    <a:pt x="0" y="0"/>
                  </a:moveTo>
                  <a:lnTo>
                    <a:pt x="443928" y="0"/>
                  </a:lnTo>
                  <a:lnTo>
                    <a:pt x="443928" y="240831"/>
                  </a:lnTo>
                  <a:lnTo>
                    <a:pt x="0" y="24083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false" flipV="false" rot="0">
              <a:off x="3385082" y="1228433"/>
              <a:ext cx="443927" cy="240830"/>
            </a:xfrm>
            <a:custGeom>
              <a:avLst/>
              <a:gdLst/>
              <a:ahLst/>
              <a:cxnLst/>
              <a:rect r="r" b="b" t="t" l="l"/>
              <a:pathLst>
                <a:path h="240830" w="443927">
                  <a:moveTo>
                    <a:pt x="0" y="0"/>
                  </a:moveTo>
                  <a:lnTo>
                    <a:pt x="443927" y="0"/>
                  </a:lnTo>
                  <a:lnTo>
                    <a:pt x="443927" y="240831"/>
                  </a:lnTo>
                  <a:lnTo>
                    <a:pt x="0" y="24083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0">
              <a:off x="5496093" y="1228433"/>
              <a:ext cx="443927" cy="240830"/>
            </a:xfrm>
            <a:custGeom>
              <a:avLst/>
              <a:gdLst/>
              <a:ahLst/>
              <a:cxnLst/>
              <a:rect r="r" b="b" t="t" l="l"/>
              <a:pathLst>
                <a:path h="240830" w="443927">
                  <a:moveTo>
                    <a:pt x="0" y="0"/>
                  </a:moveTo>
                  <a:lnTo>
                    <a:pt x="443927" y="0"/>
                  </a:lnTo>
                  <a:lnTo>
                    <a:pt x="443927" y="240831"/>
                  </a:lnTo>
                  <a:lnTo>
                    <a:pt x="0" y="24083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7" id="17"/>
            <p:cNvSpPr txBox="true"/>
            <p:nvPr/>
          </p:nvSpPr>
          <p:spPr>
            <a:xfrm rot="0">
              <a:off x="0" y="-66675"/>
              <a:ext cx="9499567" cy="773642"/>
            </a:xfrm>
            <a:prstGeom prst="rect">
              <a:avLst/>
            </a:prstGeom>
          </p:spPr>
          <p:txBody>
            <a:bodyPr anchor="t" rtlCol="false" tIns="0" lIns="0" bIns="0" rIns="0">
              <a:spAutoFit/>
            </a:bodyPr>
            <a:lstStyle/>
            <a:p>
              <a:pPr algn="l">
                <a:lnSpc>
                  <a:spcPts val="4900"/>
                </a:lnSpc>
              </a:pPr>
              <a:r>
                <a:rPr lang="en-US" sz="3500" b="true">
                  <a:solidFill>
                    <a:srgbClr val="1A3673"/>
                  </a:solidFill>
                  <a:latin typeface="Canva Sans Bold"/>
                  <a:ea typeface="Canva Sans Bold"/>
                  <a:cs typeface="Canva Sans Bold"/>
                  <a:sym typeface="Canva Sans Bold"/>
                </a:rPr>
                <a:t>STATUS LIFE CYCLE  TABLE</a:t>
              </a:r>
            </a:p>
          </p:txBody>
        </p:sp>
      </p:grpSp>
      <p:grpSp>
        <p:nvGrpSpPr>
          <p:cNvPr name="Group 18" id="18"/>
          <p:cNvGrpSpPr/>
          <p:nvPr/>
        </p:nvGrpSpPr>
        <p:grpSpPr>
          <a:xfrm rot="0">
            <a:off x="1028700" y="4042986"/>
            <a:ext cx="8528269" cy="5307360"/>
            <a:chOff x="0" y="0"/>
            <a:chExt cx="11371026" cy="7076480"/>
          </a:xfrm>
        </p:grpSpPr>
        <p:grpSp>
          <p:nvGrpSpPr>
            <p:cNvPr name="Group 19" id="19"/>
            <p:cNvGrpSpPr/>
            <p:nvPr/>
          </p:nvGrpSpPr>
          <p:grpSpPr>
            <a:xfrm rot="0">
              <a:off x="149978" y="0"/>
              <a:ext cx="4912741" cy="934588"/>
              <a:chOff x="0" y="0"/>
              <a:chExt cx="970418" cy="184610"/>
            </a:xfrm>
          </p:grpSpPr>
          <p:sp>
            <p:nvSpPr>
              <p:cNvPr name="Freeform 20" id="20"/>
              <p:cNvSpPr/>
              <p:nvPr/>
            </p:nvSpPr>
            <p:spPr>
              <a:xfrm flipH="false" flipV="false" rot="0">
                <a:off x="0" y="0"/>
                <a:ext cx="970418" cy="184610"/>
              </a:xfrm>
              <a:custGeom>
                <a:avLst/>
                <a:gdLst/>
                <a:ahLst/>
                <a:cxnLst/>
                <a:rect r="r" b="b" t="t" l="l"/>
                <a:pathLst>
                  <a:path h="184610" w="970418">
                    <a:moveTo>
                      <a:pt x="92305" y="0"/>
                    </a:moveTo>
                    <a:lnTo>
                      <a:pt x="878113" y="0"/>
                    </a:lnTo>
                    <a:cubicBezTo>
                      <a:pt x="929092" y="0"/>
                      <a:pt x="970418" y="41326"/>
                      <a:pt x="970418" y="92305"/>
                    </a:cubicBezTo>
                    <a:lnTo>
                      <a:pt x="970418" y="92305"/>
                    </a:lnTo>
                    <a:cubicBezTo>
                      <a:pt x="970418" y="116786"/>
                      <a:pt x="960693" y="140264"/>
                      <a:pt x="943382" y="157574"/>
                    </a:cubicBezTo>
                    <a:cubicBezTo>
                      <a:pt x="926072" y="174885"/>
                      <a:pt x="902594" y="184610"/>
                      <a:pt x="878113" y="184610"/>
                    </a:cubicBezTo>
                    <a:lnTo>
                      <a:pt x="92305" y="184610"/>
                    </a:lnTo>
                    <a:cubicBezTo>
                      <a:pt x="67824" y="184610"/>
                      <a:pt x="44346" y="174885"/>
                      <a:pt x="27036" y="157574"/>
                    </a:cubicBezTo>
                    <a:cubicBezTo>
                      <a:pt x="9725" y="140264"/>
                      <a:pt x="0" y="116786"/>
                      <a:pt x="0" y="92305"/>
                    </a:cubicBezTo>
                    <a:lnTo>
                      <a:pt x="0" y="92305"/>
                    </a:lnTo>
                    <a:cubicBezTo>
                      <a:pt x="0" y="67824"/>
                      <a:pt x="9725" y="44346"/>
                      <a:pt x="27036" y="27036"/>
                    </a:cubicBezTo>
                    <a:cubicBezTo>
                      <a:pt x="44346" y="9725"/>
                      <a:pt x="67824" y="0"/>
                      <a:pt x="92305" y="0"/>
                    </a:cubicBezTo>
                    <a:close/>
                  </a:path>
                </a:pathLst>
              </a:custGeom>
              <a:solidFill>
                <a:srgbClr val="03306B"/>
              </a:solidFill>
            </p:spPr>
          </p:sp>
          <p:sp>
            <p:nvSpPr>
              <p:cNvPr name="TextBox 21" id="21"/>
              <p:cNvSpPr txBox="true"/>
              <p:nvPr/>
            </p:nvSpPr>
            <p:spPr>
              <a:xfrm>
                <a:off x="0" y="-28575"/>
                <a:ext cx="970418" cy="213185"/>
              </a:xfrm>
              <a:prstGeom prst="rect">
                <a:avLst/>
              </a:prstGeom>
            </p:spPr>
            <p:txBody>
              <a:bodyPr anchor="ctr" rtlCol="false" tIns="50800" lIns="50800" bIns="50800" rIns="50800"/>
              <a:lstStyle/>
              <a:p>
                <a:pPr algn="ctr">
                  <a:lnSpc>
                    <a:spcPts val="2100"/>
                  </a:lnSpc>
                </a:pPr>
              </a:p>
            </p:txBody>
          </p:sp>
        </p:grpSp>
        <p:grpSp>
          <p:nvGrpSpPr>
            <p:cNvPr name="Group 22" id="22"/>
            <p:cNvGrpSpPr/>
            <p:nvPr/>
          </p:nvGrpSpPr>
          <p:grpSpPr>
            <a:xfrm rot="0">
              <a:off x="9799906" y="0"/>
              <a:ext cx="934588" cy="93458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306B"/>
              </a:solidFill>
            </p:spPr>
          </p:sp>
          <p:sp>
            <p:nvSpPr>
              <p:cNvPr name="TextBox 24" id="24"/>
              <p:cNvSpPr txBox="true"/>
              <p:nvPr/>
            </p:nvSpPr>
            <p:spPr>
              <a:xfrm>
                <a:off x="76200" y="47625"/>
                <a:ext cx="660400" cy="688975"/>
              </a:xfrm>
              <a:prstGeom prst="rect">
                <a:avLst/>
              </a:prstGeom>
            </p:spPr>
            <p:txBody>
              <a:bodyPr anchor="ctr" rtlCol="false" tIns="50800" lIns="50800" bIns="50800" rIns="50800"/>
              <a:lstStyle/>
              <a:p>
                <a:pPr algn="ctr">
                  <a:lnSpc>
                    <a:spcPts val="2100"/>
                  </a:lnSpc>
                </a:pPr>
              </a:p>
            </p:txBody>
          </p:sp>
        </p:grpSp>
        <p:grpSp>
          <p:nvGrpSpPr>
            <p:cNvPr name="Group 25" id="25"/>
            <p:cNvGrpSpPr/>
            <p:nvPr/>
          </p:nvGrpSpPr>
          <p:grpSpPr>
            <a:xfrm rot="0">
              <a:off x="5634219" y="0"/>
              <a:ext cx="3594188" cy="934588"/>
              <a:chOff x="0" y="0"/>
              <a:chExt cx="709963" cy="184610"/>
            </a:xfrm>
          </p:grpSpPr>
          <p:sp>
            <p:nvSpPr>
              <p:cNvPr name="Freeform 26" id="26"/>
              <p:cNvSpPr/>
              <p:nvPr/>
            </p:nvSpPr>
            <p:spPr>
              <a:xfrm flipH="false" flipV="false" rot="0">
                <a:off x="0" y="0"/>
                <a:ext cx="709963" cy="184610"/>
              </a:xfrm>
              <a:custGeom>
                <a:avLst/>
                <a:gdLst/>
                <a:ahLst/>
                <a:cxnLst/>
                <a:rect r="r" b="b" t="t" l="l"/>
                <a:pathLst>
                  <a:path h="184610" w="709963">
                    <a:moveTo>
                      <a:pt x="0" y="0"/>
                    </a:moveTo>
                    <a:lnTo>
                      <a:pt x="709963" y="0"/>
                    </a:lnTo>
                    <a:lnTo>
                      <a:pt x="709963" y="184610"/>
                    </a:lnTo>
                    <a:lnTo>
                      <a:pt x="0" y="184610"/>
                    </a:lnTo>
                    <a:close/>
                  </a:path>
                </a:pathLst>
              </a:custGeom>
              <a:solidFill>
                <a:srgbClr val="DE8014"/>
              </a:solidFill>
            </p:spPr>
          </p:sp>
          <p:sp>
            <p:nvSpPr>
              <p:cNvPr name="TextBox 27" id="27"/>
              <p:cNvSpPr txBox="true"/>
              <p:nvPr/>
            </p:nvSpPr>
            <p:spPr>
              <a:xfrm>
                <a:off x="0" y="-28575"/>
                <a:ext cx="709963" cy="213185"/>
              </a:xfrm>
              <a:prstGeom prst="rect">
                <a:avLst/>
              </a:prstGeom>
            </p:spPr>
            <p:txBody>
              <a:bodyPr anchor="ctr" rtlCol="false" tIns="50800" lIns="50800" bIns="50800" rIns="50800"/>
              <a:lstStyle/>
              <a:p>
                <a:pPr algn="ctr">
                  <a:lnSpc>
                    <a:spcPts val="2100"/>
                  </a:lnSpc>
                </a:pPr>
              </a:p>
            </p:txBody>
          </p:sp>
        </p:grpSp>
        <p:sp>
          <p:nvSpPr>
            <p:cNvPr name="TextBox 28" id="28"/>
            <p:cNvSpPr txBox="true"/>
            <p:nvPr/>
          </p:nvSpPr>
          <p:spPr>
            <a:xfrm rot="0">
              <a:off x="369421" y="169902"/>
              <a:ext cx="4473855" cy="547159"/>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Canva Sans Bold"/>
                  <a:ea typeface="Canva Sans Bold"/>
                  <a:cs typeface="Canva Sans Bold"/>
                  <a:sym typeface="Canva Sans Bold"/>
                </a:rPr>
                <a:t>Create new intake</a:t>
              </a:r>
            </a:p>
          </p:txBody>
        </p:sp>
        <p:sp>
          <p:nvSpPr>
            <p:cNvPr name="TextBox 29" id="29"/>
            <p:cNvSpPr txBox="true"/>
            <p:nvPr/>
          </p:nvSpPr>
          <p:spPr>
            <a:xfrm rot="0">
              <a:off x="5937735" y="169902"/>
              <a:ext cx="2988393" cy="547159"/>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Canva Sans Bold"/>
                  <a:ea typeface="Canva Sans Bold"/>
                  <a:cs typeface="Canva Sans Bold"/>
                  <a:sym typeface="Canva Sans Bold"/>
                </a:rPr>
                <a:t>I</a:t>
              </a:r>
              <a:r>
                <a:rPr lang="en-US" b="true" sz="2499">
                  <a:solidFill>
                    <a:srgbClr val="FFFFFF"/>
                  </a:solidFill>
                  <a:latin typeface="Canva Sans Bold"/>
                  <a:ea typeface="Canva Sans Bold"/>
                  <a:cs typeface="Canva Sans Bold"/>
                  <a:sym typeface="Canva Sans Bold"/>
                </a:rPr>
                <a:t>nitiated</a:t>
              </a:r>
            </a:p>
          </p:txBody>
        </p:sp>
        <p:sp>
          <p:nvSpPr>
            <p:cNvPr name="TextBox 30" id="30"/>
            <p:cNvSpPr txBox="true"/>
            <p:nvPr/>
          </p:nvSpPr>
          <p:spPr>
            <a:xfrm rot="0">
              <a:off x="9977085" y="169902"/>
              <a:ext cx="580231" cy="547159"/>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Canva Sans Bold"/>
                  <a:ea typeface="Canva Sans Bold"/>
                  <a:cs typeface="Canva Sans Bold"/>
                  <a:sym typeface="Canva Sans Bold"/>
                </a:rPr>
                <a:t>EU</a:t>
              </a:r>
            </a:p>
          </p:txBody>
        </p:sp>
        <p:grpSp>
          <p:nvGrpSpPr>
            <p:cNvPr name="Group 31" id="31"/>
            <p:cNvGrpSpPr/>
            <p:nvPr/>
          </p:nvGrpSpPr>
          <p:grpSpPr>
            <a:xfrm rot="0">
              <a:off x="149978" y="1404613"/>
              <a:ext cx="4912741" cy="934588"/>
              <a:chOff x="0" y="0"/>
              <a:chExt cx="970418" cy="184610"/>
            </a:xfrm>
          </p:grpSpPr>
          <p:sp>
            <p:nvSpPr>
              <p:cNvPr name="Freeform 32" id="32"/>
              <p:cNvSpPr/>
              <p:nvPr/>
            </p:nvSpPr>
            <p:spPr>
              <a:xfrm flipH="false" flipV="false" rot="0">
                <a:off x="0" y="0"/>
                <a:ext cx="970418" cy="184610"/>
              </a:xfrm>
              <a:custGeom>
                <a:avLst/>
                <a:gdLst/>
                <a:ahLst/>
                <a:cxnLst/>
                <a:rect r="r" b="b" t="t" l="l"/>
                <a:pathLst>
                  <a:path h="184610" w="970418">
                    <a:moveTo>
                      <a:pt x="92305" y="0"/>
                    </a:moveTo>
                    <a:lnTo>
                      <a:pt x="878113" y="0"/>
                    </a:lnTo>
                    <a:cubicBezTo>
                      <a:pt x="929092" y="0"/>
                      <a:pt x="970418" y="41326"/>
                      <a:pt x="970418" y="92305"/>
                    </a:cubicBezTo>
                    <a:lnTo>
                      <a:pt x="970418" y="92305"/>
                    </a:lnTo>
                    <a:cubicBezTo>
                      <a:pt x="970418" y="116786"/>
                      <a:pt x="960693" y="140264"/>
                      <a:pt x="943382" y="157574"/>
                    </a:cubicBezTo>
                    <a:cubicBezTo>
                      <a:pt x="926072" y="174885"/>
                      <a:pt x="902594" y="184610"/>
                      <a:pt x="878113" y="184610"/>
                    </a:cubicBezTo>
                    <a:lnTo>
                      <a:pt x="92305" y="184610"/>
                    </a:lnTo>
                    <a:cubicBezTo>
                      <a:pt x="67824" y="184610"/>
                      <a:pt x="44346" y="174885"/>
                      <a:pt x="27036" y="157574"/>
                    </a:cubicBezTo>
                    <a:cubicBezTo>
                      <a:pt x="9725" y="140264"/>
                      <a:pt x="0" y="116786"/>
                      <a:pt x="0" y="92305"/>
                    </a:cubicBezTo>
                    <a:lnTo>
                      <a:pt x="0" y="92305"/>
                    </a:lnTo>
                    <a:cubicBezTo>
                      <a:pt x="0" y="67824"/>
                      <a:pt x="9725" y="44346"/>
                      <a:pt x="27036" y="27036"/>
                    </a:cubicBezTo>
                    <a:cubicBezTo>
                      <a:pt x="44346" y="9725"/>
                      <a:pt x="67824" y="0"/>
                      <a:pt x="92305" y="0"/>
                    </a:cubicBezTo>
                    <a:close/>
                  </a:path>
                </a:pathLst>
              </a:custGeom>
              <a:solidFill>
                <a:srgbClr val="03306B"/>
              </a:solidFill>
            </p:spPr>
          </p:sp>
          <p:sp>
            <p:nvSpPr>
              <p:cNvPr name="TextBox 33" id="33"/>
              <p:cNvSpPr txBox="true"/>
              <p:nvPr/>
            </p:nvSpPr>
            <p:spPr>
              <a:xfrm>
                <a:off x="0" y="-28575"/>
                <a:ext cx="970418" cy="213185"/>
              </a:xfrm>
              <a:prstGeom prst="rect">
                <a:avLst/>
              </a:prstGeom>
            </p:spPr>
            <p:txBody>
              <a:bodyPr anchor="ctr" rtlCol="false" tIns="50800" lIns="50800" bIns="50800" rIns="50800"/>
              <a:lstStyle/>
              <a:p>
                <a:pPr algn="ctr">
                  <a:lnSpc>
                    <a:spcPts val="2100"/>
                  </a:lnSpc>
                </a:pPr>
              </a:p>
            </p:txBody>
          </p:sp>
        </p:grpSp>
        <p:grpSp>
          <p:nvGrpSpPr>
            <p:cNvPr name="Group 34" id="34"/>
            <p:cNvGrpSpPr/>
            <p:nvPr/>
          </p:nvGrpSpPr>
          <p:grpSpPr>
            <a:xfrm rot="0">
              <a:off x="9799906" y="1404613"/>
              <a:ext cx="934588" cy="934588"/>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306B"/>
              </a:solidFill>
            </p:spPr>
          </p:sp>
          <p:sp>
            <p:nvSpPr>
              <p:cNvPr name="TextBox 36" id="36"/>
              <p:cNvSpPr txBox="true"/>
              <p:nvPr/>
            </p:nvSpPr>
            <p:spPr>
              <a:xfrm>
                <a:off x="76200" y="47625"/>
                <a:ext cx="660400" cy="688975"/>
              </a:xfrm>
              <a:prstGeom prst="rect">
                <a:avLst/>
              </a:prstGeom>
            </p:spPr>
            <p:txBody>
              <a:bodyPr anchor="ctr" rtlCol="false" tIns="50800" lIns="50800" bIns="50800" rIns="50800"/>
              <a:lstStyle/>
              <a:p>
                <a:pPr algn="ctr">
                  <a:lnSpc>
                    <a:spcPts val="2100"/>
                  </a:lnSpc>
                </a:pPr>
              </a:p>
            </p:txBody>
          </p:sp>
        </p:grpSp>
        <p:grpSp>
          <p:nvGrpSpPr>
            <p:cNvPr name="Group 37" id="37"/>
            <p:cNvGrpSpPr/>
            <p:nvPr/>
          </p:nvGrpSpPr>
          <p:grpSpPr>
            <a:xfrm rot="0">
              <a:off x="5634219" y="1404613"/>
              <a:ext cx="3594188" cy="934588"/>
              <a:chOff x="0" y="0"/>
              <a:chExt cx="709963" cy="184610"/>
            </a:xfrm>
          </p:grpSpPr>
          <p:sp>
            <p:nvSpPr>
              <p:cNvPr name="Freeform 38" id="38"/>
              <p:cNvSpPr/>
              <p:nvPr/>
            </p:nvSpPr>
            <p:spPr>
              <a:xfrm flipH="false" flipV="false" rot="0">
                <a:off x="0" y="0"/>
                <a:ext cx="709963" cy="184610"/>
              </a:xfrm>
              <a:custGeom>
                <a:avLst/>
                <a:gdLst/>
                <a:ahLst/>
                <a:cxnLst/>
                <a:rect r="r" b="b" t="t" l="l"/>
                <a:pathLst>
                  <a:path h="184610" w="709963">
                    <a:moveTo>
                      <a:pt x="0" y="0"/>
                    </a:moveTo>
                    <a:lnTo>
                      <a:pt x="709963" y="0"/>
                    </a:lnTo>
                    <a:lnTo>
                      <a:pt x="709963" y="184610"/>
                    </a:lnTo>
                    <a:lnTo>
                      <a:pt x="0" y="184610"/>
                    </a:lnTo>
                    <a:close/>
                  </a:path>
                </a:pathLst>
              </a:custGeom>
              <a:solidFill>
                <a:srgbClr val="DE8014"/>
              </a:solidFill>
            </p:spPr>
          </p:sp>
          <p:sp>
            <p:nvSpPr>
              <p:cNvPr name="TextBox 39" id="39"/>
              <p:cNvSpPr txBox="true"/>
              <p:nvPr/>
            </p:nvSpPr>
            <p:spPr>
              <a:xfrm>
                <a:off x="0" y="-28575"/>
                <a:ext cx="709963" cy="213185"/>
              </a:xfrm>
              <a:prstGeom prst="rect">
                <a:avLst/>
              </a:prstGeom>
            </p:spPr>
            <p:txBody>
              <a:bodyPr anchor="ctr" rtlCol="false" tIns="50800" lIns="50800" bIns="50800" rIns="50800"/>
              <a:lstStyle/>
              <a:p>
                <a:pPr algn="ctr">
                  <a:lnSpc>
                    <a:spcPts val="2100"/>
                  </a:lnSpc>
                </a:pPr>
              </a:p>
            </p:txBody>
          </p:sp>
        </p:grpSp>
        <p:grpSp>
          <p:nvGrpSpPr>
            <p:cNvPr name="Group 40" id="40"/>
            <p:cNvGrpSpPr/>
            <p:nvPr/>
          </p:nvGrpSpPr>
          <p:grpSpPr>
            <a:xfrm rot="0">
              <a:off x="149978" y="2754320"/>
              <a:ext cx="4912741" cy="934588"/>
              <a:chOff x="0" y="0"/>
              <a:chExt cx="970418" cy="184610"/>
            </a:xfrm>
          </p:grpSpPr>
          <p:sp>
            <p:nvSpPr>
              <p:cNvPr name="Freeform 41" id="41"/>
              <p:cNvSpPr/>
              <p:nvPr/>
            </p:nvSpPr>
            <p:spPr>
              <a:xfrm flipH="false" flipV="false" rot="0">
                <a:off x="0" y="0"/>
                <a:ext cx="970418" cy="184610"/>
              </a:xfrm>
              <a:custGeom>
                <a:avLst/>
                <a:gdLst/>
                <a:ahLst/>
                <a:cxnLst/>
                <a:rect r="r" b="b" t="t" l="l"/>
                <a:pathLst>
                  <a:path h="184610" w="970418">
                    <a:moveTo>
                      <a:pt x="92305" y="0"/>
                    </a:moveTo>
                    <a:lnTo>
                      <a:pt x="878113" y="0"/>
                    </a:lnTo>
                    <a:cubicBezTo>
                      <a:pt x="929092" y="0"/>
                      <a:pt x="970418" y="41326"/>
                      <a:pt x="970418" y="92305"/>
                    </a:cubicBezTo>
                    <a:lnTo>
                      <a:pt x="970418" y="92305"/>
                    </a:lnTo>
                    <a:cubicBezTo>
                      <a:pt x="970418" y="116786"/>
                      <a:pt x="960693" y="140264"/>
                      <a:pt x="943382" y="157574"/>
                    </a:cubicBezTo>
                    <a:cubicBezTo>
                      <a:pt x="926072" y="174885"/>
                      <a:pt x="902594" y="184610"/>
                      <a:pt x="878113" y="184610"/>
                    </a:cubicBezTo>
                    <a:lnTo>
                      <a:pt x="92305" y="184610"/>
                    </a:lnTo>
                    <a:cubicBezTo>
                      <a:pt x="67824" y="184610"/>
                      <a:pt x="44346" y="174885"/>
                      <a:pt x="27036" y="157574"/>
                    </a:cubicBezTo>
                    <a:cubicBezTo>
                      <a:pt x="9725" y="140264"/>
                      <a:pt x="0" y="116786"/>
                      <a:pt x="0" y="92305"/>
                    </a:cubicBezTo>
                    <a:lnTo>
                      <a:pt x="0" y="92305"/>
                    </a:lnTo>
                    <a:cubicBezTo>
                      <a:pt x="0" y="67824"/>
                      <a:pt x="9725" y="44346"/>
                      <a:pt x="27036" y="27036"/>
                    </a:cubicBezTo>
                    <a:cubicBezTo>
                      <a:pt x="44346" y="9725"/>
                      <a:pt x="67824" y="0"/>
                      <a:pt x="92305" y="0"/>
                    </a:cubicBezTo>
                    <a:close/>
                  </a:path>
                </a:pathLst>
              </a:custGeom>
              <a:solidFill>
                <a:srgbClr val="03306B"/>
              </a:solidFill>
            </p:spPr>
          </p:sp>
          <p:sp>
            <p:nvSpPr>
              <p:cNvPr name="TextBox 42" id="42"/>
              <p:cNvSpPr txBox="true"/>
              <p:nvPr/>
            </p:nvSpPr>
            <p:spPr>
              <a:xfrm>
                <a:off x="0" y="-28575"/>
                <a:ext cx="970418" cy="213185"/>
              </a:xfrm>
              <a:prstGeom prst="rect">
                <a:avLst/>
              </a:prstGeom>
            </p:spPr>
            <p:txBody>
              <a:bodyPr anchor="ctr" rtlCol="false" tIns="50800" lIns="50800" bIns="50800" rIns="50800"/>
              <a:lstStyle/>
              <a:p>
                <a:pPr algn="ctr">
                  <a:lnSpc>
                    <a:spcPts val="2100"/>
                  </a:lnSpc>
                </a:pPr>
              </a:p>
            </p:txBody>
          </p:sp>
        </p:grpSp>
        <p:grpSp>
          <p:nvGrpSpPr>
            <p:cNvPr name="Group 43" id="43"/>
            <p:cNvGrpSpPr/>
            <p:nvPr/>
          </p:nvGrpSpPr>
          <p:grpSpPr>
            <a:xfrm rot="0">
              <a:off x="9799906" y="2754320"/>
              <a:ext cx="934588" cy="934588"/>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306B"/>
              </a:solidFill>
            </p:spPr>
          </p:sp>
          <p:sp>
            <p:nvSpPr>
              <p:cNvPr name="TextBox 45" id="45"/>
              <p:cNvSpPr txBox="true"/>
              <p:nvPr/>
            </p:nvSpPr>
            <p:spPr>
              <a:xfrm>
                <a:off x="76200" y="47625"/>
                <a:ext cx="660400" cy="688975"/>
              </a:xfrm>
              <a:prstGeom prst="rect">
                <a:avLst/>
              </a:prstGeom>
            </p:spPr>
            <p:txBody>
              <a:bodyPr anchor="ctr" rtlCol="false" tIns="50800" lIns="50800" bIns="50800" rIns="50800"/>
              <a:lstStyle/>
              <a:p>
                <a:pPr algn="ctr">
                  <a:lnSpc>
                    <a:spcPts val="2100"/>
                  </a:lnSpc>
                </a:pPr>
              </a:p>
            </p:txBody>
          </p:sp>
        </p:grpSp>
        <p:grpSp>
          <p:nvGrpSpPr>
            <p:cNvPr name="Group 46" id="46"/>
            <p:cNvGrpSpPr/>
            <p:nvPr/>
          </p:nvGrpSpPr>
          <p:grpSpPr>
            <a:xfrm rot="0">
              <a:off x="5634219" y="2754320"/>
              <a:ext cx="3594188" cy="934588"/>
              <a:chOff x="0" y="0"/>
              <a:chExt cx="709963" cy="184610"/>
            </a:xfrm>
          </p:grpSpPr>
          <p:sp>
            <p:nvSpPr>
              <p:cNvPr name="Freeform 47" id="47"/>
              <p:cNvSpPr/>
              <p:nvPr/>
            </p:nvSpPr>
            <p:spPr>
              <a:xfrm flipH="false" flipV="false" rot="0">
                <a:off x="0" y="0"/>
                <a:ext cx="709963" cy="184610"/>
              </a:xfrm>
              <a:custGeom>
                <a:avLst/>
                <a:gdLst/>
                <a:ahLst/>
                <a:cxnLst/>
                <a:rect r="r" b="b" t="t" l="l"/>
                <a:pathLst>
                  <a:path h="184610" w="709963">
                    <a:moveTo>
                      <a:pt x="0" y="0"/>
                    </a:moveTo>
                    <a:lnTo>
                      <a:pt x="709963" y="0"/>
                    </a:lnTo>
                    <a:lnTo>
                      <a:pt x="709963" y="184610"/>
                    </a:lnTo>
                    <a:lnTo>
                      <a:pt x="0" y="184610"/>
                    </a:lnTo>
                    <a:close/>
                  </a:path>
                </a:pathLst>
              </a:custGeom>
              <a:solidFill>
                <a:srgbClr val="DE8014"/>
              </a:solidFill>
            </p:spPr>
          </p:sp>
          <p:sp>
            <p:nvSpPr>
              <p:cNvPr name="TextBox 48" id="48"/>
              <p:cNvSpPr txBox="true"/>
              <p:nvPr/>
            </p:nvSpPr>
            <p:spPr>
              <a:xfrm>
                <a:off x="0" y="-28575"/>
                <a:ext cx="709963" cy="213185"/>
              </a:xfrm>
              <a:prstGeom prst="rect">
                <a:avLst/>
              </a:prstGeom>
            </p:spPr>
            <p:txBody>
              <a:bodyPr anchor="ctr" rtlCol="false" tIns="50800" lIns="50800" bIns="50800" rIns="50800"/>
              <a:lstStyle/>
              <a:p>
                <a:pPr algn="ctr">
                  <a:lnSpc>
                    <a:spcPts val="2100"/>
                  </a:lnSpc>
                </a:pPr>
              </a:p>
            </p:txBody>
          </p:sp>
        </p:grpSp>
        <p:sp>
          <p:nvSpPr>
            <p:cNvPr name="TextBox 49" id="49"/>
            <p:cNvSpPr txBox="true"/>
            <p:nvPr/>
          </p:nvSpPr>
          <p:spPr>
            <a:xfrm rot="0">
              <a:off x="369421" y="2924222"/>
              <a:ext cx="4473855" cy="547159"/>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Canva Sans Bold"/>
                  <a:ea typeface="Canva Sans Bold"/>
                  <a:cs typeface="Canva Sans Bold"/>
                  <a:sym typeface="Canva Sans Bold"/>
                </a:rPr>
                <a:t>Subm</a:t>
              </a:r>
              <a:r>
                <a:rPr lang="en-US" b="true" sz="2499">
                  <a:solidFill>
                    <a:srgbClr val="FFFFFF"/>
                  </a:solidFill>
                  <a:latin typeface="Canva Sans Bold"/>
                  <a:ea typeface="Canva Sans Bold"/>
                  <a:cs typeface="Canva Sans Bold"/>
                  <a:sym typeface="Canva Sans Bold"/>
                </a:rPr>
                <a:t>it form</a:t>
              </a:r>
            </a:p>
          </p:txBody>
        </p:sp>
        <p:sp>
          <p:nvSpPr>
            <p:cNvPr name="TextBox 50" id="50"/>
            <p:cNvSpPr txBox="true"/>
            <p:nvPr/>
          </p:nvSpPr>
          <p:spPr>
            <a:xfrm rot="0">
              <a:off x="5937735" y="2924222"/>
              <a:ext cx="2988393" cy="547159"/>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Canva Sans Bold"/>
                  <a:ea typeface="Canva Sans Bold"/>
                  <a:cs typeface="Canva Sans Bold"/>
                  <a:sym typeface="Canva Sans Bold"/>
                </a:rPr>
                <a:t>Submitted</a:t>
              </a:r>
            </a:p>
          </p:txBody>
        </p:sp>
        <p:sp>
          <p:nvSpPr>
            <p:cNvPr name="TextBox 51" id="51"/>
            <p:cNvSpPr txBox="true"/>
            <p:nvPr/>
          </p:nvSpPr>
          <p:spPr>
            <a:xfrm rot="0">
              <a:off x="9977085" y="2924222"/>
              <a:ext cx="580231" cy="547159"/>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Canva Sans Bold"/>
                  <a:ea typeface="Canva Sans Bold"/>
                  <a:cs typeface="Canva Sans Bold"/>
                  <a:sym typeface="Canva Sans Bold"/>
                </a:rPr>
                <a:t>EU</a:t>
              </a:r>
            </a:p>
          </p:txBody>
        </p:sp>
        <p:grpSp>
          <p:nvGrpSpPr>
            <p:cNvPr name="Group 52" id="52"/>
            <p:cNvGrpSpPr/>
            <p:nvPr/>
          </p:nvGrpSpPr>
          <p:grpSpPr>
            <a:xfrm rot="0">
              <a:off x="149978" y="3955608"/>
              <a:ext cx="4912741" cy="934588"/>
              <a:chOff x="0" y="0"/>
              <a:chExt cx="970418" cy="184610"/>
            </a:xfrm>
          </p:grpSpPr>
          <p:sp>
            <p:nvSpPr>
              <p:cNvPr name="Freeform 53" id="53"/>
              <p:cNvSpPr/>
              <p:nvPr/>
            </p:nvSpPr>
            <p:spPr>
              <a:xfrm flipH="false" flipV="false" rot="0">
                <a:off x="0" y="0"/>
                <a:ext cx="970418" cy="184610"/>
              </a:xfrm>
              <a:custGeom>
                <a:avLst/>
                <a:gdLst/>
                <a:ahLst/>
                <a:cxnLst/>
                <a:rect r="r" b="b" t="t" l="l"/>
                <a:pathLst>
                  <a:path h="184610" w="970418">
                    <a:moveTo>
                      <a:pt x="92305" y="0"/>
                    </a:moveTo>
                    <a:lnTo>
                      <a:pt x="878113" y="0"/>
                    </a:lnTo>
                    <a:cubicBezTo>
                      <a:pt x="929092" y="0"/>
                      <a:pt x="970418" y="41326"/>
                      <a:pt x="970418" y="92305"/>
                    </a:cubicBezTo>
                    <a:lnTo>
                      <a:pt x="970418" y="92305"/>
                    </a:lnTo>
                    <a:cubicBezTo>
                      <a:pt x="970418" y="116786"/>
                      <a:pt x="960693" y="140264"/>
                      <a:pt x="943382" y="157574"/>
                    </a:cubicBezTo>
                    <a:cubicBezTo>
                      <a:pt x="926072" y="174885"/>
                      <a:pt x="902594" y="184610"/>
                      <a:pt x="878113" y="184610"/>
                    </a:cubicBezTo>
                    <a:lnTo>
                      <a:pt x="92305" y="184610"/>
                    </a:lnTo>
                    <a:cubicBezTo>
                      <a:pt x="67824" y="184610"/>
                      <a:pt x="44346" y="174885"/>
                      <a:pt x="27036" y="157574"/>
                    </a:cubicBezTo>
                    <a:cubicBezTo>
                      <a:pt x="9725" y="140264"/>
                      <a:pt x="0" y="116786"/>
                      <a:pt x="0" y="92305"/>
                    </a:cubicBezTo>
                    <a:lnTo>
                      <a:pt x="0" y="92305"/>
                    </a:lnTo>
                    <a:cubicBezTo>
                      <a:pt x="0" y="67824"/>
                      <a:pt x="9725" y="44346"/>
                      <a:pt x="27036" y="27036"/>
                    </a:cubicBezTo>
                    <a:cubicBezTo>
                      <a:pt x="44346" y="9725"/>
                      <a:pt x="67824" y="0"/>
                      <a:pt x="92305" y="0"/>
                    </a:cubicBezTo>
                    <a:close/>
                  </a:path>
                </a:pathLst>
              </a:custGeom>
              <a:solidFill>
                <a:srgbClr val="03306B"/>
              </a:solidFill>
            </p:spPr>
          </p:sp>
          <p:sp>
            <p:nvSpPr>
              <p:cNvPr name="TextBox 54" id="54"/>
              <p:cNvSpPr txBox="true"/>
              <p:nvPr/>
            </p:nvSpPr>
            <p:spPr>
              <a:xfrm>
                <a:off x="0" y="-28575"/>
                <a:ext cx="970418" cy="213185"/>
              </a:xfrm>
              <a:prstGeom prst="rect">
                <a:avLst/>
              </a:prstGeom>
            </p:spPr>
            <p:txBody>
              <a:bodyPr anchor="ctr" rtlCol="false" tIns="50800" lIns="50800" bIns="50800" rIns="50800"/>
              <a:lstStyle/>
              <a:p>
                <a:pPr algn="ctr">
                  <a:lnSpc>
                    <a:spcPts val="2100"/>
                  </a:lnSpc>
                </a:pPr>
              </a:p>
            </p:txBody>
          </p:sp>
        </p:grpSp>
        <p:grpSp>
          <p:nvGrpSpPr>
            <p:cNvPr name="Group 55" id="55"/>
            <p:cNvGrpSpPr/>
            <p:nvPr/>
          </p:nvGrpSpPr>
          <p:grpSpPr>
            <a:xfrm rot="0">
              <a:off x="9799906" y="3993708"/>
              <a:ext cx="934588" cy="934588"/>
              <a:chOff x="0" y="0"/>
              <a:chExt cx="812800" cy="812800"/>
            </a:xfrm>
          </p:grpSpPr>
          <p:sp>
            <p:nvSpPr>
              <p:cNvPr name="Freeform 56" id="5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306B"/>
              </a:solidFill>
            </p:spPr>
          </p:sp>
          <p:sp>
            <p:nvSpPr>
              <p:cNvPr name="TextBox 57" id="57"/>
              <p:cNvSpPr txBox="true"/>
              <p:nvPr/>
            </p:nvSpPr>
            <p:spPr>
              <a:xfrm>
                <a:off x="76200" y="47625"/>
                <a:ext cx="660400" cy="688975"/>
              </a:xfrm>
              <a:prstGeom prst="rect">
                <a:avLst/>
              </a:prstGeom>
            </p:spPr>
            <p:txBody>
              <a:bodyPr anchor="ctr" rtlCol="false" tIns="50800" lIns="50800" bIns="50800" rIns="50800"/>
              <a:lstStyle/>
              <a:p>
                <a:pPr algn="ctr">
                  <a:lnSpc>
                    <a:spcPts val="2100"/>
                  </a:lnSpc>
                </a:pPr>
              </a:p>
            </p:txBody>
          </p:sp>
        </p:grpSp>
        <p:grpSp>
          <p:nvGrpSpPr>
            <p:cNvPr name="Group 58" id="58"/>
            <p:cNvGrpSpPr/>
            <p:nvPr/>
          </p:nvGrpSpPr>
          <p:grpSpPr>
            <a:xfrm rot="0">
              <a:off x="5634219" y="3993708"/>
              <a:ext cx="3594188" cy="934588"/>
              <a:chOff x="0" y="0"/>
              <a:chExt cx="709963" cy="184610"/>
            </a:xfrm>
          </p:grpSpPr>
          <p:sp>
            <p:nvSpPr>
              <p:cNvPr name="Freeform 59" id="59"/>
              <p:cNvSpPr/>
              <p:nvPr/>
            </p:nvSpPr>
            <p:spPr>
              <a:xfrm flipH="false" flipV="false" rot="0">
                <a:off x="0" y="0"/>
                <a:ext cx="709963" cy="184610"/>
              </a:xfrm>
              <a:custGeom>
                <a:avLst/>
                <a:gdLst/>
                <a:ahLst/>
                <a:cxnLst/>
                <a:rect r="r" b="b" t="t" l="l"/>
                <a:pathLst>
                  <a:path h="184610" w="709963">
                    <a:moveTo>
                      <a:pt x="0" y="0"/>
                    </a:moveTo>
                    <a:lnTo>
                      <a:pt x="709963" y="0"/>
                    </a:lnTo>
                    <a:lnTo>
                      <a:pt x="709963" y="184610"/>
                    </a:lnTo>
                    <a:lnTo>
                      <a:pt x="0" y="184610"/>
                    </a:lnTo>
                    <a:close/>
                  </a:path>
                </a:pathLst>
              </a:custGeom>
              <a:solidFill>
                <a:srgbClr val="DE8014"/>
              </a:solidFill>
            </p:spPr>
          </p:sp>
          <p:sp>
            <p:nvSpPr>
              <p:cNvPr name="TextBox 60" id="60"/>
              <p:cNvSpPr txBox="true"/>
              <p:nvPr/>
            </p:nvSpPr>
            <p:spPr>
              <a:xfrm>
                <a:off x="0" y="-28575"/>
                <a:ext cx="709963" cy="213185"/>
              </a:xfrm>
              <a:prstGeom prst="rect">
                <a:avLst/>
              </a:prstGeom>
            </p:spPr>
            <p:txBody>
              <a:bodyPr anchor="ctr" rtlCol="false" tIns="50800" lIns="50800" bIns="50800" rIns="50800"/>
              <a:lstStyle/>
              <a:p>
                <a:pPr algn="ctr">
                  <a:lnSpc>
                    <a:spcPts val="2100"/>
                  </a:lnSpc>
                </a:pPr>
              </a:p>
            </p:txBody>
          </p:sp>
        </p:grpSp>
        <p:sp>
          <p:nvSpPr>
            <p:cNvPr name="TextBox 61" id="61"/>
            <p:cNvSpPr txBox="true"/>
            <p:nvPr/>
          </p:nvSpPr>
          <p:spPr>
            <a:xfrm rot="0">
              <a:off x="369421" y="4098483"/>
              <a:ext cx="4473855" cy="547159"/>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Canva Sans Bold"/>
                  <a:ea typeface="Canva Sans Bold"/>
                  <a:cs typeface="Canva Sans Bold"/>
                  <a:sym typeface="Canva Sans Bold"/>
                </a:rPr>
                <a:t>Review</a:t>
              </a:r>
            </a:p>
          </p:txBody>
        </p:sp>
        <p:sp>
          <p:nvSpPr>
            <p:cNvPr name="TextBox 62" id="62"/>
            <p:cNvSpPr txBox="true"/>
            <p:nvPr/>
          </p:nvSpPr>
          <p:spPr>
            <a:xfrm rot="0">
              <a:off x="5937735" y="4163610"/>
              <a:ext cx="2988393" cy="547159"/>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Canva Sans Bold"/>
                  <a:ea typeface="Canva Sans Bold"/>
                  <a:cs typeface="Canva Sans Bold"/>
                  <a:sym typeface="Canva Sans Bold"/>
                </a:rPr>
                <a:t>Review</a:t>
              </a:r>
            </a:p>
          </p:txBody>
        </p:sp>
        <p:sp>
          <p:nvSpPr>
            <p:cNvPr name="TextBox 63" id="63"/>
            <p:cNvSpPr txBox="true"/>
            <p:nvPr/>
          </p:nvSpPr>
          <p:spPr>
            <a:xfrm rot="0">
              <a:off x="9977085" y="4163610"/>
              <a:ext cx="580231" cy="547159"/>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Canva Sans Bold"/>
                  <a:ea typeface="Canva Sans Bold"/>
                  <a:cs typeface="Canva Sans Bold"/>
                  <a:sym typeface="Canva Sans Bold"/>
                </a:rPr>
                <a:t>A</a:t>
              </a:r>
            </a:p>
          </p:txBody>
        </p:sp>
        <p:sp>
          <p:nvSpPr>
            <p:cNvPr name="Freeform 64" id="64"/>
            <p:cNvSpPr/>
            <p:nvPr/>
          </p:nvSpPr>
          <p:spPr>
            <a:xfrm flipH="false" flipV="false" rot="5400000">
              <a:off x="6870985" y="4683040"/>
              <a:ext cx="1120655" cy="1187449"/>
            </a:xfrm>
            <a:custGeom>
              <a:avLst/>
              <a:gdLst/>
              <a:ahLst/>
              <a:cxnLst/>
              <a:rect r="r" b="b" t="t" l="l"/>
              <a:pathLst>
                <a:path h="1187449" w="1120655">
                  <a:moveTo>
                    <a:pt x="0" y="0"/>
                  </a:moveTo>
                  <a:lnTo>
                    <a:pt x="1120655" y="0"/>
                  </a:lnTo>
                  <a:lnTo>
                    <a:pt x="1120655" y="1187449"/>
                  </a:lnTo>
                  <a:lnTo>
                    <a:pt x="0" y="118744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65" id="65"/>
            <p:cNvGrpSpPr/>
            <p:nvPr/>
          </p:nvGrpSpPr>
          <p:grpSpPr>
            <a:xfrm rot="0">
              <a:off x="3415603" y="6141892"/>
              <a:ext cx="3594188" cy="934588"/>
              <a:chOff x="0" y="0"/>
              <a:chExt cx="709963" cy="184610"/>
            </a:xfrm>
          </p:grpSpPr>
          <p:sp>
            <p:nvSpPr>
              <p:cNvPr name="Freeform 66" id="66"/>
              <p:cNvSpPr/>
              <p:nvPr/>
            </p:nvSpPr>
            <p:spPr>
              <a:xfrm flipH="false" flipV="false" rot="0">
                <a:off x="0" y="0"/>
                <a:ext cx="709963" cy="184610"/>
              </a:xfrm>
              <a:custGeom>
                <a:avLst/>
                <a:gdLst/>
                <a:ahLst/>
                <a:cxnLst/>
                <a:rect r="r" b="b" t="t" l="l"/>
                <a:pathLst>
                  <a:path h="184610" w="709963">
                    <a:moveTo>
                      <a:pt x="0" y="0"/>
                    </a:moveTo>
                    <a:lnTo>
                      <a:pt x="709963" y="0"/>
                    </a:lnTo>
                    <a:lnTo>
                      <a:pt x="709963" y="184610"/>
                    </a:lnTo>
                    <a:lnTo>
                      <a:pt x="0" y="184610"/>
                    </a:lnTo>
                    <a:close/>
                  </a:path>
                </a:pathLst>
              </a:custGeom>
              <a:solidFill>
                <a:srgbClr val="DE8014"/>
              </a:solidFill>
            </p:spPr>
          </p:sp>
          <p:sp>
            <p:nvSpPr>
              <p:cNvPr name="TextBox 67" id="67"/>
              <p:cNvSpPr txBox="true"/>
              <p:nvPr/>
            </p:nvSpPr>
            <p:spPr>
              <a:xfrm>
                <a:off x="0" y="-28575"/>
                <a:ext cx="709963" cy="213185"/>
              </a:xfrm>
              <a:prstGeom prst="rect">
                <a:avLst/>
              </a:prstGeom>
            </p:spPr>
            <p:txBody>
              <a:bodyPr anchor="ctr" rtlCol="false" tIns="50800" lIns="50800" bIns="50800" rIns="50800"/>
              <a:lstStyle/>
              <a:p>
                <a:pPr algn="ctr">
                  <a:lnSpc>
                    <a:spcPts val="2100"/>
                  </a:lnSpc>
                </a:pPr>
              </a:p>
            </p:txBody>
          </p:sp>
        </p:grpSp>
        <p:grpSp>
          <p:nvGrpSpPr>
            <p:cNvPr name="Group 68" id="68"/>
            <p:cNvGrpSpPr/>
            <p:nvPr/>
          </p:nvGrpSpPr>
          <p:grpSpPr>
            <a:xfrm rot="0">
              <a:off x="7776838" y="6141892"/>
              <a:ext cx="3594188" cy="934588"/>
              <a:chOff x="0" y="0"/>
              <a:chExt cx="709963" cy="184610"/>
            </a:xfrm>
          </p:grpSpPr>
          <p:sp>
            <p:nvSpPr>
              <p:cNvPr name="Freeform 69" id="69"/>
              <p:cNvSpPr/>
              <p:nvPr/>
            </p:nvSpPr>
            <p:spPr>
              <a:xfrm flipH="false" flipV="false" rot="0">
                <a:off x="0" y="0"/>
                <a:ext cx="709963" cy="184610"/>
              </a:xfrm>
              <a:custGeom>
                <a:avLst/>
                <a:gdLst/>
                <a:ahLst/>
                <a:cxnLst/>
                <a:rect r="r" b="b" t="t" l="l"/>
                <a:pathLst>
                  <a:path h="184610" w="709963">
                    <a:moveTo>
                      <a:pt x="0" y="0"/>
                    </a:moveTo>
                    <a:lnTo>
                      <a:pt x="709963" y="0"/>
                    </a:lnTo>
                    <a:lnTo>
                      <a:pt x="709963" y="184610"/>
                    </a:lnTo>
                    <a:lnTo>
                      <a:pt x="0" y="184610"/>
                    </a:lnTo>
                    <a:close/>
                  </a:path>
                </a:pathLst>
              </a:custGeom>
              <a:solidFill>
                <a:srgbClr val="DE8014"/>
              </a:solidFill>
            </p:spPr>
          </p:sp>
          <p:sp>
            <p:nvSpPr>
              <p:cNvPr name="TextBox 70" id="70"/>
              <p:cNvSpPr txBox="true"/>
              <p:nvPr/>
            </p:nvSpPr>
            <p:spPr>
              <a:xfrm>
                <a:off x="0" y="-28575"/>
                <a:ext cx="709963" cy="213185"/>
              </a:xfrm>
              <a:prstGeom prst="rect">
                <a:avLst/>
              </a:prstGeom>
            </p:spPr>
            <p:txBody>
              <a:bodyPr anchor="ctr" rtlCol="false" tIns="50800" lIns="50800" bIns="50800" rIns="50800"/>
              <a:lstStyle/>
              <a:p>
                <a:pPr algn="ctr">
                  <a:lnSpc>
                    <a:spcPts val="2100"/>
                  </a:lnSpc>
                </a:pPr>
              </a:p>
            </p:txBody>
          </p:sp>
        </p:grpSp>
        <p:sp>
          <p:nvSpPr>
            <p:cNvPr name="Freeform 71" id="71"/>
            <p:cNvSpPr/>
            <p:nvPr/>
          </p:nvSpPr>
          <p:spPr>
            <a:xfrm flipH="false" flipV="false" rot="0">
              <a:off x="3682924" y="6211159"/>
              <a:ext cx="676947" cy="702409"/>
            </a:xfrm>
            <a:custGeom>
              <a:avLst/>
              <a:gdLst/>
              <a:ahLst/>
              <a:cxnLst/>
              <a:rect r="r" b="b" t="t" l="l"/>
              <a:pathLst>
                <a:path h="702409" w="676947">
                  <a:moveTo>
                    <a:pt x="0" y="0"/>
                  </a:moveTo>
                  <a:lnTo>
                    <a:pt x="676947" y="0"/>
                  </a:lnTo>
                  <a:lnTo>
                    <a:pt x="676947" y="702409"/>
                  </a:lnTo>
                  <a:lnTo>
                    <a:pt x="0" y="70240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72" id="72"/>
            <p:cNvSpPr/>
            <p:nvPr/>
          </p:nvSpPr>
          <p:spPr>
            <a:xfrm flipH="false" flipV="false" rot="-659868">
              <a:off x="7871030" y="6326413"/>
              <a:ext cx="1149290" cy="565546"/>
            </a:xfrm>
            <a:custGeom>
              <a:avLst/>
              <a:gdLst/>
              <a:ahLst/>
              <a:cxnLst/>
              <a:rect r="r" b="b" t="t" l="l"/>
              <a:pathLst>
                <a:path h="565546" w="1149290">
                  <a:moveTo>
                    <a:pt x="0" y="0"/>
                  </a:moveTo>
                  <a:lnTo>
                    <a:pt x="1149289" y="0"/>
                  </a:lnTo>
                  <a:lnTo>
                    <a:pt x="1149289" y="565546"/>
                  </a:lnTo>
                  <a:lnTo>
                    <a:pt x="0" y="565546"/>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TextBox 73" id="73"/>
            <p:cNvSpPr txBox="true"/>
            <p:nvPr/>
          </p:nvSpPr>
          <p:spPr>
            <a:xfrm rot="0">
              <a:off x="0" y="1610711"/>
              <a:ext cx="5212697" cy="484293"/>
            </a:xfrm>
            <a:prstGeom prst="rect">
              <a:avLst/>
            </a:prstGeom>
          </p:spPr>
          <p:txBody>
            <a:bodyPr anchor="t" rtlCol="false" tIns="0" lIns="0" bIns="0" rIns="0">
              <a:spAutoFit/>
            </a:bodyPr>
            <a:lstStyle/>
            <a:p>
              <a:pPr algn="ctr">
                <a:lnSpc>
                  <a:spcPts val="3080"/>
                </a:lnSpc>
                <a:spcBef>
                  <a:spcPct val="0"/>
                </a:spcBef>
              </a:pPr>
              <a:r>
                <a:rPr lang="en-US" b="true" sz="2200">
                  <a:solidFill>
                    <a:srgbClr val="FFFFFF"/>
                  </a:solidFill>
                  <a:latin typeface="Canva Sans Bold"/>
                  <a:ea typeface="Canva Sans Bold"/>
                  <a:cs typeface="Canva Sans Bold"/>
                  <a:sym typeface="Canva Sans Bold"/>
                </a:rPr>
                <a:t>S</a:t>
              </a:r>
              <a:r>
                <a:rPr lang="en-US" b="true" sz="2200">
                  <a:solidFill>
                    <a:srgbClr val="FFFFFF"/>
                  </a:solidFill>
                  <a:latin typeface="Canva Sans Bold"/>
                  <a:ea typeface="Canva Sans Bold"/>
                  <a:cs typeface="Canva Sans Bold"/>
                  <a:sym typeface="Canva Sans Bold"/>
                </a:rPr>
                <a:t>ave without Submitting</a:t>
              </a:r>
            </a:p>
          </p:txBody>
        </p:sp>
        <p:sp>
          <p:nvSpPr>
            <p:cNvPr name="TextBox 74" id="74"/>
            <p:cNvSpPr txBox="true"/>
            <p:nvPr/>
          </p:nvSpPr>
          <p:spPr>
            <a:xfrm rot="0">
              <a:off x="5937735" y="1574515"/>
              <a:ext cx="2988393" cy="547159"/>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Canva Sans Bold"/>
                  <a:ea typeface="Canva Sans Bold"/>
                  <a:cs typeface="Canva Sans Bold"/>
                  <a:sym typeface="Canva Sans Bold"/>
                </a:rPr>
                <a:t>I</a:t>
              </a:r>
              <a:r>
                <a:rPr lang="en-US" b="true" sz="2499">
                  <a:solidFill>
                    <a:srgbClr val="FFFFFF"/>
                  </a:solidFill>
                  <a:latin typeface="Canva Sans Bold"/>
                  <a:ea typeface="Canva Sans Bold"/>
                  <a:cs typeface="Canva Sans Bold"/>
                  <a:sym typeface="Canva Sans Bold"/>
                </a:rPr>
                <a:t>nitiated</a:t>
              </a:r>
            </a:p>
          </p:txBody>
        </p:sp>
        <p:sp>
          <p:nvSpPr>
            <p:cNvPr name="TextBox 75" id="75"/>
            <p:cNvSpPr txBox="true"/>
            <p:nvPr/>
          </p:nvSpPr>
          <p:spPr>
            <a:xfrm rot="0">
              <a:off x="9977085" y="1574515"/>
              <a:ext cx="580231" cy="547159"/>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Canva Sans Bold"/>
                  <a:ea typeface="Canva Sans Bold"/>
                  <a:cs typeface="Canva Sans Bold"/>
                  <a:sym typeface="Canva Sans Bold"/>
                </a:rPr>
                <a:t>EU</a:t>
              </a:r>
            </a:p>
          </p:txBody>
        </p:sp>
        <p:sp>
          <p:nvSpPr>
            <p:cNvPr name="TextBox 76" id="76"/>
            <p:cNvSpPr txBox="true"/>
            <p:nvPr/>
          </p:nvSpPr>
          <p:spPr>
            <a:xfrm rot="0">
              <a:off x="4021398" y="6264971"/>
              <a:ext cx="2988393" cy="547159"/>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Canva Sans Bold"/>
                  <a:ea typeface="Canva Sans Bold"/>
                  <a:cs typeface="Canva Sans Bold"/>
                  <a:sym typeface="Canva Sans Bold"/>
                </a:rPr>
                <a:t>Approve</a:t>
              </a:r>
            </a:p>
          </p:txBody>
        </p:sp>
        <p:sp>
          <p:nvSpPr>
            <p:cNvPr name="TextBox 77" id="77"/>
            <p:cNvSpPr txBox="true"/>
            <p:nvPr/>
          </p:nvSpPr>
          <p:spPr>
            <a:xfrm rot="0">
              <a:off x="8382633" y="6264971"/>
              <a:ext cx="2988393" cy="547159"/>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Canva Sans Bold"/>
                  <a:ea typeface="Canva Sans Bold"/>
                  <a:cs typeface="Canva Sans Bold"/>
                  <a:sym typeface="Canva Sans Bold"/>
                </a:rPr>
                <a:t>Reject</a:t>
              </a:r>
            </a:p>
          </p:txBody>
        </p:sp>
        <p:sp>
          <p:nvSpPr>
            <p:cNvPr name="Freeform 78" id="78"/>
            <p:cNvSpPr/>
            <p:nvPr/>
          </p:nvSpPr>
          <p:spPr>
            <a:xfrm flipH="false" flipV="false" rot="5400000">
              <a:off x="10523241" y="674608"/>
              <a:ext cx="1015927" cy="421610"/>
            </a:xfrm>
            <a:custGeom>
              <a:avLst/>
              <a:gdLst/>
              <a:ahLst/>
              <a:cxnLst/>
              <a:rect r="r" b="b" t="t" l="l"/>
              <a:pathLst>
                <a:path h="421610" w="1015927">
                  <a:moveTo>
                    <a:pt x="0" y="0"/>
                  </a:moveTo>
                  <a:lnTo>
                    <a:pt x="1015927" y="0"/>
                  </a:lnTo>
                  <a:lnTo>
                    <a:pt x="1015927" y="421610"/>
                  </a:lnTo>
                  <a:lnTo>
                    <a:pt x="0" y="42161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79" id="79"/>
            <p:cNvSpPr/>
            <p:nvPr/>
          </p:nvSpPr>
          <p:spPr>
            <a:xfrm flipH="false" flipV="false" rot="5400000">
              <a:off x="10526228" y="2285459"/>
              <a:ext cx="1015927" cy="421610"/>
            </a:xfrm>
            <a:custGeom>
              <a:avLst/>
              <a:gdLst/>
              <a:ahLst/>
              <a:cxnLst/>
              <a:rect r="r" b="b" t="t" l="l"/>
              <a:pathLst>
                <a:path h="421610" w="1015927">
                  <a:moveTo>
                    <a:pt x="0" y="0"/>
                  </a:moveTo>
                  <a:lnTo>
                    <a:pt x="1015927" y="0"/>
                  </a:lnTo>
                  <a:lnTo>
                    <a:pt x="1015927" y="421610"/>
                  </a:lnTo>
                  <a:lnTo>
                    <a:pt x="0" y="42161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80" id="80"/>
            <p:cNvSpPr/>
            <p:nvPr/>
          </p:nvSpPr>
          <p:spPr>
            <a:xfrm flipH="false" flipV="false" rot="5400000">
              <a:off x="10526228" y="3669906"/>
              <a:ext cx="1015927" cy="421610"/>
            </a:xfrm>
            <a:custGeom>
              <a:avLst/>
              <a:gdLst/>
              <a:ahLst/>
              <a:cxnLst/>
              <a:rect r="r" b="b" t="t" l="l"/>
              <a:pathLst>
                <a:path h="421610" w="1015927">
                  <a:moveTo>
                    <a:pt x="0" y="0"/>
                  </a:moveTo>
                  <a:lnTo>
                    <a:pt x="1015927" y="0"/>
                  </a:lnTo>
                  <a:lnTo>
                    <a:pt x="1015927" y="421609"/>
                  </a:lnTo>
                  <a:lnTo>
                    <a:pt x="0" y="42160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grpSp>
        <p:nvGrpSpPr>
          <p:cNvPr name="Group 81" id="81"/>
          <p:cNvGrpSpPr/>
          <p:nvPr/>
        </p:nvGrpSpPr>
        <p:grpSpPr>
          <a:xfrm rot="0">
            <a:off x="14832971" y="6759551"/>
            <a:ext cx="5862188" cy="5862188"/>
            <a:chOff x="0" y="0"/>
            <a:chExt cx="812800" cy="812800"/>
          </a:xfrm>
        </p:grpSpPr>
        <p:sp>
          <p:nvSpPr>
            <p:cNvPr name="Freeform 82" id="8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306B"/>
            </a:solidFill>
            <a:ln cap="sq">
              <a:noFill/>
              <a:prstDash val="solid"/>
              <a:miter/>
            </a:ln>
          </p:spPr>
        </p:sp>
        <p:sp>
          <p:nvSpPr>
            <p:cNvPr name="TextBox 83" id="8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4" id="84"/>
          <p:cNvGrpSpPr/>
          <p:nvPr/>
        </p:nvGrpSpPr>
        <p:grpSpPr>
          <a:xfrm rot="0">
            <a:off x="10821067" y="5143500"/>
            <a:ext cx="6604769" cy="4381983"/>
            <a:chOff x="0" y="0"/>
            <a:chExt cx="1023252" cy="678884"/>
          </a:xfrm>
        </p:grpSpPr>
        <p:sp>
          <p:nvSpPr>
            <p:cNvPr name="Freeform 85" id="85"/>
            <p:cNvSpPr/>
            <p:nvPr/>
          </p:nvSpPr>
          <p:spPr>
            <a:xfrm flipH="false" flipV="false" rot="0">
              <a:off x="0" y="0"/>
              <a:ext cx="1023251" cy="678884"/>
            </a:xfrm>
            <a:custGeom>
              <a:avLst/>
              <a:gdLst/>
              <a:ahLst/>
              <a:cxnLst/>
              <a:rect r="r" b="b" t="t" l="l"/>
              <a:pathLst>
                <a:path h="678884" w="1023251">
                  <a:moveTo>
                    <a:pt x="0" y="0"/>
                  </a:moveTo>
                  <a:lnTo>
                    <a:pt x="1023251" y="0"/>
                  </a:lnTo>
                  <a:lnTo>
                    <a:pt x="1023251" y="678884"/>
                  </a:lnTo>
                  <a:lnTo>
                    <a:pt x="0" y="678884"/>
                  </a:lnTo>
                  <a:close/>
                </a:path>
              </a:pathLst>
            </a:custGeom>
            <a:blipFill>
              <a:blip r:embed="rId22"/>
              <a:stretch>
                <a:fillRect l="-2721" t="-6318" r="0" b="-6318"/>
              </a:stretch>
            </a:blipFill>
          </p:spPr>
        </p:sp>
      </p:grpSp>
      <p:grpSp>
        <p:nvGrpSpPr>
          <p:cNvPr name="Group 86" id="86"/>
          <p:cNvGrpSpPr/>
          <p:nvPr/>
        </p:nvGrpSpPr>
        <p:grpSpPr>
          <a:xfrm rot="0">
            <a:off x="10423031" y="4547145"/>
            <a:ext cx="1192711" cy="1192711"/>
            <a:chOff x="0" y="0"/>
            <a:chExt cx="812800" cy="812800"/>
          </a:xfrm>
        </p:grpSpPr>
        <p:sp>
          <p:nvSpPr>
            <p:cNvPr name="Freeform 87" id="87"/>
            <p:cNvSpPr/>
            <p:nvPr/>
          </p:nvSpPr>
          <p:spPr>
            <a:xfrm flipH="false" flipV="false" rot="0">
              <a:off x="0" y="0"/>
              <a:ext cx="812800" cy="812800"/>
            </a:xfrm>
            <a:custGeom>
              <a:avLst/>
              <a:gdLst/>
              <a:ahLst/>
              <a:cxnLst/>
              <a:rect r="r" b="b" t="t" l="l"/>
              <a:pathLst>
                <a:path h="812800" w="812800">
                  <a:moveTo>
                    <a:pt x="298438" y="0"/>
                  </a:moveTo>
                  <a:lnTo>
                    <a:pt x="514362" y="0"/>
                  </a:lnTo>
                  <a:cubicBezTo>
                    <a:pt x="679185" y="0"/>
                    <a:pt x="812800" y="133615"/>
                    <a:pt x="812800" y="298438"/>
                  </a:cubicBezTo>
                  <a:lnTo>
                    <a:pt x="812800" y="514362"/>
                  </a:lnTo>
                  <a:cubicBezTo>
                    <a:pt x="812800" y="679185"/>
                    <a:pt x="679185" y="812800"/>
                    <a:pt x="514362" y="812800"/>
                  </a:cubicBezTo>
                  <a:lnTo>
                    <a:pt x="298438" y="812800"/>
                  </a:lnTo>
                  <a:cubicBezTo>
                    <a:pt x="133615" y="812800"/>
                    <a:pt x="0" y="679185"/>
                    <a:pt x="0" y="514362"/>
                  </a:cubicBezTo>
                  <a:lnTo>
                    <a:pt x="0" y="298438"/>
                  </a:lnTo>
                  <a:cubicBezTo>
                    <a:pt x="0" y="133615"/>
                    <a:pt x="133615" y="0"/>
                    <a:pt x="298438" y="0"/>
                  </a:cubicBezTo>
                  <a:close/>
                </a:path>
              </a:pathLst>
            </a:custGeom>
            <a:solidFill>
              <a:srgbClr val="03306B"/>
            </a:solidFill>
            <a:ln w="38100" cap="rnd">
              <a:solidFill>
                <a:srgbClr val="FFFFFF"/>
              </a:solidFill>
              <a:prstDash val="solid"/>
              <a:round/>
            </a:ln>
          </p:spPr>
        </p:sp>
        <p:sp>
          <p:nvSpPr>
            <p:cNvPr name="TextBox 88" id="8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89" id="89"/>
          <p:cNvSpPr/>
          <p:nvPr/>
        </p:nvSpPr>
        <p:spPr>
          <a:xfrm flipH="false" flipV="false" rot="0">
            <a:off x="10685441" y="4757993"/>
            <a:ext cx="667891" cy="771014"/>
          </a:xfrm>
          <a:custGeom>
            <a:avLst/>
            <a:gdLst/>
            <a:ahLst/>
            <a:cxnLst/>
            <a:rect r="r" b="b" t="t" l="l"/>
            <a:pathLst>
              <a:path h="771014" w="667891">
                <a:moveTo>
                  <a:pt x="0" y="0"/>
                </a:moveTo>
                <a:lnTo>
                  <a:pt x="667891" y="0"/>
                </a:lnTo>
                <a:lnTo>
                  <a:pt x="667891" y="771014"/>
                </a:lnTo>
                <a:lnTo>
                  <a:pt x="0" y="771014"/>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p:spPr>
      </p:sp>
      <p:grpSp>
        <p:nvGrpSpPr>
          <p:cNvPr name="Group 90" id="90"/>
          <p:cNvGrpSpPr/>
          <p:nvPr/>
        </p:nvGrpSpPr>
        <p:grpSpPr>
          <a:xfrm rot="0">
            <a:off x="11139714" y="2417740"/>
            <a:ext cx="1394956" cy="350042"/>
            <a:chOff x="0" y="0"/>
            <a:chExt cx="367396" cy="92192"/>
          </a:xfrm>
        </p:grpSpPr>
        <p:sp>
          <p:nvSpPr>
            <p:cNvPr name="Freeform 91" id="91"/>
            <p:cNvSpPr/>
            <p:nvPr/>
          </p:nvSpPr>
          <p:spPr>
            <a:xfrm flipH="false" flipV="false" rot="0">
              <a:off x="0" y="0"/>
              <a:ext cx="367396" cy="92192"/>
            </a:xfrm>
            <a:custGeom>
              <a:avLst/>
              <a:gdLst/>
              <a:ahLst/>
              <a:cxnLst/>
              <a:rect r="r" b="b" t="t" l="l"/>
              <a:pathLst>
                <a:path h="92192" w="367396">
                  <a:moveTo>
                    <a:pt x="46096" y="0"/>
                  </a:moveTo>
                  <a:lnTo>
                    <a:pt x="321300" y="0"/>
                  </a:lnTo>
                  <a:cubicBezTo>
                    <a:pt x="333525" y="0"/>
                    <a:pt x="345250" y="4857"/>
                    <a:pt x="353895" y="13501"/>
                  </a:cubicBezTo>
                  <a:cubicBezTo>
                    <a:pt x="362539" y="22146"/>
                    <a:pt x="367396" y="33871"/>
                    <a:pt x="367396" y="46096"/>
                  </a:cubicBezTo>
                  <a:lnTo>
                    <a:pt x="367396" y="46096"/>
                  </a:lnTo>
                  <a:cubicBezTo>
                    <a:pt x="367396" y="58322"/>
                    <a:pt x="362539" y="70046"/>
                    <a:pt x="353895" y="78691"/>
                  </a:cubicBezTo>
                  <a:cubicBezTo>
                    <a:pt x="345250" y="87336"/>
                    <a:pt x="333525" y="92192"/>
                    <a:pt x="321300" y="92192"/>
                  </a:cubicBezTo>
                  <a:lnTo>
                    <a:pt x="46096" y="92192"/>
                  </a:lnTo>
                  <a:cubicBezTo>
                    <a:pt x="33871" y="92192"/>
                    <a:pt x="22146" y="87336"/>
                    <a:pt x="13501" y="78691"/>
                  </a:cubicBezTo>
                  <a:cubicBezTo>
                    <a:pt x="4857" y="70046"/>
                    <a:pt x="0" y="58322"/>
                    <a:pt x="0" y="46096"/>
                  </a:cubicBezTo>
                  <a:lnTo>
                    <a:pt x="0" y="46096"/>
                  </a:lnTo>
                  <a:cubicBezTo>
                    <a:pt x="0" y="33871"/>
                    <a:pt x="4857" y="22146"/>
                    <a:pt x="13501" y="13501"/>
                  </a:cubicBezTo>
                  <a:cubicBezTo>
                    <a:pt x="22146" y="4857"/>
                    <a:pt x="33871" y="0"/>
                    <a:pt x="46096" y="0"/>
                  </a:cubicBezTo>
                  <a:close/>
                </a:path>
              </a:pathLst>
            </a:custGeom>
            <a:solidFill>
              <a:srgbClr val="03306B"/>
            </a:solidFill>
          </p:spPr>
        </p:sp>
        <p:sp>
          <p:nvSpPr>
            <p:cNvPr name="TextBox 92" id="92"/>
            <p:cNvSpPr txBox="true"/>
            <p:nvPr/>
          </p:nvSpPr>
          <p:spPr>
            <a:xfrm>
              <a:off x="0" y="-28575"/>
              <a:ext cx="367396" cy="120767"/>
            </a:xfrm>
            <a:prstGeom prst="rect">
              <a:avLst/>
            </a:prstGeom>
          </p:spPr>
          <p:txBody>
            <a:bodyPr anchor="ctr" rtlCol="false" tIns="50800" lIns="50800" bIns="50800" rIns="50800"/>
            <a:lstStyle/>
            <a:p>
              <a:pPr algn="ctr">
                <a:lnSpc>
                  <a:spcPts val="2100"/>
                </a:lnSpc>
              </a:pPr>
            </a:p>
          </p:txBody>
        </p:sp>
      </p:grpSp>
      <p:grpSp>
        <p:nvGrpSpPr>
          <p:cNvPr name="Group 93" id="93"/>
          <p:cNvGrpSpPr/>
          <p:nvPr/>
        </p:nvGrpSpPr>
        <p:grpSpPr>
          <a:xfrm rot="0">
            <a:off x="11139714" y="3074172"/>
            <a:ext cx="1394956" cy="350042"/>
            <a:chOff x="0" y="0"/>
            <a:chExt cx="367396" cy="92192"/>
          </a:xfrm>
        </p:grpSpPr>
        <p:sp>
          <p:nvSpPr>
            <p:cNvPr name="Freeform 94" id="94"/>
            <p:cNvSpPr/>
            <p:nvPr/>
          </p:nvSpPr>
          <p:spPr>
            <a:xfrm flipH="false" flipV="false" rot="0">
              <a:off x="0" y="0"/>
              <a:ext cx="367396" cy="92192"/>
            </a:xfrm>
            <a:custGeom>
              <a:avLst/>
              <a:gdLst/>
              <a:ahLst/>
              <a:cxnLst/>
              <a:rect r="r" b="b" t="t" l="l"/>
              <a:pathLst>
                <a:path h="92192" w="367396">
                  <a:moveTo>
                    <a:pt x="0" y="0"/>
                  </a:moveTo>
                  <a:lnTo>
                    <a:pt x="367396" y="0"/>
                  </a:lnTo>
                  <a:lnTo>
                    <a:pt x="367396" y="92192"/>
                  </a:lnTo>
                  <a:lnTo>
                    <a:pt x="0" y="92192"/>
                  </a:lnTo>
                  <a:close/>
                </a:path>
              </a:pathLst>
            </a:custGeom>
            <a:solidFill>
              <a:srgbClr val="DE8014"/>
            </a:solidFill>
          </p:spPr>
        </p:sp>
        <p:sp>
          <p:nvSpPr>
            <p:cNvPr name="TextBox 95" id="95"/>
            <p:cNvSpPr txBox="true"/>
            <p:nvPr/>
          </p:nvSpPr>
          <p:spPr>
            <a:xfrm>
              <a:off x="0" y="-28575"/>
              <a:ext cx="367396" cy="120767"/>
            </a:xfrm>
            <a:prstGeom prst="rect">
              <a:avLst/>
            </a:prstGeom>
          </p:spPr>
          <p:txBody>
            <a:bodyPr anchor="ctr" rtlCol="false" tIns="50800" lIns="50800" bIns="50800" rIns="50800"/>
            <a:lstStyle/>
            <a:p>
              <a:pPr algn="ctr">
                <a:lnSpc>
                  <a:spcPts val="2100"/>
                </a:lnSpc>
              </a:pPr>
            </a:p>
          </p:txBody>
        </p:sp>
      </p:grpSp>
      <p:grpSp>
        <p:nvGrpSpPr>
          <p:cNvPr name="Group 96" id="96"/>
          <p:cNvGrpSpPr/>
          <p:nvPr/>
        </p:nvGrpSpPr>
        <p:grpSpPr>
          <a:xfrm rot="0">
            <a:off x="14908866" y="2417740"/>
            <a:ext cx="433674" cy="433674"/>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306B"/>
            </a:solidFill>
          </p:spPr>
        </p:sp>
        <p:sp>
          <p:nvSpPr>
            <p:cNvPr name="TextBox 98" id="98"/>
            <p:cNvSpPr txBox="true"/>
            <p:nvPr/>
          </p:nvSpPr>
          <p:spPr>
            <a:xfrm>
              <a:off x="76200" y="47625"/>
              <a:ext cx="660400" cy="688975"/>
            </a:xfrm>
            <a:prstGeom prst="rect">
              <a:avLst/>
            </a:prstGeom>
          </p:spPr>
          <p:txBody>
            <a:bodyPr anchor="ctr" rtlCol="false" tIns="50800" lIns="50800" bIns="50800" rIns="50800"/>
            <a:lstStyle/>
            <a:p>
              <a:pPr algn="ctr">
                <a:lnSpc>
                  <a:spcPts val="2100"/>
                </a:lnSpc>
              </a:pPr>
            </a:p>
          </p:txBody>
        </p:sp>
      </p:grpSp>
      <p:sp>
        <p:nvSpPr>
          <p:cNvPr name="TextBox 99" id="99"/>
          <p:cNvSpPr txBox="true"/>
          <p:nvPr/>
        </p:nvSpPr>
        <p:spPr>
          <a:xfrm rot="0">
            <a:off x="523935" y="431800"/>
            <a:ext cx="7154732" cy="596900"/>
          </a:xfrm>
          <a:prstGeom prst="rect">
            <a:avLst/>
          </a:prstGeom>
        </p:spPr>
        <p:txBody>
          <a:bodyPr anchor="t" rtlCol="false" tIns="0" lIns="0" bIns="0" rIns="0">
            <a:spAutoFit/>
          </a:bodyPr>
          <a:lstStyle/>
          <a:p>
            <a:pPr algn="l">
              <a:lnSpc>
                <a:spcPts val="4900"/>
              </a:lnSpc>
            </a:pPr>
            <a:r>
              <a:rPr lang="en-US" sz="3500" b="true">
                <a:solidFill>
                  <a:srgbClr val="1A3673"/>
                </a:solidFill>
                <a:latin typeface="Canva Sans Bold"/>
                <a:ea typeface="Canva Sans Bold"/>
                <a:cs typeface="Canva Sans Bold"/>
                <a:sym typeface="Canva Sans Bold"/>
              </a:rPr>
              <a:t> LIFE CYCLE  STATES</a:t>
            </a:r>
          </a:p>
        </p:txBody>
      </p:sp>
      <p:sp>
        <p:nvSpPr>
          <p:cNvPr name="TextBox 100" id="100"/>
          <p:cNvSpPr txBox="true"/>
          <p:nvPr/>
        </p:nvSpPr>
        <p:spPr>
          <a:xfrm rot="0">
            <a:off x="13611449" y="1827586"/>
            <a:ext cx="2137635" cy="422275"/>
          </a:xfrm>
          <a:prstGeom prst="rect">
            <a:avLst/>
          </a:prstGeom>
        </p:spPr>
        <p:txBody>
          <a:bodyPr anchor="t" rtlCol="false" tIns="0" lIns="0" bIns="0" rIns="0">
            <a:spAutoFit/>
          </a:bodyPr>
          <a:lstStyle/>
          <a:p>
            <a:pPr algn="ctr">
              <a:lnSpc>
                <a:spcPts val="3499"/>
              </a:lnSpc>
            </a:pPr>
            <a:r>
              <a:rPr lang="en-US" sz="2499" b="true">
                <a:solidFill>
                  <a:srgbClr val="1A3673"/>
                </a:solidFill>
                <a:latin typeface="Canva Sans Bold"/>
                <a:ea typeface="Canva Sans Bold"/>
                <a:cs typeface="Canva Sans Bold"/>
                <a:sym typeface="Canva Sans Bold"/>
              </a:rPr>
              <a:t>Legend</a:t>
            </a:r>
          </a:p>
        </p:txBody>
      </p:sp>
      <p:sp>
        <p:nvSpPr>
          <p:cNvPr name="TextBox 101" id="101"/>
          <p:cNvSpPr txBox="true"/>
          <p:nvPr/>
        </p:nvSpPr>
        <p:spPr>
          <a:xfrm rot="0">
            <a:off x="12870576" y="2370115"/>
            <a:ext cx="1809690" cy="349250"/>
          </a:xfrm>
          <a:prstGeom prst="rect">
            <a:avLst/>
          </a:prstGeom>
        </p:spPr>
        <p:txBody>
          <a:bodyPr anchor="t" rtlCol="false" tIns="0" lIns="0" bIns="0" rIns="0">
            <a:spAutoFit/>
          </a:bodyPr>
          <a:lstStyle/>
          <a:p>
            <a:pPr algn="l">
              <a:lnSpc>
                <a:spcPts val="2800"/>
              </a:lnSpc>
            </a:pPr>
            <a:r>
              <a:rPr lang="en-US" sz="2000" b="true">
                <a:solidFill>
                  <a:srgbClr val="03306B"/>
                </a:solidFill>
                <a:latin typeface="Canva Sans Bold"/>
                <a:ea typeface="Canva Sans Bold"/>
                <a:cs typeface="Canva Sans Bold"/>
                <a:sym typeface="Canva Sans Bold"/>
              </a:rPr>
              <a:t>User Action</a:t>
            </a:r>
          </a:p>
        </p:txBody>
      </p:sp>
      <p:sp>
        <p:nvSpPr>
          <p:cNvPr name="TextBox 102" id="102"/>
          <p:cNvSpPr txBox="true"/>
          <p:nvPr/>
        </p:nvSpPr>
        <p:spPr>
          <a:xfrm rot="0">
            <a:off x="12870576" y="3026547"/>
            <a:ext cx="2038290" cy="349250"/>
          </a:xfrm>
          <a:prstGeom prst="rect">
            <a:avLst/>
          </a:prstGeom>
        </p:spPr>
        <p:txBody>
          <a:bodyPr anchor="t" rtlCol="false" tIns="0" lIns="0" bIns="0" rIns="0">
            <a:spAutoFit/>
          </a:bodyPr>
          <a:lstStyle/>
          <a:p>
            <a:pPr algn="l">
              <a:lnSpc>
                <a:spcPts val="2800"/>
              </a:lnSpc>
            </a:pPr>
            <a:r>
              <a:rPr lang="en-US" sz="2000" b="true">
                <a:solidFill>
                  <a:srgbClr val="03306B"/>
                </a:solidFill>
                <a:latin typeface="Canva Sans Bold"/>
                <a:ea typeface="Canva Sans Bold"/>
                <a:cs typeface="Canva Sans Bold"/>
                <a:sym typeface="Canva Sans Bold"/>
              </a:rPr>
              <a:t>Status in UI</a:t>
            </a:r>
          </a:p>
        </p:txBody>
      </p:sp>
      <p:sp>
        <p:nvSpPr>
          <p:cNvPr name="TextBox 103" id="103"/>
          <p:cNvSpPr txBox="true"/>
          <p:nvPr/>
        </p:nvSpPr>
        <p:spPr>
          <a:xfrm rot="0">
            <a:off x="15475890" y="2370115"/>
            <a:ext cx="2111722" cy="1054100"/>
          </a:xfrm>
          <a:prstGeom prst="rect">
            <a:avLst/>
          </a:prstGeom>
        </p:spPr>
        <p:txBody>
          <a:bodyPr anchor="t" rtlCol="false" tIns="0" lIns="0" bIns="0" rIns="0">
            <a:spAutoFit/>
          </a:bodyPr>
          <a:lstStyle/>
          <a:p>
            <a:pPr algn="l">
              <a:lnSpc>
                <a:spcPts val="2800"/>
              </a:lnSpc>
            </a:pPr>
            <a:r>
              <a:rPr lang="en-US" sz="2000" b="true">
                <a:solidFill>
                  <a:srgbClr val="03306B"/>
                </a:solidFill>
                <a:latin typeface="Canva Sans Bold"/>
                <a:ea typeface="Canva Sans Bold"/>
                <a:cs typeface="Canva Sans Bold"/>
                <a:sym typeface="Canva Sans Bold"/>
              </a:rPr>
              <a:t>Handled by</a:t>
            </a:r>
          </a:p>
          <a:p>
            <a:pPr algn="l" marL="431801" indent="-215900" lvl="1">
              <a:lnSpc>
                <a:spcPts val="2800"/>
              </a:lnSpc>
              <a:buFont typeface="Arial"/>
              <a:buChar char="•"/>
            </a:pPr>
            <a:r>
              <a:rPr lang="en-US" b="true" sz="2000">
                <a:solidFill>
                  <a:srgbClr val="03306B"/>
                </a:solidFill>
                <a:latin typeface="Canva Sans Bold"/>
                <a:ea typeface="Canva Sans Bold"/>
                <a:cs typeface="Canva Sans Bold"/>
                <a:sym typeface="Canva Sans Bold"/>
              </a:rPr>
              <a:t>E</a:t>
            </a:r>
            <a:r>
              <a:rPr lang="en-US" b="true" sz="2000">
                <a:solidFill>
                  <a:srgbClr val="03306B"/>
                </a:solidFill>
                <a:latin typeface="Canva Sans Bold"/>
                <a:ea typeface="Canva Sans Bold"/>
                <a:cs typeface="Canva Sans Bold"/>
                <a:sym typeface="Canva Sans Bold"/>
              </a:rPr>
              <a:t>U - End User</a:t>
            </a:r>
          </a:p>
          <a:p>
            <a:pPr algn="l" marL="431801" indent="-215900" lvl="1">
              <a:lnSpc>
                <a:spcPts val="2800"/>
              </a:lnSpc>
              <a:buFont typeface="Arial"/>
              <a:buChar char="•"/>
            </a:pPr>
            <a:r>
              <a:rPr lang="en-US" b="true" sz="2000">
                <a:solidFill>
                  <a:srgbClr val="03306B"/>
                </a:solidFill>
                <a:latin typeface="Canva Sans Bold"/>
                <a:ea typeface="Canva Sans Bold"/>
                <a:cs typeface="Canva Sans Bold"/>
                <a:sym typeface="Canva Sans Bold"/>
              </a:rPr>
              <a:t>A - Admin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3306B"/>
        </a:solidFill>
      </p:bgPr>
    </p:bg>
    <p:spTree>
      <p:nvGrpSpPr>
        <p:cNvPr id="1" name=""/>
        <p:cNvGrpSpPr/>
        <p:nvPr/>
      </p:nvGrpSpPr>
      <p:grpSpPr>
        <a:xfrm>
          <a:off x="0" y="0"/>
          <a:ext cx="0" cy="0"/>
          <a:chOff x="0" y="0"/>
          <a:chExt cx="0" cy="0"/>
        </a:xfrm>
      </p:grpSpPr>
      <p:grpSp>
        <p:nvGrpSpPr>
          <p:cNvPr name="Group 2" id="2"/>
          <p:cNvGrpSpPr/>
          <p:nvPr/>
        </p:nvGrpSpPr>
        <p:grpSpPr>
          <a:xfrm rot="0">
            <a:off x="562494" y="1754836"/>
            <a:ext cx="17163013" cy="8097217"/>
            <a:chOff x="0" y="0"/>
            <a:chExt cx="4520300" cy="2132600"/>
          </a:xfrm>
        </p:grpSpPr>
        <p:sp>
          <p:nvSpPr>
            <p:cNvPr name="Freeform 3" id="3"/>
            <p:cNvSpPr/>
            <p:nvPr/>
          </p:nvSpPr>
          <p:spPr>
            <a:xfrm flipH="false" flipV="false" rot="0">
              <a:off x="0" y="0"/>
              <a:ext cx="4520300" cy="2132600"/>
            </a:xfrm>
            <a:custGeom>
              <a:avLst/>
              <a:gdLst/>
              <a:ahLst/>
              <a:cxnLst/>
              <a:rect r="r" b="b" t="t" l="l"/>
              <a:pathLst>
                <a:path h="2132600" w="4520300">
                  <a:moveTo>
                    <a:pt x="13532" y="0"/>
                  </a:moveTo>
                  <a:lnTo>
                    <a:pt x="4506767" y="0"/>
                  </a:lnTo>
                  <a:cubicBezTo>
                    <a:pt x="4510356" y="0"/>
                    <a:pt x="4513798" y="1426"/>
                    <a:pt x="4516336" y="3964"/>
                  </a:cubicBezTo>
                  <a:cubicBezTo>
                    <a:pt x="4518874" y="6501"/>
                    <a:pt x="4520300" y="9943"/>
                    <a:pt x="4520300" y="13532"/>
                  </a:cubicBezTo>
                  <a:lnTo>
                    <a:pt x="4520300" y="2119068"/>
                  </a:lnTo>
                  <a:cubicBezTo>
                    <a:pt x="4520300" y="2126542"/>
                    <a:pt x="4514241" y="2132600"/>
                    <a:pt x="4506767" y="2132600"/>
                  </a:cubicBezTo>
                  <a:lnTo>
                    <a:pt x="13532" y="2132600"/>
                  </a:lnTo>
                  <a:cubicBezTo>
                    <a:pt x="6059" y="2132600"/>
                    <a:pt x="0" y="2126542"/>
                    <a:pt x="0" y="2119068"/>
                  </a:cubicBezTo>
                  <a:lnTo>
                    <a:pt x="0" y="13532"/>
                  </a:lnTo>
                  <a:cubicBezTo>
                    <a:pt x="0" y="6059"/>
                    <a:pt x="6059" y="0"/>
                    <a:pt x="13532" y="0"/>
                  </a:cubicBezTo>
                  <a:close/>
                </a:path>
              </a:pathLst>
            </a:custGeom>
            <a:solidFill>
              <a:srgbClr val="FFFFFF"/>
            </a:solidFill>
            <a:ln cap="rnd">
              <a:noFill/>
              <a:prstDash val="solid"/>
              <a:round/>
            </a:ln>
          </p:spPr>
        </p:sp>
        <p:sp>
          <p:nvSpPr>
            <p:cNvPr name="TextBox 4" id="4"/>
            <p:cNvSpPr txBox="true"/>
            <p:nvPr/>
          </p:nvSpPr>
          <p:spPr>
            <a:xfrm>
              <a:off x="0" y="-28575"/>
              <a:ext cx="4520300" cy="2161175"/>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0" y="0"/>
            <a:ext cx="18288000" cy="1334246"/>
            <a:chOff x="0" y="0"/>
            <a:chExt cx="4816593" cy="351406"/>
          </a:xfrm>
        </p:grpSpPr>
        <p:sp>
          <p:nvSpPr>
            <p:cNvPr name="Freeform 6" id="6"/>
            <p:cNvSpPr/>
            <p:nvPr/>
          </p:nvSpPr>
          <p:spPr>
            <a:xfrm flipH="false" flipV="false" rot="0">
              <a:off x="0" y="0"/>
              <a:ext cx="4816592" cy="351406"/>
            </a:xfrm>
            <a:custGeom>
              <a:avLst/>
              <a:gdLst/>
              <a:ahLst/>
              <a:cxnLst/>
              <a:rect r="r" b="b" t="t" l="l"/>
              <a:pathLst>
                <a:path h="351406" w="4816592">
                  <a:moveTo>
                    <a:pt x="0" y="0"/>
                  </a:moveTo>
                  <a:lnTo>
                    <a:pt x="4816592" y="0"/>
                  </a:lnTo>
                  <a:lnTo>
                    <a:pt x="4816592" y="351406"/>
                  </a:lnTo>
                  <a:lnTo>
                    <a:pt x="0" y="351406"/>
                  </a:lnTo>
                  <a:close/>
                </a:path>
              </a:pathLst>
            </a:custGeom>
            <a:solidFill>
              <a:srgbClr val="FFFFFF"/>
            </a:solidFill>
          </p:spPr>
        </p:sp>
        <p:sp>
          <p:nvSpPr>
            <p:cNvPr name="TextBox 7" id="7"/>
            <p:cNvSpPr txBox="true"/>
            <p:nvPr/>
          </p:nvSpPr>
          <p:spPr>
            <a:xfrm>
              <a:off x="0" y="-28575"/>
              <a:ext cx="4816593" cy="379981"/>
            </a:xfrm>
            <a:prstGeom prst="rect">
              <a:avLst/>
            </a:prstGeom>
          </p:spPr>
          <p:txBody>
            <a:bodyPr anchor="ctr" rtlCol="false" tIns="50800" lIns="50800" bIns="50800" rIns="50800"/>
            <a:lstStyle/>
            <a:p>
              <a:pPr algn="ctr">
                <a:lnSpc>
                  <a:spcPts val="2100"/>
                </a:lnSpc>
              </a:pPr>
            </a:p>
          </p:txBody>
        </p:sp>
      </p:grpSp>
      <p:grpSp>
        <p:nvGrpSpPr>
          <p:cNvPr name="Group 8" id="8"/>
          <p:cNvGrpSpPr/>
          <p:nvPr/>
        </p:nvGrpSpPr>
        <p:grpSpPr>
          <a:xfrm rot="0">
            <a:off x="10078865" y="1996448"/>
            <a:ext cx="7451411" cy="3277451"/>
            <a:chOff x="0" y="0"/>
            <a:chExt cx="1962512" cy="863197"/>
          </a:xfrm>
        </p:grpSpPr>
        <p:sp>
          <p:nvSpPr>
            <p:cNvPr name="Freeform 9" id="9"/>
            <p:cNvSpPr/>
            <p:nvPr/>
          </p:nvSpPr>
          <p:spPr>
            <a:xfrm flipH="false" flipV="false" rot="0">
              <a:off x="0" y="0"/>
              <a:ext cx="1962512" cy="863197"/>
            </a:xfrm>
            <a:custGeom>
              <a:avLst/>
              <a:gdLst/>
              <a:ahLst/>
              <a:cxnLst/>
              <a:rect r="r" b="b" t="t" l="l"/>
              <a:pathLst>
                <a:path h="863197" w="1962512">
                  <a:moveTo>
                    <a:pt x="52988" y="0"/>
                  </a:moveTo>
                  <a:lnTo>
                    <a:pt x="1909523" y="0"/>
                  </a:lnTo>
                  <a:cubicBezTo>
                    <a:pt x="1938788" y="0"/>
                    <a:pt x="1962512" y="23724"/>
                    <a:pt x="1962512" y="52988"/>
                  </a:cubicBezTo>
                  <a:lnTo>
                    <a:pt x="1962512" y="810209"/>
                  </a:lnTo>
                  <a:cubicBezTo>
                    <a:pt x="1962512" y="824262"/>
                    <a:pt x="1956929" y="837740"/>
                    <a:pt x="1946992" y="847677"/>
                  </a:cubicBezTo>
                  <a:cubicBezTo>
                    <a:pt x="1937054" y="857614"/>
                    <a:pt x="1923577" y="863197"/>
                    <a:pt x="1909523" y="863197"/>
                  </a:cubicBezTo>
                  <a:lnTo>
                    <a:pt x="52988" y="863197"/>
                  </a:lnTo>
                  <a:cubicBezTo>
                    <a:pt x="23724" y="863197"/>
                    <a:pt x="0" y="839473"/>
                    <a:pt x="0" y="810209"/>
                  </a:cubicBezTo>
                  <a:lnTo>
                    <a:pt x="0" y="52988"/>
                  </a:lnTo>
                  <a:cubicBezTo>
                    <a:pt x="0" y="23724"/>
                    <a:pt x="23724" y="0"/>
                    <a:pt x="52988" y="0"/>
                  </a:cubicBezTo>
                  <a:close/>
                </a:path>
              </a:pathLst>
            </a:custGeom>
            <a:solidFill>
              <a:srgbClr val="03306B"/>
            </a:solidFill>
          </p:spPr>
        </p:sp>
        <p:sp>
          <p:nvSpPr>
            <p:cNvPr name="TextBox 10" id="10"/>
            <p:cNvSpPr txBox="true"/>
            <p:nvPr/>
          </p:nvSpPr>
          <p:spPr>
            <a:xfrm>
              <a:off x="0" y="-28575"/>
              <a:ext cx="1962512" cy="891772"/>
            </a:xfrm>
            <a:prstGeom prst="rect">
              <a:avLst/>
            </a:prstGeom>
          </p:spPr>
          <p:txBody>
            <a:bodyPr anchor="ctr" rtlCol="false" tIns="50800" lIns="50800" bIns="50800" rIns="50800"/>
            <a:lstStyle/>
            <a:p>
              <a:pPr algn="ctr">
                <a:lnSpc>
                  <a:spcPts val="2100"/>
                </a:lnSpc>
              </a:pPr>
            </a:p>
          </p:txBody>
        </p:sp>
      </p:grpSp>
      <p:grpSp>
        <p:nvGrpSpPr>
          <p:cNvPr name="Group 11" id="11"/>
          <p:cNvGrpSpPr/>
          <p:nvPr/>
        </p:nvGrpSpPr>
        <p:grpSpPr>
          <a:xfrm rot="0">
            <a:off x="10232044" y="6570208"/>
            <a:ext cx="7145055" cy="1887085"/>
            <a:chOff x="0" y="0"/>
            <a:chExt cx="1881825" cy="497010"/>
          </a:xfrm>
        </p:grpSpPr>
        <p:sp>
          <p:nvSpPr>
            <p:cNvPr name="Freeform 12" id="12"/>
            <p:cNvSpPr/>
            <p:nvPr/>
          </p:nvSpPr>
          <p:spPr>
            <a:xfrm flipH="false" flipV="false" rot="0">
              <a:off x="0" y="0"/>
              <a:ext cx="1881825" cy="497010"/>
            </a:xfrm>
            <a:custGeom>
              <a:avLst/>
              <a:gdLst/>
              <a:ahLst/>
              <a:cxnLst/>
              <a:rect r="r" b="b" t="t" l="l"/>
              <a:pathLst>
                <a:path h="497010" w="1881825">
                  <a:moveTo>
                    <a:pt x="0" y="0"/>
                  </a:moveTo>
                  <a:lnTo>
                    <a:pt x="1881825" y="0"/>
                  </a:lnTo>
                  <a:lnTo>
                    <a:pt x="1881825" y="497010"/>
                  </a:lnTo>
                  <a:lnTo>
                    <a:pt x="0" y="497010"/>
                  </a:lnTo>
                  <a:close/>
                </a:path>
              </a:pathLst>
            </a:custGeom>
            <a:solidFill>
              <a:srgbClr val="000000">
                <a:alpha val="0"/>
              </a:srgbClr>
            </a:solidFill>
            <a:ln w="19050" cap="sq">
              <a:solidFill>
                <a:srgbClr val="03306B"/>
              </a:solidFill>
              <a:prstDash val="solid"/>
              <a:miter/>
            </a:ln>
          </p:spPr>
        </p:sp>
        <p:sp>
          <p:nvSpPr>
            <p:cNvPr name="TextBox 13" id="13"/>
            <p:cNvSpPr txBox="true"/>
            <p:nvPr/>
          </p:nvSpPr>
          <p:spPr>
            <a:xfrm>
              <a:off x="0" y="-28575"/>
              <a:ext cx="1881825" cy="525585"/>
            </a:xfrm>
            <a:prstGeom prst="rect">
              <a:avLst/>
            </a:prstGeom>
          </p:spPr>
          <p:txBody>
            <a:bodyPr anchor="ctr" rtlCol="false" tIns="50800" lIns="50800" bIns="50800" rIns="50800"/>
            <a:lstStyle/>
            <a:p>
              <a:pPr algn="ctr">
                <a:lnSpc>
                  <a:spcPts val="2100"/>
                </a:lnSpc>
              </a:pPr>
            </a:p>
          </p:txBody>
        </p:sp>
      </p:grpSp>
      <p:grpSp>
        <p:nvGrpSpPr>
          <p:cNvPr name="Group 14" id="14"/>
          <p:cNvGrpSpPr/>
          <p:nvPr/>
        </p:nvGrpSpPr>
        <p:grpSpPr>
          <a:xfrm rot="0">
            <a:off x="10648652" y="6848838"/>
            <a:ext cx="1022843" cy="102284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306B"/>
            </a:solidFill>
          </p:spPr>
        </p:sp>
        <p:sp>
          <p:nvSpPr>
            <p:cNvPr name="TextBox 16" id="16"/>
            <p:cNvSpPr txBox="true"/>
            <p:nvPr/>
          </p:nvSpPr>
          <p:spPr>
            <a:xfrm>
              <a:off x="76200" y="47625"/>
              <a:ext cx="660400" cy="688975"/>
            </a:xfrm>
            <a:prstGeom prst="rect">
              <a:avLst/>
            </a:prstGeom>
          </p:spPr>
          <p:txBody>
            <a:bodyPr anchor="ctr" rtlCol="false" tIns="50800" lIns="50800" bIns="50800" rIns="50800"/>
            <a:lstStyle/>
            <a:p>
              <a:pPr algn="ctr">
                <a:lnSpc>
                  <a:spcPts val="2100"/>
                </a:lnSpc>
              </a:pPr>
            </a:p>
          </p:txBody>
        </p:sp>
      </p:grpSp>
      <p:grpSp>
        <p:nvGrpSpPr>
          <p:cNvPr name="Group 17" id="17"/>
          <p:cNvGrpSpPr/>
          <p:nvPr/>
        </p:nvGrpSpPr>
        <p:grpSpPr>
          <a:xfrm rot="0">
            <a:off x="12480272" y="6848838"/>
            <a:ext cx="1022843" cy="1022843"/>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306B"/>
            </a:solidFill>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100"/>
                </a:lnSpc>
              </a:pPr>
            </a:p>
          </p:txBody>
        </p:sp>
      </p:grpSp>
      <p:grpSp>
        <p:nvGrpSpPr>
          <p:cNvPr name="Group 20" id="20"/>
          <p:cNvGrpSpPr/>
          <p:nvPr/>
        </p:nvGrpSpPr>
        <p:grpSpPr>
          <a:xfrm rot="0">
            <a:off x="14158058" y="6848838"/>
            <a:ext cx="1022843" cy="1022843"/>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306B"/>
            </a:solidFill>
          </p:spPr>
        </p:sp>
        <p:sp>
          <p:nvSpPr>
            <p:cNvPr name="TextBox 22" id="22"/>
            <p:cNvSpPr txBox="true"/>
            <p:nvPr/>
          </p:nvSpPr>
          <p:spPr>
            <a:xfrm>
              <a:off x="76200" y="47625"/>
              <a:ext cx="660400" cy="688975"/>
            </a:xfrm>
            <a:prstGeom prst="rect">
              <a:avLst/>
            </a:prstGeom>
          </p:spPr>
          <p:txBody>
            <a:bodyPr anchor="ctr" rtlCol="false" tIns="50800" lIns="50800" bIns="50800" rIns="50800"/>
            <a:lstStyle/>
            <a:p>
              <a:pPr algn="ctr">
                <a:lnSpc>
                  <a:spcPts val="2100"/>
                </a:lnSpc>
              </a:pPr>
            </a:p>
          </p:txBody>
        </p:sp>
      </p:grpSp>
      <p:grpSp>
        <p:nvGrpSpPr>
          <p:cNvPr name="Group 23" id="23"/>
          <p:cNvGrpSpPr/>
          <p:nvPr/>
        </p:nvGrpSpPr>
        <p:grpSpPr>
          <a:xfrm rot="0">
            <a:off x="15990526" y="6848838"/>
            <a:ext cx="1022843" cy="1022843"/>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3306B"/>
            </a:solidFill>
          </p:spPr>
        </p:sp>
        <p:sp>
          <p:nvSpPr>
            <p:cNvPr name="TextBox 25" id="25"/>
            <p:cNvSpPr txBox="true"/>
            <p:nvPr/>
          </p:nvSpPr>
          <p:spPr>
            <a:xfrm>
              <a:off x="76200" y="47625"/>
              <a:ext cx="660400" cy="688975"/>
            </a:xfrm>
            <a:prstGeom prst="rect">
              <a:avLst/>
            </a:prstGeom>
          </p:spPr>
          <p:txBody>
            <a:bodyPr anchor="ctr" rtlCol="false" tIns="50800" lIns="50800" bIns="50800" rIns="50800"/>
            <a:lstStyle/>
            <a:p>
              <a:pPr algn="ctr">
                <a:lnSpc>
                  <a:spcPts val="2100"/>
                </a:lnSpc>
              </a:pPr>
            </a:p>
          </p:txBody>
        </p:sp>
      </p:grpSp>
      <p:sp>
        <p:nvSpPr>
          <p:cNvPr name="Freeform 26" id="26"/>
          <p:cNvSpPr/>
          <p:nvPr/>
        </p:nvSpPr>
        <p:spPr>
          <a:xfrm flipH="false" flipV="false" rot="0">
            <a:off x="10799006" y="7005401"/>
            <a:ext cx="709716" cy="709716"/>
          </a:xfrm>
          <a:custGeom>
            <a:avLst/>
            <a:gdLst/>
            <a:ahLst/>
            <a:cxnLst/>
            <a:rect r="r" b="b" t="t" l="l"/>
            <a:pathLst>
              <a:path h="709716" w="709716">
                <a:moveTo>
                  <a:pt x="0" y="0"/>
                </a:moveTo>
                <a:lnTo>
                  <a:pt x="709716" y="0"/>
                </a:lnTo>
                <a:lnTo>
                  <a:pt x="709716" y="709716"/>
                </a:lnTo>
                <a:lnTo>
                  <a:pt x="0" y="7097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7" id="27"/>
          <p:cNvSpPr/>
          <p:nvPr/>
        </p:nvSpPr>
        <p:spPr>
          <a:xfrm flipH="false" flipV="false" rot="0">
            <a:off x="12617411" y="6985977"/>
            <a:ext cx="748565" cy="748565"/>
          </a:xfrm>
          <a:custGeom>
            <a:avLst/>
            <a:gdLst/>
            <a:ahLst/>
            <a:cxnLst/>
            <a:rect r="r" b="b" t="t" l="l"/>
            <a:pathLst>
              <a:path h="748565" w="748565">
                <a:moveTo>
                  <a:pt x="0" y="0"/>
                </a:moveTo>
                <a:lnTo>
                  <a:pt x="748565" y="0"/>
                </a:lnTo>
                <a:lnTo>
                  <a:pt x="748565" y="748564"/>
                </a:lnTo>
                <a:lnTo>
                  <a:pt x="0" y="7485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8" id="28"/>
          <p:cNvSpPr/>
          <p:nvPr/>
        </p:nvSpPr>
        <p:spPr>
          <a:xfrm flipH="false" flipV="false" rot="0">
            <a:off x="14370186" y="7036033"/>
            <a:ext cx="648452" cy="648452"/>
          </a:xfrm>
          <a:custGeom>
            <a:avLst/>
            <a:gdLst/>
            <a:ahLst/>
            <a:cxnLst/>
            <a:rect r="r" b="b" t="t" l="l"/>
            <a:pathLst>
              <a:path h="648452" w="648452">
                <a:moveTo>
                  <a:pt x="0" y="0"/>
                </a:moveTo>
                <a:lnTo>
                  <a:pt x="648452" y="0"/>
                </a:lnTo>
                <a:lnTo>
                  <a:pt x="648452" y="648452"/>
                </a:lnTo>
                <a:lnTo>
                  <a:pt x="0" y="6484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9" id="29"/>
          <p:cNvSpPr/>
          <p:nvPr/>
        </p:nvSpPr>
        <p:spPr>
          <a:xfrm flipH="false" flipV="false" rot="0">
            <a:off x="16152451" y="6985564"/>
            <a:ext cx="759951" cy="729553"/>
          </a:xfrm>
          <a:custGeom>
            <a:avLst/>
            <a:gdLst/>
            <a:ahLst/>
            <a:cxnLst/>
            <a:rect r="r" b="b" t="t" l="l"/>
            <a:pathLst>
              <a:path h="729553" w="759951">
                <a:moveTo>
                  <a:pt x="0" y="0"/>
                </a:moveTo>
                <a:lnTo>
                  <a:pt x="759951" y="0"/>
                </a:lnTo>
                <a:lnTo>
                  <a:pt x="759951" y="729553"/>
                </a:lnTo>
                <a:lnTo>
                  <a:pt x="0" y="7295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0" id="30"/>
          <p:cNvSpPr/>
          <p:nvPr/>
        </p:nvSpPr>
        <p:spPr>
          <a:xfrm flipH="false" flipV="false" rot="0">
            <a:off x="1253233" y="4086369"/>
            <a:ext cx="424185" cy="553585"/>
          </a:xfrm>
          <a:custGeom>
            <a:avLst/>
            <a:gdLst/>
            <a:ahLst/>
            <a:cxnLst/>
            <a:rect r="r" b="b" t="t" l="l"/>
            <a:pathLst>
              <a:path h="553585" w="424185">
                <a:moveTo>
                  <a:pt x="0" y="0"/>
                </a:moveTo>
                <a:lnTo>
                  <a:pt x="424185" y="0"/>
                </a:lnTo>
                <a:lnTo>
                  <a:pt x="424185" y="553585"/>
                </a:lnTo>
                <a:lnTo>
                  <a:pt x="0" y="55358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31" id="31"/>
          <p:cNvSpPr/>
          <p:nvPr/>
        </p:nvSpPr>
        <p:spPr>
          <a:xfrm flipH="false" flipV="false" rot="0">
            <a:off x="1223988" y="5386789"/>
            <a:ext cx="482631" cy="445227"/>
          </a:xfrm>
          <a:custGeom>
            <a:avLst/>
            <a:gdLst/>
            <a:ahLst/>
            <a:cxnLst/>
            <a:rect r="r" b="b" t="t" l="l"/>
            <a:pathLst>
              <a:path h="445227" w="482631">
                <a:moveTo>
                  <a:pt x="0" y="0"/>
                </a:moveTo>
                <a:lnTo>
                  <a:pt x="482631" y="0"/>
                </a:lnTo>
                <a:lnTo>
                  <a:pt x="482631" y="445227"/>
                </a:lnTo>
                <a:lnTo>
                  <a:pt x="0" y="445227"/>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32" id="32"/>
          <p:cNvSpPr/>
          <p:nvPr/>
        </p:nvSpPr>
        <p:spPr>
          <a:xfrm flipH="false" flipV="false" rot="0">
            <a:off x="1223988" y="6917866"/>
            <a:ext cx="492789" cy="484165"/>
          </a:xfrm>
          <a:custGeom>
            <a:avLst/>
            <a:gdLst/>
            <a:ahLst/>
            <a:cxnLst/>
            <a:rect r="r" b="b" t="t" l="l"/>
            <a:pathLst>
              <a:path h="484165" w="492789">
                <a:moveTo>
                  <a:pt x="0" y="0"/>
                </a:moveTo>
                <a:lnTo>
                  <a:pt x="492789" y="0"/>
                </a:lnTo>
                <a:lnTo>
                  <a:pt x="492789" y="484165"/>
                </a:lnTo>
                <a:lnTo>
                  <a:pt x="0" y="48416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33" id="33"/>
          <p:cNvSpPr/>
          <p:nvPr/>
        </p:nvSpPr>
        <p:spPr>
          <a:xfrm flipH="false" flipV="false" rot="0">
            <a:off x="1253233" y="8635070"/>
            <a:ext cx="491260" cy="451959"/>
          </a:xfrm>
          <a:custGeom>
            <a:avLst/>
            <a:gdLst/>
            <a:ahLst/>
            <a:cxnLst/>
            <a:rect r="r" b="b" t="t" l="l"/>
            <a:pathLst>
              <a:path h="451959" w="491260">
                <a:moveTo>
                  <a:pt x="0" y="0"/>
                </a:moveTo>
                <a:lnTo>
                  <a:pt x="491260" y="0"/>
                </a:lnTo>
                <a:lnTo>
                  <a:pt x="491260" y="451960"/>
                </a:lnTo>
                <a:lnTo>
                  <a:pt x="0" y="45196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34" id="34"/>
          <p:cNvSpPr/>
          <p:nvPr/>
        </p:nvSpPr>
        <p:spPr>
          <a:xfrm flipH="false" flipV="false" rot="0">
            <a:off x="1223988" y="2747368"/>
            <a:ext cx="482675" cy="450697"/>
          </a:xfrm>
          <a:custGeom>
            <a:avLst/>
            <a:gdLst/>
            <a:ahLst/>
            <a:cxnLst/>
            <a:rect r="r" b="b" t="t" l="l"/>
            <a:pathLst>
              <a:path h="450697" w="482675">
                <a:moveTo>
                  <a:pt x="0" y="0"/>
                </a:moveTo>
                <a:lnTo>
                  <a:pt x="482675" y="0"/>
                </a:lnTo>
                <a:lnTo>
                  <a:pt x="482675" y="450697"/>
                </a:lnTo>
                <a:lnTo>
                  <a:pt x="0" y="45069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35" id="35" descr="Elevance Health's logo"/>
          <p:cNvSpPr/>
          <p:nvPr/>
        </p:nvSpPr>
        <p:spPr>
          <a:xfrm flipH="false" flipV="false" rot="0">
            <a:off x="15335389" y="102135"/>
            <a:ext cx="2654243" cy="1129977"/>
          </a:xfrm>
          <a:custGeom>
            <a:avLst/>
            <a:gdLst/>
            <a:ahLst/>
            <a:cxnLst/>
            <a:rect r="r" b="b" t="t" l="l"/>
            <a:pathLst>
              <a:path h="1129977" w="2654243">
                <a:moveTo>
                  <a:pt x="0" y="0"/>
                </a:moveTo>
                <a:lnTo>
                  <a:pt x="2654243" y="0"/>
                </a:lnTo>
                <a:lnTo>
                  <a:pt x="2654243" y="1129976"/>
                </a:lnTo>
                <a:lnTo>
                  <a:pt x="0" y="112997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grpSp>
        <p:nvGrpSpPr>
          <p:cNvPr name="Group 36" id="36"/>
          <p:cNvGrpSpPr/>
          <p:nvPr/>
        </p:nvGrpSpPr>
        <p:grpSpPr>
          <a:xfrm rot="0">
            <a:off x="14039730" y="8007063"/>
            <a:ext cx="1259499" cy="277701"/>
            <a:chOff x="0" y="0"/>
            <a:chExt cx="331720" cy="73139"/>
          </a:xfrm>
        </p:grpSpPr>
        <p:sp>
          <p:nvSpPr>
            <p:cNvPr name="Freeform 37" id="37"/>
            <p:cNvSpPr/>
            <p:nvPr/>
          </p:nvSpPr>
          <p:spPr>
            <a:xfrm flipH="false" flipV="false" rot="0">
              <a:off x="0" y="0"/>
              <a:ext cx="331720" cy="73139"/>
            </a:xfrm>
            <a:custGeom>
              <a:avLst/>
              <a:gdLst/>
              <a:ahLst/>
              <a:cxnLst/>
              <a:rect r="r" b="b" t="t" l="l"/>
              <a:pathLst>
                <a:path h="73139" w="331720">
                  <a:moveTo>
                    <a:pt x="36570" y="0"/>
                  </a:moveTo>
                  <a:lnTo>
                    <a:pt x="295150" y="0"/>
                  </a:lnTo>
                  <a:cubicBezTo>
                    <a:pt x="315347" y="0"/>
                    <a:pt x="331720" y="16373"/>
                    <a:pt x="331720" y="36570"/>
                  </a:cubicBezTo>
                  <a:lnTo>
                    <a:pt x="331720" y="36570"/>
                  </a:lnTo>
                  <a:cubicBezTo>
                    <a:pt x="331720" y="56766"/>
                    <a:pt x="315347" y="73139"/>
                    <a:pt x="295150" y="73139"/>
                  </a:cubicBezTo>
                  <a:lnTo>
                    <a:pt x="36570" y="73139"/>
                  </a:lnTo>
                  <a:cubicBezTo>
                    <a:pt x="16373" y="73139"/>
                    <a:pt x="0" y="56766"/>
                    <a:pt x="0" y="36570"/>
                  </a:cubicBezTo>
                  <a:lnTo>
                    <a:pt x="0" y="36570"/>
                  </a:lnTo>
                  <a:cubicBezTo>
                    <a:pt x="0" y="16373"/>
                    <a:pt x="16373" y="0"/>
                    <a:pt x="36570" y="0"/>
                  </a:cubicBezTo>
                  <a:close/>
                </a:path>
              </a:pathLst>
            </a:custGeom>
            <a:solidFill>
              <a:srgbClr val="03306B"/>
            </a:solidFill>
          </p:spPr>
        </p:sp>
        <p:sp>
          <p:nvSpPr>
            <p:cNvPr name="TextBox 38" id="38"/>
            <p:cNvSpPr txBox="true"/>
            <p:nvPr/>
          </p:nvSpPr>
          <p:spPr>
            <a:xfrm>
              <a:off x="0" y="-28575"/>
              <a:ext cx="331720" cy="101714"/>
            </a:xfrm>
            <a:prstGeom prst="rect">
              <a:avLst/>
            </a:prstGeom>
          </p:spPr>
          <p:txBody>
            <a:bodyPr anchor="ctr" rtlCol="false" tIns="50800" lIns="50800" bIns="50800" rIns="50800"/>
            <a:lstStyle/>
            <a:p>
              <a:pPr algn="ctr">
                <a:lnSpc>
                  <a:spcPts val="2100"/>
                </a:lnSpc>
              </a:pPr>
            </a:p>
          </p:txBody>
        </p:sp>
      </p:grpSp>
      <p:grpSp>
        <p:nvGrpSpPr>
          <p:cNvPr name="Group 39" id="39"/>
          <p:cNvGrpSpPr/>
          <p:nvPr/>
        </p:nvGrpSpPr>
        <p:grpSpPr>
          <a:xfrm rot="0">
            <a:off x="15872198" y="7999066"/>
            <a:ext cx="1259499" cy="277701"/>
            <a:chOff x="0" y="0"/>
            <a:chExt cx="331720" cy="73139"/>
          </a:xfrm>
        </p:grpSpPr>
        <p:sp>
          <p:nvSpPr>
            <p:cNvPr name="Freeform 40" id="40"/>
            <p:cNvSpPr/>
            <p:nvPr/>
          </p:nvSpPr>
          <p:spPr>
            <a:xfrm flipH="false" flipV="false" rot="0">
              <a:off x="0" y="0"/>
              <a:ext cx="331720" cy="73139"/>
            </a:xfrm>
            <a:custGeom>
              <a:avLst/>
              <a:gdLst/>
              <a:ahLst/>
              <a:cxnLst/>
              <a:rect r="r" b="b" t="t" l="l"/>
              <a:pathLst>
                <a:path h="73139" w="331720">
                  <a:moveTo>
                    <a:pt x="36570" y="0"/>
                  </a:moveTo>
                  <a:lnTo>
                    <a:pt x="295150" y="0"/>
                  </a:lnTo>
                  <a:cubicBezTo>
                    <a:pt x="315347" y="0"/>
                    <a:pt x="331720" y="16373"/>
                    <a:pt x="331720" y="36570"/>
                  </a:cubicBezTo>
                  <a:lnTo>
                    <a:pt x="331720" y="36570"/>
                  </a:lnTo>
                  <a:cubicBezTo>
                    <a:pt x="331720" y="56766"/>
                    <a:pt x="315347" y="73139"/>
                    <a:pt x="295150" y="73139"/>
                  </a:cubicBezTo>
                  <a:lnTo>
                    <a:pt x="36570" y="73139"/>
                  </a:lnTo>
                  <a:cubicBezTo>
                    <a:pt x="16373" y="73139"/>
                    <a:pt x="0" y="56766"/>
                    <a:pt x="0" y="36570"/>
                  </a:cubicBezTo>
                  <a:lnTo>
                    <a:pt x="0" y="36570"/>
                  </a:lnTo>
                  <a:cubicBezTo>
                    <a:pt x="0" y="16373"/>
                    <a:pt x="16373" y="0"/>
                    <a:pt x="36570" y="0"/>
                  </a:cubicBezTo>
                  <a:close/>
                </a:path>
              </a:pathLst>
            </a:custGeom>
            <a:solidFill>
              <a:srgbClr val="03306B"/>
            </a:solidFill>
          </p:spPr>
        </p:sp>
        <p:sp>
          <p:nvSpPr>
            <p:cNvPr name="TextBox 41" id="41"/>
            <p:cNvSpPr txBox="true"/>
            <p:nvPr/>
          </p:nvSpPr>
          <p:spPr>
            <a:xfrm>
              <a:off x="0" y="-28575"/>
              <a:ext cx="331720" cy="101714"/>
            </a:xfrm>
            <a:prstGeom prst="rect">
              <a:avLst/>
            </a:prstGeom>
          </p:spPr>
          <p:txBody>
            <a:bodyPr anchor="ctr" rtlCol="false" tIns="50800" lIns="50800" bIns="50800" rIns="50800"/>
            <a:lstStyle/>
            <a:p>
              <a:pPr algn="ctr">
                <a:lnSpc>
                  <a:spcPts val="2100"/>
                </a:lnSpc>
              </a:pPr>
            </a:p>
          </p:txBody>
        </p:sp>
      </p:grpSp>
      <p:grpSp>
        <p:nvGrpSpPr>
          <p:cNvPr name="Group 42" id="42"/>
          <p:cNvGrpSpPr/>
          <p:nvPr/>
        </p:nvGrpSpPr>
        <p:grpSpPr>
          <a:xfrm rot="0">
            <a:off x="12361944" y="7999066"/>
            <a:ext cx="1259499" cy="277701"/>
            <a:chOff x="0" y="0"/>
            <a:chExt cx="331720" cy="73139"/>
          </a:xfrm>
        </p:grpSpPr>
        <p:sp>
          <p:nvSpPr>
            <p:cNvPr name="Freeform 43" id="43"/>
            <p:cNvSpPr/>
            <p:nvPr/>
          </p:nvSpPr>
          <p:spPr>
            <a:xfrm flipH="false" flipV="false" rot="0">
              <a:off x="0" y="0"/>
              <a:ext cx="331720" cy="73139"/>
            </a:xfrm>
            <a:custGeom>
              <a:avLst/>
              <a:gdLst/>
              <a:ahLst/>
              <a:cxnLst/>
              <a:rect r="r" b="b" t="t" l="l"/>
              <a:pathLst>
                <a:path h="73139" w="331720">
                  <a:moveTo>
                    <a:pt x="36570" y="0"/>
                  </a:moveTo>
                  <a:lnTo>
                    <a:pt x="295150" y="0"/>
                  </a:lnTo>
                  <a:cubicBezTo>
                    <a:pt x="315347" y="0"/>
                    <a:pt x="331720" y="16373"/>
                    <a:pt x="331720" y="36570"/>
                  </a:cubicBezTo>
                  <a:lnTo>
                    <a:pt x="331720" y="36570"/>
                  </a:lnTo>
                  <a:cubicBezTo>
                    <a:pt x="331720" y="56766"/>
                    <a:pt x="315347" y="73139"/>
                    <a:pt x="295150" y="73139"/>
                  </a:cubicBezTo>
                  <a:lnTo>
                    <a:pt x="36570" y="73139"/>
                  </a:lnTo>
                  <a:cubicBezTo>
                    <a:pt x="16373" y="73139"/>
                    <a:pt x="0" y="56766"/>
                    <a:pt x="0" y="36570"/>
                  </a:cubicBezTo>
                  <a:lnTo>
                    <a:pt x="0" y="36570"/>
                  </a:lnTo>
                  <a:cubicBezTo>
                    <a:pt x="0" y="16373"/>
                    <a:pt x="16373" y="0"/>
                    <a:pt x="36570" y="0"/>
                  </a:cubicBezTo>
                  <a:close/>
                </a:path>
              </a:pathLst>
            </a:custGeom>
            <a:solidFill>
              <a:srgbClr val="03306B"/>
            </a:solidFill>
          </p:spPr>
        </p:sp>
        <p:sp>
          <p:nvSpPr>
            <p:cNvPr name="TextBox 44" id="44"/>
            <p:cNvSpPr txBox="true"/>
            <p:nvPr/>
          </p:nvSpPr>
          <p:spPr>
            <a:xfrm>
              <a:off x="0" y="-28575"/>
              <a:ext cx="331720" cy="101714"/>
            </a:xfrm>
            <a:prstGeom prst="rect">
              <a:avLst/>
            </a:prstGeom>
          </p:spPr>
          <p:txBody>
            <a:bodyPr anchor="ctr" rtlCol="false" tIns="50800" lIns="50800" bIns="50800" rIns="50800"/>
            <a:lstStyle/>
            <a:p>
              <a:pPr algn="ctr">
                <a:lnSpc>
                  <a:spcPts val="2100"/>
                </a:lnSpc>
              </a:pPr>
            </a:p>
          </p:txBody>
        </p:sp>
      </p:grpSp>
      <p:grpSp>
        <p:nvGrpSpPr>
          <p:cNvPr name="Group 45" id="45"/>
          <p:cNvGrpSpPr/>
          <p:nvPr/>
        </p:nvGrpSpPr>
        <p:grpSpPr>
          <a:xfrm rot="0">
            <a:off x="10524114" y="7999066"/>
            <a:ext cx="1259499" cy="277701"/>
            <a:chOff x="0" y="0"/>
            <a:chExt cx="331720" cy="73139"/>
          </a:xfrm>
        </p:grpSpPr>
        <p:sp>
          <p:nvSpPr>
            <p:cNvPr name="Freeform 46" id="46"/>
            <p:cNvSpPr/>
            <p:nvPr/>
          </p:nvSpPr>
          <p:spPr>
            <a:xfrm flipH="false" flipV="false" rot="0">
              <a:off x="0" y="0"/>
              <a:ext cx="331720" cy="73139"/>
            </a:xfrm>
            <a:custGeom>
              <a:avLst/>
              <a:gdLst/>
              <a:ahLst/>
              <a:cxnLst/>
              <a:rect r="r" b="b" t="t" l="l"/>
              <a:pathLst>
                <a:path h="73139" w="331720">
                  <a:moveTo>
                    <a:pt x="36570" y="0"/>
                  </a:moveTo>
                  <a:lnTo>
                    <a:pt x="295150" y="0"/>
                  </a:lnTo>
                  <a:cubicBezTo>
                    <a:pt x="315347" y="0"/>
                    <a:pt x="331720" y="16373"/>
                    <a:pt x="331720" y="36570"/>
                  </a:cubicBezTo>
                  <a:lnTo>
                    <a:pt x="331720" y="36570"/>
                  </a:lnTo>
                  <a:cubicBezTo>
                    <a:pt x="331720" y="56766"/>
                    <a:pt x="315347" y="73139"/>
                    <a:pt x="295150" y="73139"/>
                  </a:cubicBezTo>
                  <a:lnTo>
                    <a:pt x="36570" y="73139"/>
                  </a:lnTo>
                  <a:cubicBezTo>
                    <a:pt x="16373" y="73139"/>
                    <a:pt x="0" y="56766"/>
                    <a:pt x="0" y="36570"/>
                  </a:cubicBezTo>
                  <a:lnTo>
                    <a:pt x="0" y="36570"/>
                  </a:lnTo>
                  <a:cubicBezTo>
                    <a:pt x="0" y="16373"/>
                    <a:pt x="16373" y="0"/>
                    <a:pt x="36570" y="0"/>
                  </a:cubicBezTo>
                  <a:close/>
                </a:path>
              </a:pathLst>
            </a:custGeom>
            <a:solidFill>
              <a:srgbClr val="03306B"/>
            </a:solidFill>
          </p:spPr>
        </p:sp>
        <p:sp>
          <p:nvSpPr>
            <p:cNvPr name="TextBox 47" id="47"/>
            <p:cNvSpPr txBox="true"/>
            <p:nvPr/>
          </p:nvSpPr>
          <p:spPr>
            <a:xfrm>
              <a:off x="0" y="-28575"/>
              <a:ext cx="331720" cy="101714"/>
            </a:xfrm>
            <a:prstGeom prst="rect">
              <a:avLst/>
            </a:prstGeom>
          </p:spPr>
          <p:txBody>
            <a:bodyPr anchor="ctr" rtlCol="false" tIns="50800" lIns="50800" bIns="50800" rIns="50800"/>
            <a:lstStyle/>
            <a:p>
              <a:pPr algn="ctr">
                <a:lnSpc>
                  <a:spcPts val="2100"/>
                </a:lnSpc>
              </a:pPr>
            </a:p>
          </p:txBody>
        </p:sp>
      </p:grpSp>
      <p:sp>
        <p:nvSpPr>
          <p:cNvPr name="TextBox 48" id="48"/>
          <p:cNvSpPr txBox="true"/>
          <p:nvPr/>
        </p:nvSpPr>
        <p:spPr>
          <a:xfrm rot="0">
            <a:off x="10702501" y="8003038"/>
            <a:ext cx="915144" cy="257175"/>
          </a:xfrm>
          <a:prstGeom prst="rect">
            <a:avLst/>
          </a:prstGeom>
        </p:spPr>
        <p:txBody>
          <a:bodyPr anchor="t" rtlCol="false" tIns="0" lIns="0" bIns="0" rIns="0">
            <a:spAutoFit/>
          </a:bodyPr>
          <a:lstStyle/>
          <a:p>
            <a:pPr algn="ctr">
              <a:lnSpc>
                <a:spcPts val="2100"/>
              </a:lnSpc>
            </a:pPr>
            <a:r>
              <a:rPr lang="en-US" sz="1500" b="true">
                <a:solidFill>
                  <a:srgbClr val="FFFFFF"/>
                </a:solidFill>
                <a:latin typeface="Canva Sans Bold"/>
                <a:ea typeface="Canva Sans Bold"/>
                <a:cs typeface="Canva Sans Bold"/>
                <a:sym typeface="Canva Sans Bold"/>
              </a:rPr>
              <a:t>Flexibility</a:t>
            </a:r>
          </a:p>
        </p:txBody>
      </p:sp>
      <p:sp>
        <p:nvSpPr>
          <p:cNvPr name="TextBox 49" id="49"/>
          <p:cNvSpPr txBox="true"/>
          <p:nvPr/>
        </p:nvSpPr>
        <p:spPr>
          <a:xfrm rot="0">
            <a:off x="12489797" y="7995041"/>
            <a:ext cx="1029146" cy="257175"/>
          </a:xfrm>
          <a:prstGeom prst="rect">
            <a:avLst/>
          </a:prstGeom>
        </p:spPr>
        <p:txBody>
          <a:bodyPr anchor="t" rtlCol="false" tIns="0" lIns="0" bIns="0" rIns="0">
            <a:spAutoFit/>
          </a:bodyPr>
          <a:lstStyle/>
          <a:p>
            <a:pPr algn="ctr" marL="0" indent="0" lvl="0">
              <a:lnSpc>
                <a:spcPts val="2100"/>
              </a:lnSpc>
              <a:spcBef>
                <a:spcPct val="0"/>
              </a:spcBef>
            </a:pPr>
            <a:r>
              <a:rPr lang="en-US" b="true" sz="1500" strike="noStrike" u="none">
                <a:solidFill>
                  <a:srgbClr val="FFFFFF"/>
                </a:solidFill>
                <a:latin typeface="Canva Sans Bold"/>
                <a:ea typeface="Canva Sans Bold"/>
                <a:cs typeface="Canva Sans Bold"/>
                <a:sym typeface="Canva Sans Bold"/>
              </a:rPr>
              <a:t>Modularity</a:t>
            </a:r>
          </a:p>
        </p:txBody>
      </p:sp>
      <p:sp>
        <p:nvSpPr>
          <p:cNvPr name="TextBox 50" id="50"/>
          <p:cNvSpPr txBox="true"/>
          <p:nvPr/>
        </p:nvSpPr>
        <p:spPr>
          <a:xfrm rot="0">
            <a:off x="14396277" y="7995041"/>
            <a:ext cx="598587" cy="257175"/>
          </a:xfrm>
          <a:prstGeom prst="rect">
            <a:avLst/>
          </a:prstGeom>
        </p:spPr>
        <p:txBody>
          <a:bodyPr anchor="t" rtlCol="false" tIns="0" lIns="0" bIns="0" rIns="0">
            <a:spAutoFit/>
          </a:bodyPr>
          <a:lstStyle/>
          <a:p>
            <a:pPr algn="ctr" marL="0" indent="0" lvl="0">
              <a:lnSpc>
                <a:spcPts val="2100"/>
              </a:lnSpc>
              <a:spcBef>
                <a:spcPct val="0"/>
              </a:spcBef>
            </a:pPr>
            <a:r>
              <a:rPr lang="en-US" b="true" sz="1500" strike="noStrike" u="none">
                <a:solidFill>
                  <a:srgbClr val="FFFFFF"/>
                </a:solidFill>
                <a:latin typeface="Canva Sans Bold"/>
                <a:ea typeface="Canva Sans Bold"/>
                <a:cs typeface="Canva Sans Bold"/>
                <a:sym typeface="Canva Sans Bold"/>
              </a:rPr>
              <a:t>Agility</a:t>
            </a:r>
          </a:p>
        </p:txBody>
      </p:sp>
      <p:sp>
        <p:nvSpPr>
          <p:cNvPr name="TextBox 51" id="51"/>
          <p:cNvSpPr txBox="true"/>
          <p:nvPr/>
        </p:nvSpPr>
        <p:spPr>
          <a:xfrm rot="0">
            <a:off x="16062130" y="7995041"/>
            <a:ext cx="940594" cy="257175"/>
          </a:xfrm>
          <a:prstGeom prst="rect">
            <a:avLst/>
          </a:prstGeom>
        </p:spPr>
        <p:txBody>
          <a:bodyPr anchor="t" rtlCol="false" tIns="0" lIns="0" bIns="0" rIns="0">
            <a:spAutoFit/>
          </a:bodyPr>
          <a:lstStyle/>
          <a:p>
            <a:pPr algn="ctr" marL="0" indent="0" lvl="0">
              <a:lnSpc>
                <a:spcPts val="2100"/>
              </a:lnSpc>
              <a:spcBef>
                <a:spcPct val="0"/>
              </a:spcBef>
            </a:pPr>
            <a:r>
              <a:rPr lang="en-US" b="true" sz="1500" strike="noStrike" u="none">
                <a:solidFill>
                  <a:srgbClr val="FFFFFF"/>
                </a:solidFill>
                <a:latin typeface="Canva Sans Bold"/>
                <a:ea typeface="Canva Sans Bold"/>
                <a:cs typeface="Canva Sans Bold"/>
                <a:sym typeface="Canva Sans Bold"/>
              </a:rPr>
              <a:t>Reliability</a:t>
            </a:r>
          </a:p>
        </p:txBody>
      </p:sp>
      <p:sp>
        <p:nvSpPr>
          <p:cNvPr name="TextBox 52" id="52"/>
          <p:cNvSpPr txBox="true"/>
          <p:nvPr/>
        </p:nvSpPr>
        <p:spPr>
          <a:xfrm rot="0">
            <a:off x="1895556" y="2709268"/>
            <a:ext cx="6877182" cy="1044575"/>
          </a:xfrm>
          <a:prstGeom prst="rect">
            <a:avLst/>
          </a:prstGeom>
        </p:spPr>
        <p:txBody>
          <a:bodyPr anchor="t" rtlCol="false" tIns="0" lIns="0" bIns="0" rIns="0">
            <a:spAutoFit/>
          </a:bodyPr>
          <a:lstStyle/>
          <a:p>
            <a:pPr algn="just">
              <a:lnSpc>
                <a:spcPts val="2799"/>
              </a:lnSpc>
            </a:pPr>
            <a:r>
              <a:rPr lang="en-US" sz="1999" b="true">
                <a:solidFill>
                  <a:srgbClr val="1A3673"/>
                </a:solidFill>
                <a:latin typeface="Canva Sans Bold"/>
                <a:ea typeface="Canva Sans Bold"/>
                <a:cs typeface="Canva Sans Bold"/>
                <a:sym typeface="Canva Sans Bold"/>
              </a:rPr>
              <a:t>React Component Design</a:t>
            </a:r>
          </a:p>
          <a:p>
            <a:pPr algn="just">
              <a:lnSpc>
                <a:spcPts val="2799"/>
              </a:lnSpc>
              <a:spcBef>
                <a:spcPct val="0"/>
              </a:spcBef>
            </a:pPr>
            <a:r>
              <a:rPr lang="en-US" sz="1999">
                <a:solidFill>
                  <a:srgbClr val="1A3673"/>
                </a:solidFill>
                <a:latin typeface="Canva Sans"/>
                <a:ea typeface="Canva Sans"/>
                <a:cs typeface="Canva Sans"/>
                <a:sym typeface="Canva Sans"/>
              </a:rPr>
              <a:t>Uses a s</a:t>
            </a:r>
            <a:r>
              <a:rPr lang="en-US" sz="1999">
                <a:solidFill>
                  <a:srgbClr val="1A3673"/>
                </a:solidFill>
                <a:latin typeface="Canva Sans"/>
                <a:ea typeface="Canva Sans"/>
                <a:cs typeface="Canva Sans"/>
                <a:sym typeface="Canva Sans"/>
              </a:rPr>
              <a:t>ingle, highly abstracted component that fetches JSON schemas and renders UI fields dynamically.</a:t>
            </a:r>
          </a:p>
        </p:txBody>
      </p:sp>
      <p:sp>
        <p:nvSpPr>
          <p:cNvPr name="TextBox 53" id="53"/>
          <p:cNvSpPr txBox="true"/>
          <p:nvPr/>
        </p:nvSpPr>
        <p:spPr>
          <a:xfrm rot="0">
            <a:off x="1873858" y="4011018"/>
            <a:ext cx="6898879" cy="1044575"/>
          </a:xfrm>
          <a:prstGeom prst="rect">
            <a:avLst/>
          </a:prstGeom>
        </p:spPr>
        <p:txBody>
          <a:bodyPr anchor="t" rtlCol="false" tIns="0" lIns="0" bIns="0" rIns="0">
            <a:spAutoFit/>
          </a:bodyPr>
          <a:lstStyle/>
          <a:p>
            <a:pPr algn="just">
              <a:lnSpc>
                <a:spcPts val="2799"/>
              </a:lnSpc>
              <a:spcBef>
                <a:spcPct val="0"/>
              </a:spcBef>
            </a:pPr>
            <a:r>
              <a:rPr lang="en-US" b="true" sz="1999">
                <a:solidFill>
                  <a:srgbClr val="1A3673"/>
                </a:solidFill>
                <a:latin typeface="Canva Sans Bold"/>
                <a:ea typeface="Canva Sans Bold"/>
                <a:cs typeface="Canva Sans Bold"/>
                <a:sym typeface="Canva Sans Bold"/>
              </a:rPr>
              <a:t>Dynamic Compo</a:t>
            </a:r>
            <a:r>
              <a:rPr lang="en-US" b="true" sz="1999">
                <a:solidFill>
                  <a:srgbClr val="1A3673"/>
                </a:solidFill>
                <a:latin typeface="Canva Sans Bold"/>
                <a:ea typeface="Canva Sans Bold"/>
                <a:cs typeface="Canva Sans Bold"/>
                <a:sym typeface="Canva Sans Bold"/>
              </a:rPr>
              <a:t>nent Registry Management</a:t>
            </a:r>
          </a:p>
          <a:p>
            <a:pPr algn="just">
              <a:lnSpc>
                <a:spcPts val="2799"/>
              </a:lnSpc>
              <a:spcBef>
                <a:spcPct val="0"/>
              </a:spcBef>
            </a:pPr>
            <a:r>
              <a:rPr lang="en-US" sz="1999">
                <a:solidFill>
                  <a:srgbClr val="1A3673"/>
                </a:solidFill>
                <a:latin typeface="Canva Sans"/>
                <a:ea typeface="Canva Sans"/>
                <a:cs typeface="Canva Sans"/>
                <a:sym typeface="Canva Sans"/>
              </a:rPr>
              <a:t>Developed a Dynamic Component Registry, just drop files in the registry to make it dynamic. </a:t>
            </a:r>
            <a:r>
              <a:rPr lang="en-US" b="true" sz="1999" i="true">
                <a:solidFill>
                  <a:srgbClr val="1A3673"/>
                </a:solidFill>
                <a:latin typeface="Canva Sans Bold Italics"/>
                <a:ea typeface="Canva Sans Bold Italics"/>
                <a:cs typeface="Canva Sans Bold Italics"/>
                <a:sym typeface="Canva Sans Bold Italics"/>
              </a:rPr>
              <a:t>It's that simple</a:t>
            </a:r>
          </a:p>
        </p:txBody>
      </p:sp>
      <p:sp>
        <p:nvSpPr>
          <p:cNvPr name="TextBox 54" id="54"/>
          <p:cNvSpPr txBox="true"/>
          <p:nvPr/>
        </p:nvSpPr>
        <p:spPr>
          <a:xfrm rot="0">
            <a:off x="1895556" y="5312768"/>
            <a:ext cx="6898879" cy="1397000"/>
          </a:xfrm>
          <a:prstGeom prst="rect">
            <a:avLst/>
          </a:prstGeom>
        </p:spPr>
        <p:txBody>
          <a:bodyPr anchor="t" rtlCol="false" tIns="0" lIns="0" bIns="0" rIns="0">
            <a:spAutoFit/>
          </a:bodyPr>
          <a:lstStyle/>
          <a:p>
            <a:pPr algn="just">
              <a:lnSpc>
                <a:spcPts val="2799"/>
              </a:lnSpc>
              <a:spcBef>
                <a:spcPct val="0"/>
              </a:spcBef>
            </a:pPr>
            <a:r>
              <a:rPr lang="en-US" b="true" sz="1999">
                <a:solidFill>
                  <a:srgbClr val="1A3673"/>
                </a:solidFill>
                <a:latin typeface="Canva Sans Bold"/>
                <a:ea typeface="Canva Sans Bold"/>
                <a:cs typeface="Canva Sans Bold"/>
                <a:sym typeface="Canva Sans Bold"/>
              </a:rPr>
              <a:t>Plug-and-Play Field Expansio</a:t>
            </a:r>
            <a:r>
              <a:rPr lang="en-US" b="true" sz="1999">
                <a:solidFill>
                  <a:srgbClr val="1A3673"/>
                </a:solidFill>
                <a:latin typeface="Canva Sans Bold"/>
                <a:ea typeface="Canva Sans Bold"/>
                <a:cs typeface="Canva Sans Bold"/>
                <a:sym typeface="Canva Sans Bold"/>
              </a:rPr>
              <a:t>n</a:t>
            </a:r>
          </a:p>
          <a:p>
            <a:pPr algn="just">
              <a:lnSpc>
                <a:spcPts val="2799"/>
              </a:lnSpc>
              <a:spcBef>
                <a:spcPct val="0"/>
              </a:spcBef>
            </a:pPr>
            <a:r>
              <a:rPr lang="en-US" sz="1999">
                <a:solidFill>
                  <a:srgbClr val="1A3673"/>
                </a:solidFill>
                <a:latin typeface="Canva Sans"/>
                <a:ea typeface="Canva Sans"/>
                <a:cs typeface="Canva Sans"/>
                <a:sym typeface="Canva Sans"/>
              </a:rPr>
              <a:t>Adding a new field requires just a JSON schema change no changes to component logic. </a:t>
            </a:r>
            <a:r>
              <a:rPr lang="en-US" b="true" sz="1999" i="true">
                <a:solidFill>
                  <a:srgbClr val="1A3673"/>
                </a:solidFill>
                <a:latin typeface="Canva Sans Bold Italics"/>
                <a:ea typeface="Canva Sans Bold Italics"/>
                <a:cs typeface="Canva Sans Bold Italics"/>
                <a:sym typeface="Canva Sans Bold Italics"/>
              </a:rPr>
              <a:t>Changes reflect instantly</a:t>
            </a:r>
          </a:p>
        </p:txBody>
      </p:sp>
      <p:sp>
        <p:nvSpPr>
          <p:cNvPr name="TextBox 55" id="55"/>
          <p:cNvSpPr txBox="true"/>
          <p:nvPr/>
        </p:nvSpPr>
        <p:spPr>
          <a:xfrm rot="0">
            <a:off x="1873858" y="6879766"/>
            <a:ext cx="6898879" cy="1397000"/>
          </a:xfrm>
          <a:prstGeom prst="rect">
            <a:avLst/>
          </a:prstGeom>
        </p:spPr>
        <p:txBody>
          <a:bodyPr anchor="t" rtlCol="false" tIns="0" lIns="0" bIns="0" rIns="0">
            <a:spAutoFit/>
          </a:bodyPr>
          <a:lstStyle/>
          <a:p>
            <a:pPr algn="just">
              <a:lnSpc>
                <a:spcPts val="2799"/>
              </a:lnSpc>
              <a:spcBef>
                <a:spcPct val="0"/>
              </a:spcBef>
            </a:pPr>
            <a:r>
              <a:rPr lang="en-US" b="true" sz="1999">
                <a:solidFill>
                  <a:srgbClr val="1A3673"/>
                </a:solidFill>
                <a:latin typeface="Canva Sans Bold"/>
                <a:ea typeface="Canva Sans Bold"/>
                <a:cs typeface="Canva Sans Bold"/>
                <a:sym typeface="Canva Sans Bold"/>
              </a:rPr>
              <a:t>Live Configuratio</a:t>
            </a:r>
            <a:r>
              <a:rPr lang="en-US" b="true" sz="1999">
                <a:solidFill>
                  <a:srgbClr val="1A3673"/>
                </a:solidFill>
                <a:latin typeface="Canva Sans Bold"/>
                <a:ea typeface="Canva Sans Bold"/>
                <a:cs typeface="Canva Sans Bold"/>
                <a:sym typeface="Canva Sans Bold"/>
              </a:rPr>
              <a:t>n Pull</a:t>
            </a:r>
          </a:p>
          <a:p>
            <a:pPr algn="just">
              <a:lnSpc>
                <a:spcPts val="2799"/>
              </a:lnSpc>
              <a:spcBef>
                <a:spcPct val="0"/>
              </a:spcBef>
            </a:pPr>
            <a:r>
              <a:rPr lang="en-US" sz="1999">
                <a:solidFill>
                  <a:srgbClr val="1A3673"/>
                </a:solidFill>
                <a:latin typeface="Canva Sans"/>
                <a:ea typeface="Canva Sans"/>
                <a:cs typeface="Canva Sans"/>
                <a:sym typeface="Canva Sans"/>
              </a:rPr>
              <a:t>Component fetches configuration and field mappings from the DB on-load, enabling runtime rendering without redeployment. </a:t>
            </a:r>
            <a:r>
              <a:rPr lang="en-US" b="true" sz="1999" i="true">
                <a:solidFill>
                  <a:srgbClr val="1A3673"/>
                </a:solidFill>
                <a:latin typeface="Canva Sans Bold Italics"/>
                <a:ea typeface="Canva Sans Bold Italics"/>
                <a:cs typeface="Canva Sans Bold Italics"/>
                <a:sym typeface="Canva Sans Bold Italics"/>
              </a:rPr>
              <a:t>No need to wait till Friday!</a:t>
            </a:r>
          </a:p>
        </p:txBody>
      </p:sp>
      <p:sp>
        <p:nvSpPr>
          <p:cNvPr name="TextBox 56" id="56"/>
          <p:cNvSpPr txBox="true"/>
          <p:nvPr/>
        </p:nvSpPr>
        <p:spPr>
          <a:xfrm rot="0">
            <a:off x="1863010" y="8545692"/>
            <a:ext cx="6909728" cy="1044575"/>
          </a:xfrm>
          <a:prstGeom prst="rect">
            <a:avLst/>
          </a:prstGeom>
        </p:spPr>
        <p:txBody>
          <a:bodyPr anchor="t" rtlCol="false" tIns="0" lIns="0" bIns="0" rIns="0">
            <a:spAutoFit/>
          </a:bodyPr>
          <a:lstStyle/>
          <a:p>
            <a:pPr algn="just">
              <a:lnSpc>
                <a:spcPts val="2799"/>
              </a:lnSpc>
              <a:spcBef>
                <a:spcPct val="0"/>
              </a:spcBef>
            </a:pPr>
            <a:r>
              <a:rPr lang="en-US" b="true" sz="1999">
                <a:solidFill>
                  <a:srgbClr val="1A3673"/>
                </a:solidFill>
                <a:latin typeface="Canva Sans Bold"/>
                <a:ea typeface="Canva Sans Bold"/>
                <a:cs typeface="Canva Sans Bold"/>
                <a:sym typeface="Canva Sans Bold"/>
              </a:rPr>
              <a:t>State Ma</a:t>
            </a:r>
            <a:r>
              <a:rPr lang="en-US" b="true" sz="1999">
                <a:solidFill>
                  <a:srgbClr val="1A3673"/>
                </a:solidFill>
                <a:latin typeface="Canva Sans Bold"/>
                <a:ea typeface="Canva Sans Bold"/>
                <a:cs typeface="Canva Sans Bold"/>
                <a:sym typeface="Canva Sans Bold"/>
              </a:rPr>
              <a:t>nagement</a:t>
            </a:r>
          </a:p>
          <a:p>
            <a:pPr algn="just">
              <a:lnSpc>
                <a:spcPts val="2799"/>
              </a:lnSpc>
              <a:spcBef>
                <a:spcPct val="0"/>
              </a:spcBef>
            </a:pPr>
            <a:r>
              <a:rPr lang="en-US" sz="1999">
                <a:solidFill>
                  <a:srgbClr val="1A3673"/>
                </a:solidFill>
                <a:latin typeface="Canva Sans"/>
                <a:ea typeface="Canva Sans"/>
                <a:cs typeface="Canva Sans"/>
                <a:sym typeface="Canva Sans"/>
              </a:rPr>
              <a:t>Built with </a:t>
            </a:r>
            <a:r>
              <a:rPr lang="en-US" b="true" sz="1999" i="true">
                <a:solidFill>
                  <a:srgbClr val="1A3673"/>
                </a:solidFill>
                <a:latin typeface="Canva Sans Bold Italics"/>
                <a:ea typeface="Canva Sans Bold Italics"/>
                <a:cs typeface="Canva Sans Bold Italics"/>
                <a:sym typeface="Canva Sans Bold Italics"/>
              </a:rPr>
              <a:t>useState</a:t>
            </a:r>
            <a:r>
              <a:rPr lang="en-US" sz="1999">
                <a:solidFill>
                  <a:srgbClr val="1A3673"/>
                </a:solidFill>
                <a:latin typeface="Canva Sans"/>
                <a:ea typeface="Canva Sans"/>
                <a:cs typeface="Canva Sans"/>
                <a:sym typeface="Canva Sans"/>
              </a:rPr>
              <a:t> and </a:t>
            </a:r>
            <a:r>
              <a:rPr lang="en-US" b="true" sz="1999" i="true">
                <a:solidFill>
                  <a:srgbClr val="1A3673"/>
                </a:solidFill>
                <a:latin typeface="Canva Sans Bold Italics"/>
                <a:ea typeface="Canva Sans Bold Italics"/>
                <a:cs typeface="Canva Sans Bold Italics"/>
                <a:sym typeface="Canva Sans Bold Italics"/>
              </a:rPr>
              <a:t>React Hooks</a:t>
            </a:r>
            <a:r>
              <a:rPr lang="en-US" sz="1999">
                <a:solidFill>
                  <a:srgbClr val="1A3673"/>
                </a:solidFill>
                <a:latin typeface="Canva Sans"/>
                <a:ea typeface="Canva Sans"/>
                <a:cs typeface="Canva Sans"/>
                <a:sym typeface="Canva Sans"/>
              </a:rPr>
              <a:t> for seamless UI updates and data sync</a:t>
            </a:r>
          </a:p>
        </p:txBody>
      </p:sp>
      <p:sp>
        <p:nvSpPr>
          <p:cNvPr name="TextBox 57" id="57"/>
          <p:cNvSpPr txBox="true"/>
          <p:nvPr/>
        </p:nvSpPr>
        <p:spPr>
          <a:xfrm rot="0">
            <a:off x="1186784" y="1851986"/>
            <a:ext cx="5381079" cy="596900"/>
          </a:xfrm>
          <a:prstGeom prst="rect">
            <a:avLst/>
          </a:prstGeom>
        </p:spPr>
        <p:txBody>
          <a:bodyPr anchor="t" rtlCol="false" tIns="0" lIns="0" bIns="0" rIns="0">
            <a:spAutoFit/>
          </a:bodyPr>
          <a:lstStyle/>
          <a:p>
            <a:pPr algn="l">
              <a:lnSpc>
                <a:spcPts val="4900"/>
              </a:lnSpc>
            </a:pPr>
            <a:r>
              <a:rPr lang="en-US" sz="3500" b="true">
                <a:solidFill>
                  <a:srgbClr val="1A3673"/>
                </a:solidFill>
                <a:latin typeface="Canva Sans Bold"/>
                <a:ea typeface="Canva Sans Bold"/>
                <a:cs typeface="Canva Sans Bold"/>
                <a:sym typeface="Canva Sans Bold"/>
              </a:rPr>
              <a:t>Dynamic Design</a:t>
            </a:r>
          </a:p>
        </p:txBody>
      </p:sp>
      <p:sp>
        <p:nvSpPr>
          <p:cNvPr name="TextBox 58" id="58"/>
          <p:cNvSpPr txBox="true"/>
          <p:nvPr/>
        </p:nvSpPr>
        <p:spPr>
          <a:xfrm rot="0">
            <a:off x="10891984" y="2193702"/>
            <a:ext cx="6048972"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Canva Sans Bold"/>
                <a:ea typeface="Canva Sans Bold"/>
                <a:cs typeface="Canva Sans Bold"/>
                <a:sym typeface="Canva Sans Bold"/>
              </a:rPr>
              <a:t>Error H</a:t>
            </a:r>
            <a:r>
              <a:rPr lang="en-US" b="true" sz="2499">
                <a:solidFill>
                  <a:srgbClr val="FFFFFF"/>
                </a:solidFill>
                <a:latin typeface="Canva Sans Bold"/>
                <a:ea typeface="Canva Sans Bold"/>
                <a:cs typeface="Canva Sans Bold"/>
                <a:sym typeface="Canva Sans Bold"/>
              </a:rPr>
              <a:t>andling – Zod Integration</a:t>
            </a:r>
          </a:p>
        </p:txBody>
      </p:sp>
      <p:sp>
        <p:nvSpPr>
          <p:cNvPr name="TextBox 59" id="59"/>
          <p:cNvSpPr txBox="true"/>
          <p:nvPr/>
        </p:nvSpPr>
        <p:spPr>
          <a:xfrm rot="0">
            <a:off x="10465555" y="3107357"/>
            <a:ext cx="6901830" cy="422276"/>
          </a:xfrm>
          <a:prstGeom prst="rect">
            <a:avLst/>
          </a:prstGeom>
        </p:spPr>
        <p:txBody>
          <a:bodyPr anchor="t" rtlCol="false" tIns="0" lIns="0" bIns="0" rIns="0">
            <a:spAutoFit/>
          </a:bodyPr>
          <a:lstStyle/>
          <a:p>
            <a:pPr algn="l" marL="539745" indent="-269872" lvl="1">
              <a:lnSpc>
                <a:spcPts val="3499"/>
              </a:lnSpc>
              <a:buFont typeface="Arial"/>
              <a:buChar char="•"/>
            </a:pPr>
            <a:r>
              <a:rPr lang="en-US" b="true" sz="2499">
                <a:solidFill>
                  <a:srgbClr val="FFFFFF"/>
                </a:solidFill>
                <a:latin typeface="Canva Sans Bold"/>
                <a:ea typeface="Canva Sans Bold"/>
                <a:cs typeface="Canva Sans Bold"/>
                <a:sym typeface="Canva Sans Bold"/>
              </a:rPr>
              <a:t>Zod Schema I</a:t>
            </a:r>
            <a:r>
              <a:rPr lang="en-US" b="true" sz="2499">
                <a:solidFill>
                  <a:srgbClr val="FFFFFF"/>
                </a:solidFill>
                <a:latin typeface="Canva Sans Bold"/>
                <a:ea typeface="Canva Sans Bold"/>
                <a:cs typeface="Canva Sans Bold"/>
                <a:sym typeface="Canva Sans Bold"/>
              </a:rPr>
              <a:t>ntegration</a:t>
            </a:r>
          </a:p>
        </p:txBody>
      </p:sp>
      <p:sp>
        <p:nvSpPr>
          <p:cNvPr name="TextBox 60" id="60"/>
          <p:cNvSpPr txBox="true"/>
          <p:nvPr/>
        </p:nvSpPr>
        <p:spPr>
          <a:xfrm rot="0">
            <a:off x="5810135" y="885825"/>
            <a:ext cx="5611042" cy="257175"/>
          </a:xfrm>
          <a:prstGeom prst="rect">
            <a:avLst/>
          </a:prstGeom>
        </p:spPr>
        <p:txBody>
          <a:bodyPr anchor="t" rtlCol="false" tIns="0" lIns="0" bIns="0" rIns="0">
            <a:spAutoFit/>
          </a:bodyPr>
          <a:lstStyle/>
          <a:p>
            <a:pPr algn="r">
              <a:lnSpc>
                <a:spcPts val="2100"/>
              </a:lnSpc>
              <a:spcBef>
                <a:spcPct val="0"/>
              </a:spcBef>
            </a:pPr>
            <a:r>
              <a:rPr lang="en-US" sz="1500" i="true">
                <a:solidFill>
                  <a:srgbClr val="1A3673"/>
                </a:solidFill>
                <a:latin typeface="Canva Sans Italics"/>
                <a:ea typeface="Canva Sans Italics"/>
                <a:cs typeface="Canva Sans Italics"/>
                <a:sym typeface="Canva Sans Italics"/>
              </a:rPr>
              <a:t>Built for agility . Engineered for scale. Powered by Schema</a:t>
            </a:r>
          </a:p>
        </p:txBody>
      </p:sp>
      <p:sp>
        <p:nvSpPr>
          <p:cNvPr name="TextBox 61" id="61"/>
          <p:cNvSpPr txBox="true"/>
          <p:nvPr/>
        </p:nvSpPr>
        <p:spPr>
          <a:xfrm rot="0">
            <a:off x="562494" y="231775"/>
            <a:ext cx="10858683" cy="596900"/>
          </a:xfrm>
          <a:prstGeom prst="rect">
            <a:avLst/>
          </a:prstGeom>
        </p:spPr>
        <p:txBody>
          <a:bodyPr anchor="t" rtlCol="false" tIns="0" lIns="0" bIns="0" rIns="0">
            <a:spAutoFit/>
          </a:bodyPr>
          <a:lstStyle/>
          <a:p>
            <a:pPr algn="l">
              <a:lnSpc>
                <a:spcPts val="4900"/>
              </a:lnSpc>
            </a:pPr>
            <a:r>
              <a:rPr lang="en-US" sz="3500" b="true">
                <a:solidFill>
                  <a:srgbClr val="1A3673"/>
                </a:solidFill>
                <a:latin typeface="Canva Sans Bold"/>
                <a:ea typeface="Canva Sans Bold"/>
                <a:cs typeface="Canva Sans Bold"/>
                <a:sym typeface="Canva Sans Bold"/>
              </a:rPr>
              <a:t>Low Code Architecture For High Velocity Delivery</a:t>
            </a:r>
          </a:p>
        </p:txBody>
      </p:sp>
      <p:sp>
        <p:nvSpPr>
          <p:cNvPr name="TextBox 62" id="62"/>
          <p:cNvSpPr txBox="true"/>
          <p:nvPr/>
        </p:nvSpPr>
        <p:spPr>
          <a:xfrm rot="0">
            <a:off x="10780085" y="5531982"/>
            <a:ext cx="6048972" cy="495301"/>
          </a:xfrm>
          <a:prstGeom prst="rect">
            <a:avLst/>
          </a:prstGeom>
        </p:spPr>
        <p:txBody>
          <a:bodyPr anchor="t" rtlCol="false" tIns="0" lIns="0" bIns="0" rIns="0">
            <a:spAutoFit/>
          </a:bodyPr>
          <a:lstStyle/>
          <a:p>
            <a:pPr algn="ctr">
              <a:lnSpc>
                <a:spcPts val="4199"/>
              </a:lnSpc>
              <a:spcBef>
                <a:spcPct val="0"/>
              </a:spcBef>
            </a:pPr>
            <a:r>
              <a:rPr lang="en-US" b="true" sz="2999">
                <a:solidFill>
                  <a:srgbClr val="03306B"/>
                </a:solidFill>
                <a:latin typeface="Canva Sans Bold"/>
                <a:ea typeface="Canva Sans Bold"/>
                <a:cs typeface="Canva Sans Bold"/>
                <a:sym typeface="Canva Sans Bold"/>
              </a:rPr>
              <a:t>Four Pillars of Architecture</a:t>
            </a:r>
          </a:p>
        </p:txBody>
      </p:sp>
      <p:sp>
        <p:nvSpPr>
          <p:cNvPr name="TextBox 63" id="63"/>
          <p:cNvSpPr txBox="true"/>
          <p:nvPr/>
        </p:nvSpPr>
        <p:spPr>
          <a:xfrm rot="0">
            <a:off x="10991173" y="3666680"/>
            <a:ext cx="6268127" cy="1298576"/>
          </a:xfrm>
          <a:prstGeom prst="rect">
            <a:avLst/>
          </a:prstGeom>
        </p:spPr>
        <p:txBody>
          <a:bodyPr anchor="t" rtlCol="false" tIns="0" lIns="0" bIns="0" rIns="0">
            <a:spAutoFit/>
          </a:bodyPr>
          <a:lstStyle/>
          <a:p>
            <a:pPr algn="l">
              <a:lnSpc>
                <a:spcPts val="3499"/>
              </a:lnSpc>
            </a:pPr>
            <a:r>
              <a:rPr lang="en-US" sz="2499">
                <a:solidFill>
                  <a:srgbClr val="FFFFFF"/>
                </a:solidFill>
                <a:latin typeface="Canva Sans"/>
                <a:ea typeface="Canva Sans"/>
                <a:cs typeface="Canva Sans"/>
                <a:sym typeface="Canva Sans"/>
              </a:rPr>
              <a:t>JSON data is validated against Zod schemas b</a:t>
            </a:r>
            <a:r>
              <a:rPr lang="en-US" sz="2499">
                <a:solidFill>
                  <a:srgbClr val="FFFFFF"/>
                </a:solidFill>
                <a:latin typeface="Canva Sans"/>
                <a:ea typeface="Canva Sans"/>
                <a:cs typeface="Canva Sans"/>
                <a:sym typeface="Canva Sans"/>
              </a:rPr>
              <a:t>efore submission, catching errors from the client side.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3306B"/>
        </a:solidFill>
      </p:bgPr>
    </p:bg>
    <p:spTree>
      <p:nvGrpSpPr>
        <p:cNvPr id="1" name=""/>
        <p:cNvGrpSpPr/>
        <p:nvPr/>
      </p:nvGrpSpPr>
      <p:grpSpPr>
        <a:xfrm>
          <a:off x="0" y="0"/>
          <a:ext cx="0" cy="0"/>
          <a:chOff x="0" y="0"/>
          <a:chExt cx="0" cy="0"/>
        </a:xfrm>
      </p:grpSpPr>
      <p:grpSp>
        <p:nvGrpSpPr>
          <p:cNvPr name="Group 2" id="2"/>
          <p:cNvGrpSpPr/>
          <p:nvPr/>
        </p:nvGrpSpPr>
        <p:grpSpPr>
          <a:xfrm rot="0">
            <a:off x="523935" y="1756788"/>
            <a:ext cx="17416862" cy="8097217"/>
            <a:chOff x="0" y="0"/>
            <a:chExt cx="4587157" cy="2132600"/>
          </a:xfrm>
        </p:grpSpPr>
        <p:sp>
          <p:nvSpPr>
            <p:cNvPr name="Freeform 3" id="3"/>
            <p:cNvSpPr/>
            <p:nvPr/>
          </p:nvSpPr>
          <p:spPr>
            <a:xfrm flipH="false" flipV="false" rot="0">
              <a:off x="0" y="0"/>
              <a:ext cx="4587157" cy="2132600"/>
            </a:xfrm>
            <a:custGeom>
              <a:avLst/>
              <a:gdLst/>
              <a:ahLst/>
              <a:cxnLst/>
              <a:rect r="r" b="b" t="t" l="l"/>
              <a:pathLst>
                <a:path h="2132600" w="4587157">
                  <a:moveTo>
                    <a:pt x="13335" y="0"/>
                  </a:moveTo>
                  <a:lnTo>
                    <a:pt x="4573822" y="0"/>
                  </a:lnTo>
                  <a:cubicBezTo>
                    <a:pt x="4577358" y="0"/>
                    <a:pt x="4580750" y="1405"/>
                    <a:pt x="4583251" y="3906"/>
                  </a:cubicBezTo>
                  <a:cubicBezTo>
                    <a:pt x="4585752" y="6407"/>
                    <a:pt x="4587157" y="9798"/>
                    <a:pt x="4587157" y="13335"/>
                  </a:cubicBezTo>
                  <a:lnTo>
                    <a:pt x="4587157" y="2119265"/>
                  </a:lnTo>
                  <a:cubicBezTo>
                    <a:pt x="4587157" y="2122802"/>
                    <a:pt x="4585752" y="2126194"/>
                    <a:pt x="4583251" y="2128695"/>
                  </a:cubicBezTo>
                  <a:cubicBezTo>
                    <a:pt x="4580750" y="2131195"/>
                    <a:pt x="4577358" y="2132600"/>
                    <a:pt x="4573822" y="2132600"/>
                  </a:cubicBezTo>
                  <a:lnTo>
                    <a:pt x="13335" y="2132600"/>
                  </a:lnTo>
                  <a:cubicBezTo>
                    <a:pt x="9798" y="2132600"/>
                    <a:pt x="6407" y="2131195"/>
                    <a:pt x="3906" y="2128695"/>
                  </a:cubicBezTo>
                  <a:cubicBezTo>
                    <a:pt x="1405" y="2126194"/>
                    <a:pt x="0" y="2122802"/>
                    <a:pt x="0" y="2119265"/>
                  </a:cubicBezTo>
                  <a:lnTo>
                    <a:pt x="0" y="13335"/>
                  </a:lnTo>
                  <a:cubicBezTo>
                    <a:pt x="0" y="9798"/>
                    <a:pt x="1405" y="6407"/>
                    <a:pt x="3906" y="3906"/>
                  </a:cubicBezTo>
                  <a:cubicBezTo>
                    <a:pt x="6407" y="1405"/>
                    <a:pt x="9798" y="0"/>
                    <a:pt x="13335" y="0"/>
                  </a:cubicBezTo>
                  <a:close/>
                </a:path>
              </a:pathLst>
            </a:custGeom>
            <a:solidFill>
              <a:srgbClr val="FFFFFF"/>
            </a:solidFill>
            <a:ln cap="rnd">
              <a:noFill/>
              <a:prstDash val="solid"/>
              <a:round/>
            </a:ln>
          </p:spPr>
        </p:sp>
        <p:sp>
          <p:nvSpPr>
            <p:cNvPr name="TextBox 4" id="4"/>
            <p:cNvSpPr txBox="true"/>
            <p:nvPr/>
          </p:nvSpPr>
          <p:spPr>
            <a:xfrm>
              <a:off x="0" y="-28575"/>
              <a:ext cx="4587157" cy="2161175"/>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0" y="0"/>
            <a:ext cx="18288000" cy="1334246"/>
            <a:chOff x="0" y="0"/>
            <a:chExt cx="4816593" cy="351406"/>
          </a:xfrm>
        </p:grpSpPr>
        <p:sp>
          <p:nvSpPr>
            <p:cNvPr name="Freeform 6" id="6"/>
            <p:cNvSpPr/>
            <p:nvPr/>
          </p:nvSpPr>
          <p:spPr>
            <a:xfrm flipH="false" flipV="false" rot="0">
              <a:off x="0" y="0"/>
              <a:ext cx="4816592" cy="351406"/>
            </a:xfrm>
            <a:custGeom>
              <a:avLst/>
              <a:gdLst/>
              <a:ahLst/>
              <a:cxnLst/>
              <a:rect r="r" b="b" t="t" l="l"/>
              <a:pathLst>
                <a:path h="351406" w="4816592">
                  <a:moveTo>
                    <a:pt x="0" y="0"/>
                  </a:moveTo>
                  <a:lnTo>
                    <a:pt x="4816592" y="0"/>
                  </a:lnTo>
                  <a:lnTo>
                    <a:pt x="4816592" y="351406"/>
                  </a:lnTo>
                  <a:lnTo>
                    <a:pt x="0" y="351406"/>
                  </a:lnTo>
                  <a:close/>
                </a:path>
              </a:pathLst>
            </a:custGeom>
            <a:solidFill>
              <a:srgbClr val="FFFFFF"/>
            </a:solidFill>
          </p:spPr>
        </p:sp>
        <p:sp>
          <p:nvSpPr>
            <p:cNvPr name="TextBox 7" id="7"/>
            <p:cNvSpPr txBox="true"/>
            <p:nvPr/>
          </p:nvSpPr>
          <p:spPr>
            <a:xfrm>
              <a:off x="0" y="-38100"/>
              <a:ext cx="4816593" cy="389506"/>
            </a:xfrm>
            <a:prstGeom prst="rect">
              <a:avLst/>
            </a:prstGeom>
          </p:spPr>
          <p:txBody>
            <a:bodyPr anchor="ctr" rtlCol="false" tIns="50800" lIns="50800" bIns="50800" rIns="50800"/>
            <a:lstStyle/>
            <a:p>
              <a:pPr algn="ctr">
                <a:lnSpc>
                  <a:spcPts val="2100"/>
                </a:lnSpc>
              </a:pPr>
            </a:p>
          </p:txBody>
        </p:sp>
      </p:grpSp>
      <p:graphicFrame>
        <p:nvGraphicFramePr>
          <p:cNvPr name="Table 8" id="8"/>
          <p:cNvGraphicFramePr>
            <a:graphicFrameLocks noGrp="true"/>
          </p:cNvGraphicFramePr>
          <p:nvPr/>
        </p:nvGraphicFramePr>
        <p:xfrm>
          <a:off x="1281208" y="2203332"/>
          <a:ext cx="8840881" cy="7271326"/>
        </p:xfrm>
        <a:graphic>
          <a:graphicData uri="http://schemas.openxmlformats.org/drawingml/2006/table">
            <a:tbl>
              <a:tblPr/>
              <a:tblGrid>
                <a:gridCol w="2367262"/>
                <a:gridCol w="2985216"/>
                <a:gridCol w="3488403"/>
              </a:tblGrid>
              <a:tr h="1353870">
                <a:tc>
                  <a:txBody>
                    <a:bodyPr anchor="t" rtlCol="false"/>
                    <a:lstStyle/>
                    <a:p>
                      <a:pPr algn="ctr" marL="0" indent="0" lvl="0">
                        <a:lnSpc>
                          <a:spcPts val="4199"/>
                        </a:lnSpc>
                        <a:spcBef>
                          <a:spcPct val="0"/>
                        </a:spcBef>
                        <a:defRPr/>
                      </a:pPr>
                      <a:r>
                        <a:rPr lang="en-US" b="true" sz="2999">
                          <a:solidFill>
                            <a:srgbClr val="FFFFFF"/>
                          </a:solidFill>
                          <a:latin typeface="Canva Sans Bold"/>
                          <a:ea typeface="Canva Sans Bold"/>
                          <a:cs typeface="Canva Sans Bold"/>
                          <a:sym typeface="Canva Sans Bold"/>
                        </a:rPr>
                        <a:t>ICON</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solidFill>
                      <a:srgbClr val="03306B"/>
                    </a:solidFill>
                  </a:tcPr>
                </a:tc>
                <a:tc>
                  <a:txBody>
                    <a:bodyPr anchor="t" rtlCol="false"/>
                    <a:lstStyle/>
                    <a:p>
                      <a:pPr algn="ctr" marL="0" indent="0" lvl="0">
                        <a:lnSpc>
                          <a:spcPts val="4199"/>
                        </a:lnSpc>
                        <a:spcBef>
                          <a:spcPct val="0"/>
                        </a:spcBef>
                        <a:defRPr/>
                      </a:pPr>
                      <a:r>
                        <a:rPr lang="en-US" b="true" sz="2999">
                          <a:solidFill>
                            <a:srgbClr val="FFFFFF"/>
                          </a:solidFill>
                          <a:latin typeface="Canva Sans Bold"/>
                          <a:ea typeface="Canva Sans Bold"/>
                          <a:cs typeface="Canva Sans Bold"/>
                          <a:sym typeface="Canva Sans Bold"/>
                        </a:rPr>
                        <a:t>LABEL</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solidFill>
                      <a:srgbClr val="03306B"/>
                    </a:solidFill>
                  </a:tcPr>
                </a:tc>
                <a:tc>
                  <a:txBody>
                    <a:bodyPr anchor="t" rtlCol="false"/>
                    <a:lstStyle/>
                    <a:p>
                      <a:pPr algn="ctr" marL="0" indent="0" lvl="0">
                        <a:lnSpc>
                          <a:spcPts val="4199"/>
                        </a:lnSpc>
                        <a:spcBef>
                          <a:spcPct val="0"/>
                        </a:spcBef>
                        <a:defRPr/>
                      </a:pPr>
                      <a:r>
                        <a:rPr lang="en-US" b="true" sz="2999">
                          <a:solidFill>
                            <a:srgbClr val="FFFFFF"/>
                          </a:solidFill>
                          <a:latin typeface="Canva Sans Bold"/>
                          <a:ea typeface="Canva Sans Bold"/>
                          <a:cs typeface="Canva Sans Bold"/>
                          <a:sym typeface="Canva Sans Bold"/>
                        </a:rPr>
                        <a:t>FIELD TYPE</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solidFill>
                      <a:srgbClr val="03306B"/>
                    </a:solidFill>
                  </a:tcPr>
                </a:tc>
              </a:tr>
              <a:tr h="919216">
                <a:tc>
                  <a:txBody>
                    <a:bodyPr anchor="t" rtlCol="false"/>
                    <a:lstStyle/>
                    <a:p>
                      <a:pPr algn="ctr" marL="0" indent="0" lvl="0">
                        <a:lnSpc>
                          <a:spcPts val="3499"/>
                        </a:lnSpc>
                        <a:spcBef>
                          <a:spcPct val="0"/>
                        </a:spcBef>
                        <a:defRPr/>
                      </a:pPr>
                      <a:r>
                        <a:rPr lang="en-US" b="true" sz="2499">
                          <a:solidFill>
                            <a:srgbClr val="1A3673"/>
                          </a:solidFill>
                          <a:latin typeface="Canva Sans Bold"/>
                          <a:ea typeface="Canva Sans Bold"/>
                          <a:cs typeface="Canva Sans Bold"/>
                          <a:sym typeface="Canva Sans Bold"/>
                        </a:rPr>
                        <a:t>Aa</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c>
                  <a:txBody>
                    <a:bodyPr anchor="t" rtlCol="false"/>
                    <a:lstStyle/>
                    <a:p>
                      <a:pPr algn="ctr" marL="0" indent="0" lvl="0">
                        <a:lnSpc>
                          <a:spcPts val="3499"/>
                        </a:lnSpc>
                        <a:spcBef>
                          <a:spcPct val="0"/>
                        </a:spcBef>
                        <a:defRPr/>
                      </a:pPr>
                      <a:r>
                        <a:rPr lang="en-US" b="true" sz="2499">
                          <a:solidFill>
                            <a:srgbClr val="1A3673"/>
                          </a:solidFill>
                          <a:latin typeface="Canva Sans Bold"/>
                          <a:ea typeface="Canva Sans Bold"/>
                          <a:cs typeface="Canva Sans Bold"/>
                          <a:sym typeface="Canva Sans Bold"/>
                        </a:rPr>
                        <a:t>Text Field</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c>
                  <a:txBody>
                    <a:bodyPr anchor="t" rtlCol="false"/>
                    <a:lstStyle/>
                    <a:p>
                      <a:pPr algn="ctr" marL="0" indent="0" lvl="0">
                        <a:lnSpc>
                          <a:spcPts val="3499"/>
                        </a:lnSpc>
                        <a:spcBef>
                          <a:spcPct val="0"/>
                        </a:spcBef>
                        <a:defRPr/>
                      </a:pPr>
                      <a:r>
                        <a:rPr lang="en-US" b="true" sz="2499">
                          <a:solidFill>
                            <a:srgbClr val="1A3673"/>
                          </a:solidFill>
                          <a:latin typeface="Canva Sans Bold"/>
                          <a:ea typeface="Canva Sans Bold"/>
                          <a:cs typeface="Canva Sans Bold"/>
                          <a:sym typeface="Canva Sans Bold"/>
                        </a:rPr>
                        <a:t>Text</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r>
              <a:tr h="919216">
                <a:tc>
                  <a:txBody>
                    <a:bodyPr anchor="t" rtlCol="false"/>
                    <a:lstStyle/>
                    <a:p>
                      <a:pPr algn="ctr" marL="0" indent="0" lvl="0">
                        <a:lnSpc>
                          <a:spcPts val="3499"/>
                        </a:lnSpc>
                        <a:spcBef>
                          <a:spcPct val="0"/>
                        </a:spcBef>
                        <a:defRPr/>
                      </a:pP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c>
                  <a:txBody>
                    <a:bodyPr anchor="t" rtlCol="false"/>
                    <a:lstStyle/>
                    <a:p>
                      <a:pPr algn="ctr" marL="0" indent="0" lvl="0">
                        <a:lnSpc>
                          <a:spcPts val="3499"/>
                        </a:lnSpc>
                        <a:spcBef>
                          <a:spcPct val="0"/>
                        </a:spcBef>
                        <a:defRPr/>
                      </a:pPr>
                      <a:r>
                        <a:rPr lang="en-US" b="true" sz="2499">
                          <a:solidFill>
                            <a:srgbClr val="1A3673"/>
                          </a:solidFill>
                          <a:latin typeface="Canva Sans Bold"/>
                          <a:ea typeface="Canva Sans Bold"/>
                          <a:cs typeface="Canva Sans Bold"/>
                          <a:sym typeface="Canva Sans Bold"/>
                        </a:rPr>
                        <a:t>Select</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c>
                  <a:txBody>
                    <a:bodyPr anchor="t" rtlCol="false"/>
                    <a:lstStyle/>
                    <a:p>
                      <a:pPr algn="ctr" marL="0" indent="0" lvl="0">
                        <a:lnSpc>
                          <a:spcPts val="3499"/>
                        </a:lnSpc>
                        <a:spcBef>
                          <a:spcPct val="0"/>
                        </a:spcBef>
                        <a:defRPr/>
                      </a:pPr>
                      <a:r>
                        <a:rPr lang="en-US" b="true" sz="2499">
                          <a:solidFill>
                            <a:srgbClr val="1A3673"/>
                          </a:solidFill>
                          <a:latin typeface="Canva Sans Bold"/>
                          <a:ea typeface="Canva Sans Bold"/>
                          <a:cs typeface="Canva Sans Bold"/>
                          <a:sym typeface="Canva Sans Bold"/>
                        </a:rPr>
                        <a:t>Dropdown (Single)</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r>
              <a:tr h="919216">
                <a:tc>
                  <a:txBody>
                    <a:bodyPr anchor="t" rtlCol="false"/>
                    <a:lstStyle/>
                    <a:p>
                      <a:pPr algn="ctr" marL="0" indent="0" lvl="0">
                        <a:lnSpc>
                          <a:spcPts val="3499"/>
                        </a:lnSpc>
                        <a:spcBef>
                          <a:spcPct val="0"/>
                        </a:spcBef>
                        <a:defRPr/>
                      </a:pP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c>
                  <a:txBody>
                    <a:bodyPr anchor="t" rtlCol="false"/>
                    <a:lstStyle/>
                    <a:p>
                      <a:pPr algn="ctr" marL="0" indent="0" lvl="0">
                        <a:lnSpc>
                          <a:spcPts val="3499"/>
                        </a:lnSpc>
                        <a:spcBef>
                          <a:spcPct val="0"/>
                        </a:spcBef>
                        <a:defRPr/>
                      </a:pPr>
                      <a:r>
                        <a:rPr lang="en-US" b="true" sz="2499">
                          <a:solidFill>
                            <a:srgbClr val="1A3673"/>
                          </a:solidFill>
                          <a:latin typeface="Canva Sans Bold"/>
                          <a:ea typeface="Canva Sans Bold"/>
                          <a:cs typeface="Canva Sans Bold"/>
                          <a:sym typeface="Canva Sans Bold"/>
                        </a:rPr>
                        <a:t>Multi Select</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c>
                  <a:txBody>
                    <a:bodyPr anchor="t" rtlCol="false"/>
                    <a:lstStyle/>
                    <a:p>
                      <a:pPr algn="ctr" marL="0" indent="0" lvl="0">
                        <a:lnSpc>
                          <a:spcPts val="3499"/>
                        </a:lnSpc>
                        <a:spcBef>
                          <a:spcPct val="0"/>
                        </a:spcBef>
                        <a:defRPr/>
                      </a:pPr>
                      <a:r>
                        <a:rPr lang="en-US" b="true" sz="2499">
                          <a:solidFill>
                            <a:srgbClr val="1A3673"/>
                          </a:solidFill>
                          <a:latin typeface="Canva Sans Bold"/>
                          <a:ea typeface="Canva Sans Bold"/>
                          <a:cs typeface="Canva Sans Bold"/>
                          <a:sym typeface="Canva Sans Bold"/>
                        </a:rPr>
                        <a:t>Dropdown (Multi)</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r>
              <a:tr h="919216">
                <a:tc>
                  <a:txBody>
                    <a:bodyPr anchor="t" rtlCol="false"/>
                    <a:lstStyle/>
                    <a:p>
                      <a:pPr algn="ctr" marL="0" indent="0" lvl="0">
                        <a:lnSpc>
                          <a:spcPts val="3499"/>
                        </a:lnSpc>
                        <a:spcBef>
                          <a:spcPct val="0"/>
                        </a:spcBef>
                        <a:defRPr/>
                      </a:pP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c>
                  <a:txBody>
                    <a:bodyPr anchor="t" rtlCol="false"/>
                    <a:lstStyle/>
                    <a:p>
                      <a:pPr algn="ctr" marL="0" indent="0" lvl="0">
                        <a:lnSpc>
                          <a:spcPts val="3499"/>
                        </a:lnSpc>
                        <a:spcBef>
                          <a:spcPct val="0"/>
                        </a:spcBef>
                        <a:defRPr/>
                      </a:pPr>
                      <a:r>
                        <a:rPr lang="en-US" b="true" sz="2499">
                          <a:solidFill>
                            <a:srgbClr val="1A3673"/>
                          </a:solidFill>
                          <a:latin typeface="Canva Sans Bold"/>
                          <a:ea typeface="Canva Sans Bold"/>
                          <a:cs typeface="Canva Sans Bold"/>
                          <a:sym typeface="Canva Sans Bold"/>
                        </a:rPr>
                        <a:t>Email</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c>
                  <a:txBody>
                    <a:bodyPr anchor="t" rtlCol="false"/>
                    <a:lstStyle/>
                    <a:p>
                      <a:pPr algn="ctr" marL="0" indent="0" lvl="0">
                        <a:lnSpc>
                          <a:spcPts val="3499"/>
                        </a:lnSpc>
                        <a:spcBef>
                          <a:spcPct val="0"/>
                        </a:spcBef>
                        <a:defRPr/>
                      </a:pPr>
                      <a:r>
                        <a:rPr lang="en-US" b="true" sz="2499">
                          <a:solidFill>
                            <a:srgbClr val="1A3673"/>
                          </a:solidFill>
                          <a:latin typeface="Canva Sans Bold"/>
                          <a:ea typeface="Canva Sans Bold"/>
                          <a:cs typeface="Canva Sans Bold"/>
                          <a:sym typeface="Canva Sans Bold"/>
                        </a:rPr>
                        <a:t>Email Validation</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r>
              <a:tr h="1120295">
                <a:tc>
                  <a:txBody>
                    <a:bodyPr anchor="t" rtlCol="false"/>
                    <a:lstStyle/>
                    <a:p>
                      <a:pPr algn="ctr" marL="0" indent="0" lvl="0">
                        <a:lnSpc>
                          <a:spcPts val="4900"/>
                        </a:lnSpc>
                        <a:spcBef>
                          <a:spcPct val="0"/>
                        </a:spcBef>
                        <a:defRPr/>
                      </a:pPr>
                      <a:r>
                        <a:rPr lang="en-US" b="true" sz="3500">
                          <a:solidFill>
                            <a:srgbClr val="1A3673"/>
                          </a:solidFill>
                          <a:latin typeface="Canva Sans Bold"/>
                          <a:ea typeface="Canva Sans Bold"/>
                          <a:cs typeface="Canva Sans Bold"/>
                          <a:sym typeface="Canva Sans Bold"/>
                        </a:rPr>
                        <a:t>{}</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c>
                  <a:txBody>
                    <a:bodyPr anchor="t" rtlCol="false"/>
                    <a:lstStyle/>
                    <a:p>
                      <a:pPr algn="ctr" marL="0" indent="0" lvl="0">
                        <a:lnSpc>
                          <a:spcPts val="3499"/>
                        </a:lnSpc>
                        <a:spcBef>
                          <a:spcPct val="0"/>
                        </a:spcBef>
                        <a:defRPr/>
                      </a:pPr>
                      <a:r>
                        <a:rPr lang="en-US" b="true" sz="2499">
                          <a:solidFill>
                            <a:srgbClr val="1A3673"/>
                          </a:solidFill>
                          <a:latin typeface="Canva Sans Bold"/>
                          <a:ea typeface="Canva Sans Bold"/>
                          <a:cs typeface="Canva Sans Bold"/>
                          <a:sym typeface="Canva Sans Bold"/>
                        </a:rPr>
                        <a:t>JSON</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c>
                  <a:txBody>
                    <a:bodyPr anchor="t" rtlCol="false"/>
                    <a:lstStyle/>
                    <a:p>
                      <a:pPr algn="ctr" marL="0" indent="0" lvl="0">
                        <a:lnSpc>
                          <a:spcPts val="3499"/>
                        </a:lnSpc>
                        <a:spcBef>
                          <a:spcPct val="0"/>
                        </a:spcBef>
                        <a:defRPr/>
                      </a:pPr>
                      <a:r>
                        <a:rPr lang="en-US" b="true" sz="2499">
                          <a:solidFill>
                            <a:srgbClr val="1A3673"/>
                          </a:solidFill>
                          <a:latin typeface="Canva Sans Bold"/>
                          <a:ea typeface="Canva Sans Bold"/>
                          <a:cs typeface="Canva Sans Bold"/>
                          <a:sym typeface="Canva Sans Bold"/>
                        </a:rPr>
                        <a:t>Nested JSON</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r>
              <a:tr h="1120295">
                <a:tc>
                  <a:txBody>
                    <a:bodyPr anchor="t" rtlCol="false"/>
                    <a:lstStyle/>
                    <a:p>
                      <a:pPr algn="ctr">
                        <a:lnSpc>
                          <a:spcPts val="4900"/>
                        </a:lnSpc>
                        <a:spcBef>
                          <a:spcPct val="0"/>
                        </a:spcBef>
                        <a:defRPr/>
                      </a:pP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c>
                  <a:txBody>
                    <a:bodyPr anchor="t" rtlCol="false"/>
                    <a:lstStyle/>
                    <a:p>
                      <a:pPr algn="ctr">
                        <a:lnSpc>
                          <a:spcPts val="3499"/>
                        </a:lnSpc>
                        <a:spcBef>
                          <a:spcPct val="0"/>
                        </a:spcBef>
                        <a:defRPr/>
                      </a:pPr>
                      <a:r>
                        <a:rPr lang="en-US" b="true" sz="2499">
                          <a:solidFill>
                            <a:srgbClr val="1A3673"/>
                          </a:solidFill>
                          <a:latin typeface="Canva Sans Bold"/>
                          <a:ea typeface="Canva Sans Bold"/>
                          <a:cs typeface="Canva Sans Bold"/>
                          <a:sym typeface="Canva Sans Bold"/>
                        </a:rPr>
                        <a:t>Calendar</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c>
                  <a:txBody>
                    <a:bodyPr anchor="t" rtlCol="false"/>
                    <a:lstStyle/>
                    <a:p>
                      <a:pPr algn="ctr">
                        <a:lnSpc>
                          <a:spcPts val="3499"/>
                        </a:lnSpc>
                        <a:spcBef>
                          <a:spcPct val="0"/>
                        </a:spcBef>
                        <a:defRPr/>
                      </a:pPr>
                      <a:r>
                        <a:rPr lang="en-US" b="true" sz="2499">
                          <a:solidFill>
                            <a:srgbClr val="1A3673"/>
                          </a:solidFill>
                          <a:latin typeface="Canva Sans Bold"/>
                          <a:ea typeface="Canva Sans Bold"/>
                          <a:cs typeface="Canva Sans Bold"/>
                          <a:sym typeface="Canva Sans Bold"/>
                        </a:rPr>
                        <a:t>Date Selector</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r>
            </a:tbl>
          </a:graphicData>
        </a:graphic>
      </p:graphicFrame>
      <p:sp>
        <p:nvSpPr>
          <p:cNvPr name="Freeform 9" id="9"/>
          <p:cNvSpPr/>
          <p:nvPr/>
        </p:nvSpPr>
        <p:spPr>
          <a:xfrm flipH="false" flipV="false" rot="0">
            <a:off x="1957054" y="4737913"/>
            <a:ext cx="921790" cy="405587"/>
          </a:xfrm>
          <a:custGeom>
            <a:avLst/>
            <a:gdLst/>
            <a:ahLst/>
            <a:cxnLst/>
            <a:rect r="r" b="b" t="t" l="l"/>
            <a:pathLst>
              <a:path h="405587" w="921790">
                <a:moveTo>
                  <a:pt x="0" y="0"/>
                </a:moveTo>
                <a:lnTo>
                  <a:pt x="921790" y="0"/>
                </a:lnTo>
                <a:lnTo>
                  <a:pt x="921790" y="405587"/>
                </a:lnTo>
                <a:lnTo>
                  <a:pt x="0" y="4055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957054" y="5636201"/>
            <a:ext cx="921790" cy="405587"/>
          </a:xfrm>
          <a:custGeom>
            <a:avLst/>
            <a:gdLst/>
            <a:ahLst/>
            <a:cxnLst/>
            <a:rect r="r" b="b" t="t" l="l"/>
            <a:pathLst>
              <a:path h="405587" w="921790">
                <a:moveTo>
                  <a:pt x="0" y="0"/>
                </a:moveTo>
                <a:lnTo>
                  <a:pt x="921790" y="0"/>
                </a:lnTo>
                <a:lnTo>
                  <a:pt x="921790" y="405587"/>
                </a:lnTo>
                <a:lnTo>
                  <a:pt x="0" y="4055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2140802" y="6537088"/>
            <a:ext cx="554295" cy="527273"/>
          </a:xfrm>
          <a:custGeom>
            <a:avLst/>
            <a:gdLst/>
            <a:ahLst/>
            <a:cxnLst/>
            <a:rect r="r" b="b" t="t" l="l"/>
            <a:pathLst>
              <a:path h="527273" w="554295">
                <a:moveTo>
                  <a:pt x="0" y="0"/>
                </a:moveTo>
                <a:lnTo>
                  <a:pt x="554294" y="0"/>
                </a:lnTo>
                <a:lnTo>
                  <a:pt x="554294" y="527273"/>
                </a:lnTo>
                <a:lnTo>
                  <a:pt x="0" y="5272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137625" y="8598991"/>
            <a:ext cx="560648" cy="560648"/>
          </a:xfrm>
          <a:custGeom>
            <a:avLst/>
            <a:gdLst/>
            <a:ahLst/>
            <a:cxnLst/>
            <a:rect r="r" b="b" t="t" l="l"/>
            <a:pathLst>
              <a:path h="560648" w="560648">
                <a:moveTo>
                  <a:pt x="0" y="0"/>
                </a:moveTo>
                <a:lnTo>
                  <a:pt x="560648" y="0"/>
                </a:lnTo>
                <a:lnTo>
                  <a:pt x="560648" y="560648"/>
                </a:lnTo>
                <a:lnTo>
                  <a:pt x="0" y="5606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p:nvPr/>
        </p:nvGrpSpPr>
        <p:grpSpPr>
          <a:xfrm rot="0">
            <a:off x="10303938" y="2404643"/>
            <a:ext cx="3596098" cy="1906180"/>
            <a:chOff x="0" y="0"/>
            <a:chExt cx="4794797" cy="2541574"/>
          </a:xfrm>
        </p:grpSpPr>
        <p:grpSp>
          <p:nvGrpSpPr>
            <p:cNvPr name="Group 14" id="14"/>
            <p:cNvGrpSpPr/>
            <p:nvPr/>
          </p:nvGrpSpPr>
          <p:grpSpPr>
            <a:xfrm rot="0">
              <a:off x="0" y="0"/>
              <a:ext cx="4794797" cy="2541574"/>
              <a:chOff x="0" y="0"/>
              <a:chExt cx="947120" cy="502039"/>
            </a:xfrm>
          </p:grpSpPr>
          <p:sp>
            <p:nvSpPr>
              <p:cNvPr name="Freeform 15" id="15"/>
              <p:cNvSpPr/>
              <p:nvPr/>
            </p:nvSpPr>
            <p:spPr>
              <a:xfrm flipH="false" flipV="false" rot="0">
                <a:off x="0" y="0"/>
                <a:ext cx="947120" cy="502039"/>
              </a:xfrm>
              <a:custGeom>
                <a:avLst/>
                <a:gdLst/>
                <a:ahLst/>
                <a:cxnLst/>
                <a:rect r="r" b="b" t="t" l="l"/>
                <a:pathLst>
                  <a:path h="502039" w="947120">
                    <a:moveTo>
                      <a:pt x="73197" y="0"/>
                    </a:moveTo>
                    <a:lnTo>
                      <a:pt x="873923" y="0"/>
                    </a:lnTo>
                    <a:cubicBezTo>
                      <a:pt x="914349" y="0"/>
                      <a:pt x="947120" y="32772"/>
                      <a:pt x="947120" y="73197"/>
                    </a:cubicBezTo>
                    <a:lnTo>
                      <a:pt x="947120" y="428842"/>
                    </a:lnTo>
                    <a:cubicBezTo>
                      <a:pt x="947120" y="469268"/>
                      <a:pt x="914349" y="502039"/>
                      <a:pt x="873923" y="502039"/>
                    </a:cubicBezTo>
                    <a:lnTo>
                      <a:pt x="73197" y="502039"/>
                    </a:lnTo>
                    <a:cubicBezTo>
                      <a:pt x="32772" y="502039"/>
                      <a:pt x="0" y="469268"/>
                      <a:pt x="0" y="428842"/>
                    </a:cubicBezTo>
                    <a:lnTo>
                      <a:pt x="0" y="73197"/>
                    </a:lnTo>
                    <a:cubicBezTo>
                      <a:pt x="0" y="32772"/>
                      <a:pt x="32772" y="0"/>
                      <a:pt x="73197" y="0"/>
                    </a:cubicBezTo>
                    <a:close/>
                  </a:path>
                </a:pathLst>
              </a:custGeom>
              <a:solidFill>
                <a:srgbClr val="FFFFFF"/>
              </a:solidFill>
              <a:ln w="95250" cap="rnd">
                <a:solidFill>
                  <a:srgbClr val="03306B"/>
                </a:solidFill>
                <a:prstDash val="solid"/>
                <a:round/>
              </a:ln>
            </p:spPr>
          </p:sp>
          <p:sp>
            <p:nvSpPr>
              <p:cNvPr name="TextBox 16" id="16"/>
              <p:cNvSpPr txBox="true"/>
              <p:nvPr/>
            </p:nvSpPr>
            <p:spPr>
              <a:xfrm>
                <a:off x="0" y="-28575"/>
                <a:ext cx="947120" cy="530614"/>
              </a:xfrm>
              <a:prstGeom prst="rect">
                <a:avLst/>
              </a:prstGeom>
            </p:spPr>
            <p:txBody>
              <a:bodyPr anchor="ctr" rtlCol="false" tIns="50800" lIns="50800" bIns="50800" rIns="50800"/>
              <a:lstStyle/>
              <a:p>
                <a:pPr algn="ctr">
                  <a:lnSpc>
                    <a:spcPts val="2100"/>
                  </a:lnSpc>
                </a:pPr>
              </a:p>
            </p:txBody>
          </p:sp>
        </p:grpSp>
        <p:sp>
          <p:nvSpPr>
            <p:cNvPr name="TextBox 17" id="17"/>
            <p:cNvSpPr txBox="true"/>
            <p:nvPr/>
          </p:nvSpPr>
          <p:spPr>
            <a:xfrm rot="0">
              <a:off x="312710" y="488890"/>
              <a:ext cx="4169377" cy="1525694"/>
            </a:xfrm>
            <a:prstGeom prst="rect">
              <a:avLst/>
            </a:prstGeom>
          </p:spPr>
          <p:txBody>
            <a:bodyPr anchor="t" rtlCol="false" tIns="0" lIns="0" bIns="0" rIns="0">
              <a:spAutoFit/>
            </a:bodyPr>
            <a:lstStyle/>
            <a:p>
              <a:pPr algn="ctr">
                <a:lnSpc>
                  <a:spcPts val="3079"/>
                </a:lnSpc>
                <a:spcBef>
                  <a:spcPct val="0"/>
                </a:spcBef>
              </a:pPr>
              <a:r>
                <a:rPr lang="en-US" b="true" sz="2199">
                  <a:solidFill>
                    <a:srgbClr val="1A3673"/>
                  </a:solidFill>
                  <a:latin typeface="Canva Sans Bold"/>
                  <a:ea typeface="Canva Sans Bold"/>
                  <a:cs typeface="Canva Sans Bold"/>
                  <a:sym typeface="Canva Sans Bold"/>
                </a:rPr>
                <a:t>Fields are rendered dynamically based on JSON schema</a:t>
              </a:r>
            </a:p>
          </p:txBody>
        </p:sp>
      </p:grpSp>
      <p:grpSp>
        <p:nvGrpSpPr>
          <p:cNvPr name="Group 18" id="18"/>
          <p:cNvGrpSpPr/>
          <p:nvPr/>
        </p:nvGrpSpPr>
        <p:grpSpPr>
          <a:xfrm rot="0">
            <a:off x="10303938" y="6652497"/>
            <a:ext cx="7460127" cy="1515655"/>
            <a:chOff x="0" y="0"/>
            <a:chExt cx="9946836" cy="2020874"/>
          </a:xfrm>
        </p:grpSpPr>
        <p:grpSp>
          <p:nvGrpSpPr>
            <p:cNvPr name="Group 19" id="19"/>
            <p:cNvGrpSpPr/>
            <p:nvPr/>
          </p:nvGrpSpPr>
          <p:grpSpPr>
            <a:xfrm rot="0">
              <a:off x="0" y="0"/>
              <a:ext cx="9946836" cy="2020874"/>
              <a:chOff x="0" y="0"/>
              <a:chExt cx="1964807" cy="399185"/>
            </a:xfrm>
          </p:grpSpPr>
          <p:sp>
            <p:nvSpPr>
              <p:cNvPr name="Freeform 20" id="20"/>
              <p:cNvSpPr/>
              <p:nvPr/>
            </p:nvSpPr>
            <p:spPr>
              <a:xfrm flipH="false" flipV="false" rot="0">
                <a:off x="0" y="0"/>
                <a:ext cx="1964807" cy="399185"/>
              </a:xfrm>
              <a:custGeom>
                <a:avLst/>
                <a:gdLst/>
                <a:ahLst/>
                <a:cxnLst/>
                <a:rect r="r" b="b" t="t" l="l"/>
                <a:pathLst>
                  <a:path h="399185" w="1964807">
                    <a:moveTo>
                      <a:pt x="35284" y="0"/>
                    </a:moveTo>
                    <a:lnTo>
                      <a:pt x="1929523" y="0"/>
                    </a:lnTo>
                    <a:cubicBezTo>
                      <a:pt x="1938881" y="0"/>
                      <a:pt x="1947856" y="3717"/>
                      <a:pt x="1954473" y="10335"/>
                    </a:cubicBezTo>
                    <a:cubicBezTo>
                      <a:pt x="1961090" y="16952"/>
                      <a:pt x="1964807" y="25926"/>
                      <a:pt x="1964807" y="35284"/>
                    </a:cubicBezTo>
                    <a:lnTo>
                      <a:pt x="1964807" y="363901"/>
                    </a:lnTo>
                    <a:cubicBezTo>
                      <a:pt x="1964807" y="383388"/>
                      <a:pt x="1949010" y="399185"/>
                      <a:pt x="1929523" y="399185"/>
                    </a:cubicBezTo>
                    <a:lnTo>
                      <a:pt x="35284" y="399185"/>
                    </a:lnTo>
                    <a:cubicBezTo>
                      <a:pt x="25926" y="399185"/>
                      <a:pt x="16952" y="395468"/>
                      <a:pt x="10335" y="388850"/>
                    </a:cubicBezTo>
                    <a:cubicBezTo>
                      <a:pt x="3717" y="382233"/>
                      <a:pt x="0" y="373259"/>
                      <a:pt x="0" y="363901"/>
                    </a:cubicBezTo>
                    <a:lnTo>
                      <a:pt x="0" y="35284"/>
                    </a:lnTo>
                    <a:cubicBezTo>
                      <a:pt x="0" y="15797"/>
                      <a:pt x="15797" y="0"/>
                      <a:pt x="35284" y="0"/>
                    </a:cubicBezTo>
                    <a:close/>
                  </a:path>
                </a:pathLst>
              </a:custGeom>
              <a:solidFill>
                <a:srgbClr val="FFFFFF"/>
              </a:solidFill>
              <a:ln w="95250" cap="rnd">
                <a:solidFill>
                  <a:srgbClr val="03306B"/>
                </a:solidFill>
                <a:prstDash val="solid"/>
                <a:round/>
              </a:ln>
            </p:spPr>
          </p:sp>
          <p:sp>
            <p:nvSpPr>
              <p:cNvPr name="TextBox 21" id="21"/>
              <p:cNvSpPr txBox="true"/>
              <p:nvPr/>
            </p:nvSpPr>
            <p:spPr>
              <a:xfrm>
                <a:off x="0" y="-28575"/>
                <a:ext cx="1964807" cy="427760"/>
              </a:xfrm>
              <a:prstGeom prst="rect">
                <a:avLst/>
              </a:prstGeom>
            </p:spPr>
            <p:txBody>
              <a:bodyPr anchor="ctr" rtlCol="false" tIns="50800" lIns="50800" bIns="50800" rIns="50800"/>
              <a:lstStyle/>
              <a:p>
                <a:pPr algn="ctr">
                  <a:lnSpc>
                    <a:spcPts val="2100"/>
                  </a:lnSpc>
                </a:pPr>
              </a:p>
            </p:txBody>
          </p:sp>
        </p:grpSp>
        <p:sp>
          <p:nvSpPr>
            <p:cNvPr name="TextBox 22" id="22"/>
            <p:cNvSpPr txBox="true"/>
            <p:nvPr/>
          </p:nvSpPr>
          <p:spPr>
            <a:xfrm rot="0">
              <a:off x="324359" y="488890"/>
              <a:ext cx="9298117" cy="1004994"/>
            </a:xfrm>
            <a:prstGeom prst="rect">
              <a:avLst/>
            </a:prstGeom>
          </p:spPr>
          <p:txBody>
            <a:bodyPr anchor="t" rtlCol="false" tIns="0" lIns="0" bIns="0" rIns="0">
              <a:spAutoFit/>
            </a:bodyPr>
            <a:lstStyle/>
            <a:p>
              <a:pPr algn="ctr">
                <a:lnSpc>
                  <a:spcPts val="3079"/>
                </a:lnSpc>
                <a:spcBef>
                  <a:spcPct val="0"/>
                </a:spcBef>
              </a:pPr>
              <a:r>
                <a:rPr lang="en-US" b="true" sz="2199">
                  <a:solidFill>
                    <a:srgbClr val="1A3673"/>
                  </a:solidFill>
                  <a:latin typeface="Canva Sans Bold"/>
                  <a:ea typeface="Canva Sans Bold"/>
                  <a:cs typeface="Canva Sans Bold"/>
                  <a:sym typeface="Canva Sans Bold"/>
                </a:rPr>
                <a:t>Supports bu</a:t>
              </a:r>
              <a:r>
                <a:rPr lang="en-US" b="true" sz="2199">
                  <a:solidFill>
                    <a:srgbClr val="1A3673"/>
                  </a:solidFill>
                  <a:latin typeface="Canva Sans Bold"/>
                  <a:ea typeface="Canva Sans Bold"/>
                  <a:cs typeface="Canva Sans Bold"/>
                  <a:sym typeface="Canva Sans Bold"/>
                </a:rPr>
                <a:t>ilt-in validation: required, max length, email format</a:t>
              </a:r>
            </a:p>
          </p:txBody>
        </p:sp>
      </p:grpSp>
      <p:grpSp>
        <p:nvGrpSpPr>
          <p:cNvPr name="Group 23" id="23"/>
          <p:cNvGrpSpPr/>
          <p:nvPr/>
        </p:nvGrpSpPr>
        <p:grpSpPr>
          <a:xfrm rot="0">
            <a:off x="14191960" y="2404643"/>
            <a:ext cx="3572104" cy="1906180"/>
            <a:chOff x="0" y="0"/>
            <a:chExt cx="4762806" cy="2541574"/>
          </a:xfrm>
        </p:grpSpPr>
        <p:grpSp>
          <p:nvGrpSpPr>
            <p:cNvPr name="Group 24" id="24"/>
            <p:cNvGrpSpPr/>
            <p:nvPr/>
          </p:nvGrpSpPr>
          <p:grpSpPr>
            <a:xfrm rot="0">
              <a:off x="0" y="0"/>
              <a:ext cx="4762806" cy="2541574"/>
              <a:chOff x="0" y="0"/>
              <a:chExt cx="940801" cy="502039"/>
            </a:xfrm>
          </p:grpSpPr>
          <p:sp>
            <p:nvSpPr>
              <p:cNvPr name="Freeform 25" id="25"/>
              <p:cNvSpPr/>
              <p:nvPr/>
            </p:nvSpPr>
            <p:spPr>
              <a:xfrm flipH="false" flipV="false" rot="0">
                <a:off x="0" y="0"/>
                <a:ext cx="940801" cy="502039"/>
              </a:xfrm>
              <a:custGeom>
                <a:avLst/>
                <a:gdLst/>
                <a:ahLst/>
                <a:cxnLst/>
                <a:rect r="r" b="b" t="t" l="l"/>
                <a:pathLst>
                  <a:path h="502039" w="940801">
                    <a:moveTo>
                      <a:pt x="73689" y="0"/>
                    </a:moveTo>
                    <a:lnTo>
                      <a:pt x="867112" y="0"/>
                    </a:lnTo>
                    <a:cubicBezTo>
                      <a:pt x="907809" y="0"/>
                      <a:pt x="940801" y="32992"/>
                      <a:pt x="940801" y="73689"/>
                    </a:cubicBezTo>
                    <a:lnTo>
                      <a:pt x="940801" y="428350"/>
                    </a:lnTo>
                    <a:cubicBezTo>
                      <a:pt x="940801" y="447894"/>
                      <a:pt x="933038" y="466637"/>
                      <a:pt x="919218" y="480456"/>
                    </a:cubicBezTo>
                    <a:cubicBezTo>
                      <a:pt x="905399" y="494276"/>
                      <a:pt x="886656" y="502039"/>
                      <a:pt x="867112" y="502039"/>
                    </a:cubicBezTo>
                    <a:lnTo>
                      <a:pt x="73689" y="502039"/>
                    </a:lnTo>
                    <a:cubicBezTo>
                      <a:pt x="54146" y="502039"/>
                      <a:pt x="35402" y="494276"/>
                      <a:pt x="21583" y="480456"/>
                    </a:cubicBezTo>
                    <a:cubicBezTo>
                      <a:pt x="7764" y="466637"/>
                      <a:pt x="0" y="447894"/>
                      <a:pt x="0" y="428350"/>
                    </a:cubicBezTo>
                    <a:lnTo>
                      <a:pt x="0" y="73689"/>
                    </a:lnTo>
                    <a:cubicBezTo>
                      <a:pt x="0" y="54146"/>
                      <a:pt x="7764" y="35402"/>
                      <a:pt x="21583" y="21583"/>
                    </a:cubicBezTo>
                    <a:cubicBezTo>
                      <a:pt x="35402" y="7764"/>
                      <a:pt x="54146" y="0"/>
                      <a:pt x="73689" y="0"/>
                    </a:cubicBezTo>
                    <a:close/>
                  </a:path>
                </a:pathLst>
              </a:custGeom>
              <a:solidFill>
                <a:srgbClr val="FFFFFF"/>
              </a:solidFill>
              <a:ln w="95250" cap="rnd">
                <a:solidFill>
                  <a:srgbClr val="03306B"/>
                </a:solidFill>
                <a:prstDash val="solid"/>
                <a:round/>
              </a:ln>
            </p:spPr>
          </p:sp>
          <p:sp>
            <p:nvSpPr>
              <p:cNvPr name="TextBox 26" id="26"/>
              <p:cNvSpPr txBox="true"/>
              <p:nvPr/>
            </p:nvSpPr>
            <p:spPr>
              <a:xfrm>
                <a:off x="0" y="-28575"/>
                <a:ext cx="940801" cy="530614"/>
              </a:xfrm>
              <a:prstGeom prst="rect">
                <a:avLst/>
              </a:prstGeom>
            </p:spPr>
            <p:txBody>
              <a:bodyPr anchor="ctr" rtlCol="false" tIns="50800" lIns="50800" bIns="50800" rIns="50800"/>
              <a:lstStyle/>
              <a:p>
                <a:pPr algn="ctr">
                  <a:lnSpc>
                    <a:spcPts val="2100"/>
                  </a:lnSpc>
                </a:pPr>
              </a:p>
            </p:txBody>
          </p:sp>
        </p:grpSp>
        <p:sp>
          <p:nvSpPr>
            <p:cNvPr name="TextBox 27" id="27"/>
            <p:cNvSpPr txBox="true"/>
            <p:nvPr/>
          </p:nvSpPr>
          <p:spPr>
            <a:xfrm rot="0">
              <a:off x="310624" y="416598"/>
              <a:ext cx="4141559" cy="1525694"/>
            </a:xfrm>
            <a:prstGeom prst="rect">
              <a:avLst/>
            </a:prstGeom>
          </p:spPr>
          <p:txBody>
            <a:bodyPr anchor="t" rtlCol="false" tIns="0" lIns="0" bIns="0" rIns="0">
              <a:spAutoFit/>
            </a:bodyPr>
            <a:lstStyle/>
            <a:p>
              <a:pPr algn="ctr">
                <a:lnSpc>
                  <a:spcPts val="3079"/>
                </a:lnSpc>
                <a:spcBef>
                  <a:spcPct val="0"/>
                </a:spcBef>
              </a:pPr>
              <a:r>
                <a:rPr lang="en-US" b="true" sz="2199">
                  <a:solidFill>
                    <a:srgbClr val="1A3673"/>
                  </a:solidFill>
                  <a:latin typeface="Canva Sans Bold"/>
                  <a:ea typeface="Canva Sans Bold"/>
                  <a:cs typeface="Canva Sans Bold"/>
                  <a:sym typeface="Canva Sans Bold"/>
                </a:rPr>
                <a:t>Sca</a:t>
              </a:r>
              <a:r>
                <a:rPr lang="en-US" b="true" sz="2199">
                  <a:solidFill>
                    <a:srgbClr val="1A3673"/>
                  </a:solidFill>
                  <a:latin typeface="Canva Sans Bold"/>
                  <a:ea typeface="Canva Sans Bold"/>
                  <a:cs typeface="Canva Sans Bold"/>
                  <a:sym typeface="Canva Sans Bold"/>
                </a:rPr>
                <a:t>lable for new field types and complex logic</a:t>
              </a:r>
            </a:p>
          </p:txBody>
        </p:sp>
      </p:grpSp>
      <p:grpSp>
        <p:nvGrpSpPr>
          <p:cNvPr name="Group 28" id="28"/>
          <p:cNvGrpSpPr/>
          <p:nvPr/>
        </p:nvGrpSpPr>
        <p:grpSpPr>
          <a:xfrm rot="0">
            <a:off x="10303938" y="4526133"/>
            <a:ext cx="3596098" cy="1906180"/>
            <a:chOff x="0" y="0"/>
            <a:chExt cx="4794797" cy="2541574"/>
          </a:xfrm>
        </p:grpSpPr>
        <p:grpSp>
          <p:nvGrpSpPr>
            <p:cNvPr name="Group 29" id="29"/>
            <p:cNvGrpSpPr/>
            <p:nvPr/>
          </p:nvGrpSpPr>
          <p:grpSpPr>
            <a:xfrm rot="0">
              <a:off x="0" y="0"/>
              <a:ext cx="4794797" cy="2541574"/>
              <a:chOff x="0" y="0"/>
              <a:chExt cx="947120" cy="502039"/>
            </a:xfrm>
          </p:grpSpPr>
          <p:sp>
            <p:nvSpPr>
              <p:cNvPr name="Freeform 30" id="30"/>
              <p:cNvSpPr/>
              <p:nvPr/>
            </p:nvSpPr>
            <p:spPr>
              <a:xfrm flipH="false" flipV="false" rot="0">
                <a:off x="0" y="0"/>
                <a:ext cx="947120" cy="502039"/>
              </a:xfrm>
              <a:custGeom>
                <a:avLst/>
                <a:gdLst/>
                <a:ahLst/>
                <a:cxnLst/>
                <a:rect r="r" b="b" t="t" l="l"/>
                <a:pathLst>
                  <a:path h="502039" w="947120">
                    <a:moveTo>
                      <a:pt x="73197" y="0"/>
                    </a:moveTo>
                    <a:lnTo>
                      <a:pt x="873923" y="0"/>
                    </a:lnTo>
                    <a:cubicBezTo>
                      <a:pt x="914349" y="0"/>
                      <a:pt x="947120" y="32772"/>
                      <a:pt x="947120" y="73197"/>
                    </a:cubicBezTo>
                    <a:lnTo>
                      <a:pt x="947120" y="428842"/>
                    </a:lnTo>
                    <a:cubicBezTo>
                      <a:pt x="947120" y="469268"/>
                      <a:pt x="914349" y="502039"/>
                      <a:pt x="873923" y="502039"/>
                    </a:cubicBezTo>
                    <a:lnTo>
                      <a:pt x="73197" y="502039"/>
                    </a:lnTo>
                    <a:cubicBezTo>
                      <a:pt x="32772" y="502039"/>
                      <a:pt x="0" y="469268"/>
                      <a:pt x="0" y="428842"/>
                    </a:cubicBezTo>
                    <a:lnTo>
                      <a:pt x="0" y="73197"/>
                    </a:lnTo>
                    <a:cubicBezTo>
                      <a:pt x="0" y="32772"/>
                      <a:pt x="32772" y="0"/>
                      <a:pt x="73197" y="0"/>
                    </a:cubicBezTo>
                    <a:close/>
                  </a:path>
                </a:pathLst>
              </a:custGeom>
              <a:solidFill>
                <a:srgbClr val="FFFFFF"/>
              </a:solidFill>
              <a:ln w="95250" cap="rnd">
                <a:solidFill>
                  <a:srgbClr val="03306B"/>
                </a:solidFill>
                <a:prstDash val="solid"/>
                <a:round/>
              </a:ln>
            </p:spPr>
          </p:sp>
          <p:sp>
            <p:nvSpPr>
              <p:cNvPr name="TextBox 31" id="31"/>
              <p:cNvSpPr txBox="true"/>
              <p:nvPr/>
            </p:nvSpPr>
            <p:spPr>
              <a:xfrm>
                <a:off x="0" y="-28575"/>
                <a:ext cx="947120" cy="530614"/>
              </a:xfrm>
              <a:prstGeom prst="rect">
                <a:avLst/>
              </a:prstGeom>
            </p:spPr>
            <p:txBody>
              <a:bodyPr anchor="ctr" rtlCol="false" tIns="50800" lIns="50800" bIns="50800" rIns="50800"/>
              <a:lstStyle/>
              <a:p>
                <a:pPr algn="ctr">
                  <a:lnSpc>
                    <a:spcPts val="2100"/>
                  </a:lnSpc>
                </a:pPr>
              </a:p>
            </p:txBody>
          </p:sp>
        </p:grpSp>
        <p:sp>
          <p:nvSpPr>
            <p:cNvPr name="TextBox 32" id="32"/>
            <p:cNvSpPr txBox="true"/>
            <p:nvPr/>
          </p:nvSpPr>
          <p:spPr>
            <a:xfrm rot="0">
              <a:off x="312710" y="488890"/>
              <a:ext cx="4169377" cy="1525694"/>
            </a:xfrm>
            <a:prstGeom prst="rect">
              <a:avLst/>
            </a:prstGeom>
          </p:spPr>
          <p:txBody>
            <a:bodyPr anchor="t" rtlCol="false" tIns="0" lIns="0" bIns="0" rIns="0">
              <a:spAutoFit/>
            </a:bodyPr>
            <a:lstStyle/>
            <a:p>
              <a:pPr algn="ctr">
                <a:lnSpc>
                  <a:spcPts val="3079"/>
                </a:lnSpc>
                <a:spcBef>
                  <a:spcPct val="0"/>
                </a:spcBef>
              </a:pPr>
              <a:r>
                <a:rPr lang="en-US" b="true" sz="2199">
                  <a:solidFill>
                    <a:srgbClr val="1A3673"/>
                  </a:solidFill>
                  <a:latin typeface="Canva Sans Bold"/>
                  <a:ea typeface="Canva Sans Bold"/>
                  <a:cs typeface="Canva Sans Bold"/>
                  <a:sym typeface="Canva Sans Bold"/>
                </a:rPr>
                <a:t>Ensur</a:t>
              </a:r>
              <a:r>
                <a:rPr lang="en-US" b="true" sz="2199">
                  <a:solidFill>
                    <a:srgbClr val="1A3673"/>
                  </a:solidFill>
                  <a:latin typeface="Canva Sans Bold"/>
                  <a:ea typeface="Canva Sans Bold"/>
                  <a:cs typeface="Canva Sans Bold"/>
                  <a:sym typeface="Canva Sans Bold"/>
                </a:rPr>
                <a:t>es form consistency across environments</a:t>
              </a:r>
            </a:p>
          </p:txBody>
        </p:sp>
      </p:grpSp>
      <p:grpSp>
        <p:nvGrpSpPr>
          <p:cNvPr name="Group 33" id="33"/>
          <p:cNvGrpSpPr/>
          <p:nvPr/>
        </p:nvGrpSpPr>
        <p:grpSpPr>
          <a:xfrm rot="0">
            <a:off x="14191960" y="4527242"/>
            <a:ext cx="3572104" cy="1906180"/>
            <a:chOff x="0" y="0"/>
            <a:chExt cx="4762806" cy="2541574"/>
          </a:xfrm>
        </p:grpSpPr>
        <p:grpSp>
          <p:nvGrpSpPr>
            <p:cNvPr name="Group 34" id="34"/>
            <p:cNvGrpSpPr/>
            <p:nvPr/>
          </p:nvGrpSpPr>
          <p:grpSpPr>
            <a:xfrm rot="0">
              <a:off x="0" y="0"/>
              <a:ext cx="4762806" cy="2541574"/>
              <a:chOff x="0" y="0"/>
              <a:chExt cx="940801" cy="502039"/>
            </a:xfrm>
          </p:grpSpPr>
          <p:sp>
            <p:nvSpPr>
              <p:cNvPr name="Freeform 35" id="35"/>
              <p:cNvSpPr/>
              <p:nvPr/>
            </p:nvSpPr>
            <p:spPr>
              <a:xfrm flipH="false" flipV="false" rot="0">
                <a:off x="0" y="0"/>
                <a:ext cx="940801" cy="502039"/>
              </a:xfrm>
              <a:custGeom>
                <a:avLst/>
                <a:gdLst/>
                <a:ahLst/>
                <a:cxnLst/>
                <a:rect r="r" b="b" t="t" l="l"/>
                <a:pathLst>
                  <a:path h="502039" w="940801">
                    <a:moveTo>
                      <a:pt x="73689" y="0"/>
                    </a:moveTo>
                    <a:lnTo>
                      <a:pt x="867112" y="0"/>
                    </a:lnTo>
                    <a:cubicBezTo>
                      <a:pt x="907809" y="0"/>
                      <a:pt x="940801" y="32992"/>
                      <a:pt x="940801" y="73689"/>
                    </a:cubicBezTo>
                    <a:lnTo>
                      <a:pt x="940801" y="428350"/>
                    </a:lnTo>
                    <a:cubicBezTo>
                      <a:pt x="940801" y="447894"/>
                      <a:pt x="933038" y="466637"/>
                      <a:pt x="919218" y="480456"/>
                    </a:cubicBezTo>
                    <a:cubicBezTo>
                      <a:pt x="905399" y="494276"/>
                      <a:pt x="886656" y="502039"/>
                      <a:pt x="867112" y="502039"/>
                    </a:cubicBezTo>
                    <a:lnTo>
                      <a:pt x="73689" y="502039"/>
                    </a:lnTo>
                    <a:cubicBezTo>
                      <a:pt x="54146" y="502039"/>
                      <a:pt x="35402" y="494276"/>
                      <a:pt x="21583" y="480456"/>
                    </a:cubicBezTo>
                    <a:cubicBezTo>
                      <a:pt x="7764" y="466637"/>
                      <a:pt x="0" y="447894"/>
                      <a:pt x="0" y="428350"/>
                    </a:cubicBezTo>
                    <a:lnTo>
                      <a:pt x="0" y="73689"/>
                    </a:lnTo>
                    <a:cubicBezTo>
                      <a:pt x="0" y="54146"/>
                      <a:pt x="7764" y="35402"/>
                      <a:pt x="21583" y="21583"/>
                    </a:cubicBezTo>
                    <a:cubicBezTo>
                      <a:pt x="35402" y="7764"/>
                      <a:pt x="54146" y="0"/>
                      <a:pt x="73689" y="0"/>
                    </a:cubicBezTo>
                    <a:close/>
                  </a:path>
                </a:pathLst>
              </a:custGeom>
              <a:solidFill>
                <a:srgbClr val="FFFFFF"/>
              </a:solidFill>
              <a:ln w="95250" cap="rnd">
                <a:solidFill>
                  <a:srgbClr val="03306B"/>
                </a:solidFill>
                <a:prstDash val="solid"/>
                <a:round/>
              </a:ln>
            </p:spPr>
          </p:sp>
          <p:sp>
            <p:nvSpPr>
              <p:cNvPr name="TextBox 36" id="36"/>
              <p:cNvSpPr txBox="true"/>
              <p:nvPr/>
            </p:nvSpPr>
            <p:spPr>
              <a:xfrm>
                <a:off x="0" y="-28575"/>
                <a:ext cx="940801" cy="530614"/>
              </a:xfrm>
              <a:prstGeom prst="rect">
                <a:avLst/>
              </a:prstGeom>
            </p:spPr>
            <p:txBody>
              <a:bodyPr anchor="ctr" rtlCol="false" tIns="50800" lIns="50800" bIns="50800" rIns="50800"/>
              <a:lstStyle/>
              <a:p>
                <a:pPr algn="ctr">
                  <a:lnSpc>
                    <a:spcPts val="2100"/>
                  </a:lnSpc>
                </a:pPr>
              </a:p>
            </p:txBody>
          </p:sp>
        </p:grpSp>
        <p:sp>
          <p:nvSpPr>
            <p:cNvPr name="TextBox 37" id="37"/>
            <p:cNvSpPr txBox="true"/>
            <p:nvPr/>
          </p:nvSpPr>
          <p:spPr>
            <a:xfrm rot="0">
              <a:off x="155312" y="488890"/>
              <a:ext cx="4452182" cy="1525694"/>
            </a:xfrm>
            <a:prstGeom prst="rect">
              <a:avLst/>
            </a:prstGeom>
          </p:spPr>
          <p:txBody>
            <a:bodyPr anchor="t" rtlCol="false" tIns="0" lIns="0" bIns="0" rIns="0">
              <a:spAutoFit/>
            </a:bodyPr>
            <a:lstStyle/>
            <a:p>
              <a:pPr algn="ctr">
                <a:lnSpc>
                  <a:spcPts val="3079"/>
                </a:lnSpc>
                <a:spcBef>
                  <a:spcPct val="0"/>
                </a:spcBef>
              </a:pPr>
              <a:r>
                <a:rPr lang="en-US" b="true" sz="2199">
                  <a:solidFill>
                    <a:srgbClr val="1A3673"/>
                  </a:solidFill>
                  <a:latin typeface="Canva Sans Bold"/>
                  <a:ea typeface="Canva Sans Bold"/>
                  <a:cs typeface="Canva Sans Bold"/>
                  <a:sym typeface="Canva Sans Bold"/>
                </a:rPr>
                <a:t> Seamless UI updates by mod</a:t>
              </a:r>
              <a:r>
                <a:rPr lang="en-US" b="true" sz="2199">
                  <a:solidFill>
                    <a:srgbClr val="1A3673"/>
                  </a:solidFill>
                  <a:latin typeface="Canva Sans Bold"/>
                  <a:ea typeface="Canva Sans Bold"/>
                  <a:cs typeface="Canva Sans Bold"/>
                  <a:sym typeface="Canva Sans Bold"/>
                </a:rPr>
                <a:t>ifying only the JSON, not code</a:t>
              </a:r>
            </a:p>
          </p:txBody>
        </p:sp>
      </p:grpSp>
      <p:sp>
        <p:nvSpPr>
          <p:cNvPr name="Freeform 38" id="38"/>
          <p:cNvSpPr/>
          <p:nvPr/>
        </p:nvSpPr>
        <p:spPr>
          <a:xfrm flipH="false" flipV="false" rot="0">
            <a:off x="10400870" y="8465839"/>
            <a:ext cx="259548" cy="200088"/>
          </a:xfrm>
          <a:custGeom>
            <a:avLst/>
            <a:gdLst/>
            <a:ahLst/>
            <a:cxnLst/>
            <a:rect r="r" b="b" t="t" l="l"/>
            <a:pathLst>
              <a:path h="200088" w="259548">
                <a:moveTo>
                  <a:pt x="0" y="0"/>
                </a:moveTo>
                <a:lnTo>
                  <a:pt x="259548" y="0"/>
                </a:lnTo>
                <a:lnTo>
                  <a:pt x="259548" y="200087"/>
                </a:lnTo>
                <a:lnTo>
                  <a:pt x="0" y="20008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39" id="39"/>
          <p:cNvSpPr txBox="true"/>
          <p:nvPr/>
        </p:nvSpPr>
        <p:spPr>
          <a:xfrm rot="0">
            <a:off x="310779" y="431800"/>
            <a:ext cx="8141515" cy="596900"/>
          </a:xfrm>
          <a:prstGeom prst="rect">
            <a:avLst/>
          </a:prstGeom>
        </p:spPr>
        <p:txBody>
          <a:bodyPr anchor="t" rtlCol="false" tIns="0" lIns="0" bIns="0" rIns="0">
            <a:spAutoFit/>
          </a:bodyPr>
          <a:lstStyle/>
          <a:p>
            <a:pPr algn="ctr">
              <a:lnSpc>
                <a:spcPts val="4900"/>
              </a:lnSpc>
            </a:pPr>
            <a:r>
              <a:rPr lang="en-US" sz="3500" b="true">
                <a:solidFill>
                  <a:srgbClr val="1A3673"/>
                </a:solidFill>
                <a:latin typeface="Canva Sans Bold"/>
                <a:ea typeface="Canva Sans Bold"/>
                <a:cs typeface="Canva Sans Bold"/>
                <a:sym typeface="Canva Sans Bold"/>
              </a:rPr>
              <a:t>DYNAMIC UI POWERED BY JSON</a:t>
            </a:r>
          </a:p>
        </p:txBody>
      </p:sp>
      <p:sp>
        <p:nvSpPr>
          <p:cNvPr name="TextBox 40" id="40"/>
          <p:cNvSpPr txBox="true"/>
          <p:nvPr/>
        </p:nvSpPr>
        <p:spPr>
          <a:xfrm rot="0">
            <a:off x="10660418" y="8608776"/>
            <a:ext cx="6955362" cy="1054100"/>
          </a:xfrm>
          <a:prstGeom prst="rect">
            <a:avLst/>
          </a:prstGeom>
        </p:spPr>
        <p:txBody>
          <a:bodyPr anchor="t" rtlCol="false" tIns="0" lIns="0" bIns="0" rIns="0">
            <a:spAutoFit/>
          </a:bodyPr>
          <a:lstStyle/>
          <a:p>
            <a:pPr algn="l">
              <a:lnSpc>
                <a:spcPts val="2800"/>
              </a:lnSpc>
            </a:pPr>
            <a:r>
              <a:rPr lang="en-US" sz="2000">
                <a:solidFill>
                  <a:srgbClr val="1A3673"/>
                </a:solidFill>
                <a:latin typeface="Canva Sans"/>
                <a:ea typeface="Canva Sans"/>
                <a:cs typeface="Canva Sans"/>
                <a:sym typeface="Canva Sans"/>
              </a:rPr>
              <a:t>“From label, validation, every aspect of the form is controlled via J</a:t>
            </a:r>
            <a:r>
              <a:rPr lang="en-US" sz="2000">
                <a:solidFill>
                  <a:srgbClr val="1A3673"/>
                </a:solidFill>
                <a:latin typeface="Canva Sans"/>
                <a:ea typeface="Canva Sans"/>
                <a:cs typeface="Canva Sans"/>
                <a:sym typeface="Canva Sans"/>
              </a:rPr>
              <a:t>SON ensuring flexibility, maintainability, &amp; speed.”</a:t>
            </a:r>
          </a:p>
        </p:txBody>
      </p:sp>
      <p:sp>
        <p:nvSpPr>
          <p:cNvPr name="TextBox 41" id="41"/>
          <p:cNvSpPr txBox="true"/>
          <p:nvPr/>
        </p:nvSpPr>
        <p:spPr>
          <a:xfrm rot="0">
            <a:off x="10660418" y="1804567"/>
            <a:ext cx="6747167" cy="495301"/>
          </a:xfrm>
          <a:prstGeom prst="rect">
            <a:avLst/>
          </a:prstGeom>
        </p:spPr>
        <p:txBody>
          <a:bodyPr anchor="t" rtlCol="false" tIns="0" lIns="0" bIns="0" rIns="0">
            <a:spAutoFit/>
          </a:bodyPr>
          <a:lstStyle/>
          <a:p>
            <a:pPr algn="ctr">
              <a:lnSpc>
                <a:spcPts val="4199"/>
              </a:lnSpc>
              <a:spcBef>
                <a:spcPct val="0"/>
              </a:spcBef>
            </a:pPr>
            <a:r>
              <a:rPr lang="en-US" b="true" sz="2999">
                <a:solidFill>
                  <a:srgbClr val="1A3673"/>
                </a:solidFill>
                <a:latin typeface="Canva Sans Bold"/>
                <a:ea typeface="Canva Sans Bold"/>
                <a:cs typeface="Canva Sans Bold"/>
                <a:sym typeface="Canva Sans Bold"/>
              </a:rPr>
              <a:t>K</a:t>
            </a:r>
            <a:r>
              <a:rPr lang="en-US" b="true" sz="2999">
                <a:solidFill>
                  <a:srgbClr val="1A3673"/>
                </a:solidFill>
                <a:latin typeface="Canva Sans Bold"/>
                <a:ea typeface="Canva Sans Bold"/>
                <a:cs typeface="Canva Sans Bold"/>
                <a:sym typeface="Canva Sans Bold"/>
              </a:rPr>
              <a:t>ey Capabilities Enabled by JSON</a:t>
            </a:r>
          </a:p>
        </p:txBody>
      </p:sp>
      <p:sp>
        <p:nvSpPr>
          <p:cNvPr name="Freeform 42" id="42"/>
          <p:cNvSpPr/>
          <p:nvPr/>
        </p:nvSpPr>
        <p:spPr>
          <a:xfrm flipH="true" flipV="false" rot="0">
            <a:off x="17504517" y="9374614"/>
            <a:ext cx="259548" cy="200088"/>
          </a:xfrm>
          <a:custGeom>
            <a:avLst/>
            <a:gdLst/>
            <a:ahLst/>
            <a:cxnLst/>
            <a:rect r="r" b="b" t="t" l="l"/>
            <a:pathLst>
              <a:path h="200088" w="259548">
                <a:moveTo>
                  <a:pt x="259548" y="0"/>
                </a:moveTo>
                <a:lnTo>
                  <a:pt x="0" y="0"/>
                </a:lnTo>
                <a:lnTo>
                  <a:pt x="0" y="200088"/>
                </a:lnTo>
                <a:lnTo>
                  <a:pt x="259548" y="200088"/>
                </a:lnTo>
                <a:lnTo>
                  <a:pt x="25954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43" id="43" descr="Elevance Health's logo"/>
          <p:cNvSpPr/>
          <p:nvPr/>
        </p:nvSpPr>
        <p:spPr>
          <a:xfrm flipH="false" flipV="false" rot="0">
            <a:off x="15335389" y="102135"/>
            <a:ext cx="2654243" cy="1129977"/>
          </a:xfrm>
          <a:custGeom>
            <a:avLst/>
            <a:gdLst/>
            <a:ahLst/>
            <a:cxnLst/>
            <a:rect r="r" b="b" t="t" l="l"/>
            <a:pathLst>
              <a:path h="1129977" w="2654243">
                <a:moveTo>
                  <a:pt x="0" y="0"/>
                </a:moveTo>
                <a:lnTo>
                  <a:pt x="2654243" y="0"/>
                </a:lnTo>
                <a:lnTo>
                  <a:pt x="2654243" y="1129976"/>
                </a:lnTo>
                <a:lnTo>
                  <a:pt x="0" y="112997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3306B"/>
        </a:solidFill>
      </p:bgPr>
    </p:bg>
    <p:spTree>
      <p:nvGrpSpPr>
        <p:cNvPr id="1" name=""/>
        <p:cNvGrpSpPr/>
        <p:nvPr/>
      </p:nvGrpSpPr>
      <p:grpSpPr>
        <a:xfrm>
          <a:off x="0" y="0"/>
          <a:ext cx="0" cy="0"/>
          <a:chOff x="0" y="0"/>
          <a:chExt cx="0" cy="0"/>
        </a:xfrm>
      </p:grpSpPr>
      <p:grpSp>
        <p:nvGrpSpPr>
          <p:cNvPr name="Group 2" id="2"/>
          <p:cNvGrpSpPr/>
          <p:nvPr/>
        </p:nvGrpSpPr>
        <p:grpSpPr>
          <a:xfrm rot="0">
            <a:off x="562494" y="1754836"/>
            <a:ext cx="17163013" cy="8097217"/>
            <a:chOff x="0" y="0"/>
            <a:chExt cx="4520300" cy="2132600"/>
          </a:xfrm>
        </p:grpSpPr>
        <p:sp>
          <p:nvSpPr>
            <p:cNvPr name="Freeform 3" id="3"/>
            <p:cNvSpPr/>
            <p:nvPr/>
          </p:nvSpPr>
          <p:spPr>
            <a:xfrm flipH="false" flipV="false" rot="0">
              <a:off x="0" y="0"/>
              <a:ext cx="4520300" cy="2132600"/>
            </a:xfrm>
            <a:custGeom>
              <a:avLst/>
              <a:gdLst/>
              <a:ahLst/>
              <a:cxnLst/>
              <a:rect r="r" b="b" t="t" l="l"/>
              <a:pathLst>
                <a:path h="2132600" w="4520300">
                  <a:moveTo>
                    <a:pt x="13532" y="0"/>
                  </a:moveTo>
                  <a:lnTo>
                    <a:pt x="4506767" y="0"/>
                  </a:lnTo>
                  <a:cubicBezTo>
                    <a:pt x="4510356" y="0"/>
                    <a:pt x="4513798" y="1426"/>
                    <a:pt x="4516336" y="3964"/>
                  </a:cubicBezTo>
                  <a:cubicBezTo>
                    <a:pt x="4518874" y="6501"/>
                    <a:pt x="4520300" y="9943"/>
                    <a:pt x="4520300" y="13532"/>
                  </a:cubicBezTo>
                  <a:lnTo>
                    <a:pt x="4520300" y="2119068"/>
                  </a:lnTo>
                  <a:cubicBezTo>
                    <a:pt x="4520300" y="2126542"/>
                    <a:pt x="4514241" y="2132600"/>
                    <a:pt x="4506767" y="2132600"/>
                  </a:cubicBezTo>
                  <a:lnTo>
                    <a:pt x="13532" y="2132600"/>
                  </a:lnTo>
                  <a:cubicBezTo>
                    <a:pt x="6059" y="2132600"/>
                    <a:pt x="0" y="2126542"/>
                    <a:pt x="0" y="2119068"/>
                  </a:cubicBezTo>
                  <a:lnTo>
                    <a:pt x="0" y="13532"/>
                  </a:lnTo>
                  <a:cubicBezTo>
                    <a:pt x="0" y="6059"/>
                    <a:pt x="6059" y="0"/>
                    <a:pt x="13532" y="0"/>
                  </a:cubicBezTo>
                  <a:close/>
                </a:path>
              </a:pathLst>
            </a:custGeom>
            <a:solidFill>
              <a:srgbClr val="FFFFFF"/>
            </a:solidFill>
            <a:ln cap="rnd">
              <a:noFill/>
              <a:prstDash val="solid"/>
              <a:round/>
            </a:ln>
          </p:spPr>
        </p:sp>
        <p:sp>
          <p:nvSpPr>
            <p:cNvPr name="TextBox 4" id="4"/>
            <p:cNvSpPr txBox="true"/>
            <p:nvPr/>
          </p:nvSpPr>
          <p:spPr>
            <a:xfrm>
              <a:off x="0" y="-28575"/>
              <a:ext cx="4520300" cy="2161175"/>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0" y="0"/>
            <a:ext cx="18288000" cy="1334246"/>
            <a:chOff x="0" y="0"/>
            <a:chExt cx="4816593" cy="351406"/>
          </a:xfrm>
        </p:grpSpPr>
        <p:sp>
          <p:nvSpPr>
            <p:cNvPr name="Freeform 6" id="6"/>
            <p:cNvSpPr/>
            <p:nvPr/>
          </p:nvSpPr>
          <p:spPr>
            <a:xfrm flipH="false" flipV="false" rot="0">
              <a:off x="0" y="0"/>
              <a:ext cx="4816592" cy="351406"/>
            </a:xfrm>
            <a:custGeom>
              <a:avLst/>
              <a:gdLst/>
              <a:ahLst/>
              <a:cxnLst/>
              <a:rect r="r" b="b" t="t" l="l"/>
              <a:pathLst>
                <a:path h="351406" w="4816592">
                  <a:moveTo>
                    <a:pt x="0" y="0"/>
                  </a:moveTo>
                  <a:lnTo>
                    <a:pt x="4816592" y="0"/>
                  </a:lnTo>
                  <a:lnTo>
                    <a:pt x="4816592" y="351406"/>
                  </a:lnTo>
                  <a:lnTo>
                    <a:pt x="0" y="351406"/>
                  </a:lnTo>
                  <a:close/>
                </a:path>
              </a:pathLst>
            </a:custGeom>
            <a:solidFill>
              <a:srgbClr val="FFFFFF"/>
            </a:solidFill>
          </p:spPr>
        </p:sp>
        <p:sp>
          <p:nvSpPr>
            <p:cNvPr name="TextBox 7" id="7"/>
            <p:cNvSpPr txBox="true"/>
            <p:nvPr/>
          </p:nvSpPr>
          <p:spPr>
            <a:xfrm>
              <a:off x="0" y="-28575"/>
              <a:ext cx="4816593" cy="379981"/>
            </a:xfrm>
            <a:prstGeom prst="rect">
              <a:avLst/>
            </a:prstGeom>
          </p:spPr>
          <p:txBody>
            <a:bodyPr anchor="ctr" rtlCol="false" tIns="50800" lIns="50800" bIns="50800" rIns="50800"/>
            <a:lstStyle/>
            <a:p>
              <a:pPr algn="ctr">
                <a:lnSpc>
                  <a:spcPts val="2100"/>
                </a:lnSpc>
              </a:pPr>
            </a:p>
          </p:txBody>
        </p:sp>
      </p:grpSp>
      <p:sp>
        <p:nvSpPr>
          <p:cNvPr name="AutoShape 8" id="8"/>
          <p:cNvSpPr/>
          <p:nvPr/>
        </p:nvSpPr>
        <p:spPr>
          <a:xfrm flipV="true">
            <a:off x="16126033" y="3979544"/>
            <a:ext cx="836358" cy="5224"/>
          </a:xfrm>
          <a:prstGeom prst="line">
            <a:avLst/>
          </a:prstGeom>
          <a:ln cap="flat" w="38100">
            <a:solidFill>
              <a:srgbClr val="FFFFFF"/>
            </a:solidFill>
            <a:prstDash val="solid"/>
            <a:headEnd type="none" len="sm" w="sm"/>
            <a:tailEnd type="arrow" len="sm" w="med"/>
          </a:ln>
        </p:spPr>
      </p:sp>
      <p:grpSp>
        <p:nvGrpSpPr>
          <p:cNvPr name="Group 9" id="9"/>
          <p:cNvGrpSpPr/>
          <p:nvPr/>
        </p:nvGrpSpPr>
        <p:grpSpPr>
          <a:xfrm rot="0">
            <a:off x="932794" y="1911541"/>
            <a:ext cx="9663331" cy="7590556"/>
            <a:chOff x="0" y="0"/>
            <a:chExt cx="12884441" cy="10120742"/>
          </a:xfrm>
        </p:grpSpPr>
        <p:sp>
          <p:nvSpPr>
            <p:cNvPr name="AutoShape 10" id="10"/>
            <p:cNvSpPr/>
            <p:nvPr/>
          </p:nvSpPr>
          <p:spPr>
            <a:xfrm flipH="true" flipV="true">
              <a:off x="1779001" y="9268331"/>
              <a:ext cx="0" cy="271392"/>
            </a:xfrm>
            <a:prstGeom prst="line">
              <a:avLst/>
            </a:prstGeom>
            <a:ln cap="flat" w="50800">
              <a:solidFill>
                <a:srgbClr val="03306B"/>
              </a:solidFill>
              <a:prstDash val="solid"/>
              <a:headEnd type="none" len="sm" w="sm"/>
              <a:tailEnd type="none" len="sm" w="sm"/>
            </a:ln>
          </p:spPr>
        </p:sp>
        <p:sp>
          <p:nvSpPr>
            <p:cNvPr name="AutoShape 11" id="11"/>
            <p:cNvSpPr/>
            <p:nvPr/>
          </p:nvSpPr>
          <p:spPr>
            <a:xfrm>
              <a:off x="3558002" y="7435969"/>
              <a:ext cx="1104024" cy="0"/>
            </a:xfrm>
            <a:prstGeom prst="line">
              <a:avLst/>
            </a:prstGeom>
            <a:ln cap="flat" w="50800">
              <a:solidFill>
                <a:srgbClr val="03306B"/>
              </a:solidFill>
              <a:prstDash val="solid"/>
              <a:headEnd type="none" len="sm" w="sm"/>
              <a:tailEnd type="arrow" len="sm" w="med"/>
            </a:ln>
          </p:spPr>
        </p:sp>
        <p:sp>
          <p:nvSpPr>
            <p:cNvPr name="AutoShape 12" id="12"/>
            <p:cNvSpPr/>
            <p:nvPr/>
          </p:nvSpPr>
          <p:spPr>
            <a:xfrm>
              <a:off x="6415628" y="2188780"/>
              <a:ext cx="12207" cy="1042654"/>
            </a:xfrm>
            <a:prstGeom prst="line">
              <a:avLst/>
            </a:prstGeom>
            <a:ln cap="flat" w="50800">
              <a:solidFill>
                <a:srgbClr val="03306B"/>
              </a:solidFill>
              <a:prstDash val="solid"/>
              <a:headEnd type="none" len="sm" w="sm"/>
              <a:tailEnd type="arrow" len="sm" w="med"/>
            </a:ln>
          </p:spPr>
        </p:sp>
        <p:sp>
          <p:nvSpPr>
            <p:cNvPr name="AutoShape 13" id="13"/>
            <p:cNvSpPr/>
            <p:nvPr/>
          </p:nvSpPr>
          <p:spPr>
            <a:xfrm>
              <a:off x="1779001" y="4865469"/>
              <a:ext cx="0" cy="1390250"/>
            </a:xfrm>
            <a:prstGeom prst="line">
              <a:avLst/>
            </a:prstGeom>
            <a:ln cap="flat" w="50800">
              <a:solidFill>
                <a:srgbClr val="03306B"/>
              </a:solidFill>
              <a:prstDash val="solid"/>
              <a:headEnd type="none" len="sm" w="sm"/>
              <a:tailEnd type="arrow" len="sm" w="med"/>
            </a:ln>
          </p:spPr>
        </p:sp>
        <p:sp>
          <p:nvSpPr>
            <p:cNvPr name="AutoShape 14" id="14"/>
            <p:cNvSpPr/>
            <p:nvPr/>
          </p:nvSpPr>
          <p:spPr>
            <a:xfrm flipV="true">
              <a:off x="1779001" y="9530618"/>
              <a:ext cx="2883025" cy="9105"/>
            </a:xfrm>
            <a:prstGeom prst="line">
              <a:avLst/>
            </a:prstGeom>
            <a:ln cap="flat" w="50800">
              <a:solidFill>
                <a:srgbClr val="03306B"/>
              </a:solidFill>
              <a:prstDash val="solid"/>
              <a:headEnd type="none" len="sm" w="sm"/>
              <a:tailEnd type="arrow" len="sm" w="med"/>
            </a:ln>
          </p:spPr>
        </p:sp>
        <p:grpSp>
          <p:nvGrpSpPr>
            <p:cNvPr name="Group 15" id="15"/>
            <p:cNvGrpSpPr/>
            <p:nvPr/>
          </p:nvGrpSpPr>
          <p:grpSpPr>
            <a:xfrm rot="0">
              <a:off x="4662026" y="1008531"/>
              <a:ext cx="3558002" cy="1180249"/>
              <a:chOff x="0" y="0"/>
              <a:chExt cx="1107877" cy="367501"/>
            </a:xfrm>
          </p:grpSpPr>
          <p:sp>
            <p:nvSpPr>
              <p:cNvPr name="Freeform 16" id="16"/>
              <p:cNvSpPr/>
              <p:nvPr/>
            </p:nvSpPr>
            <p:spPr>
              <a:xfrm flipH="false" flipV="false" rot="0">
                <a:off x="0" y="0"/>
                <a:ext cx="1107877" cy="367501"/>
              </a:xfrm>
              <a:custGeom>
                <a:avLst/>
                <a:gdLst/>
                <a:ahLst/>
                <a:cxnLst/>
                <a:rect r="r" b="b" t="t" l="l"/>
                <a:pathLst>
                  <a:path h="367501" w="1107877">
                    <a:moveTo>
                      <a:pt x="43518" y="0"/>
                    </a:moveTo>
                    <a:lnTo>
                      <a:pt x="1064359" y="0"/>
                    </a:lnTo>
                    <a:cubicBezTo>
                      <a:pt x="1075901" y="0"/>
                      <a:pt x="1086970" y="4585"/>
                      <a:pt x="1095131" y="12746"/>
                    </a:cubicBezTo>
                    <a:cubicBezTo>
                      <a:pt x="1103292" y="20908"/>
                      <a:pt x="1107877" y="31977"/>
                      <a:pt x="1107877" y="43518"/>
                    </a:cubicBezTo>
                    <a:lnTo>
                      <a:pt x="1107877" y="323983"/>
                    </a:lnTo>
                    <a:cubicBezTo>
                      <a:pt x="1107877" y="335525"/>
                      <a:pt x="1103292" y="346594"/>
                      <a:pt x="1095131" y="354755"/>
                    </a:cubicBezTo>
                    <a:cubicBezTo>
                      <a:pt x="1086970" y="362917"/>
                      <a:pt x="1075901" y="367501"/>
                      <a:pt x="1064359" y="367501"/>
                    </a:cubicBezTo>
                    <a:lnTo>
                      <a:pt x="43518" y="367501"/>
                    </a:lnTo>
                    <a:cubicBezTo>
                      <a:pt x="31977" y="367501"/>
                      <a:pt x="20908" y="362917"/>
                      <a:pt x="12746" y="354755"/>
                    </a:cubicBezTo>
                    <a:cubicBezTo>
                      <a:pt x="4585" y="346594"/>
                      <a:pt x="0" y="335525"/>
                      <a:pt x="0" y="323983"/>
                    </a:cubicBezTo>
                    <a:lnTo>
                      <a:pt x="0" y="43518"/>
                    </a:lnTo>
                    <a:cubicBezTo>
                      <a:pt x="0" y="31977"/>
                      <a:pt x="4585" y="20908"/>
                      <a:pt x="12746" y="12746"/>
                    </a:cubicBezTo>
                    <a:cubicBezTo>
                      <a:pt x="20908" y="4585"/>
                      <a:pt x="31977" y="0"/>
                      <a:pt x="43518" y="0"/>
                    </a:cubicBezTo>
                    <a:close/>
                  </a:path>
                </a:pathLst>
              </a:custGeom>
              <a:solidFill>
                <a:srgbClr val="DE8014"/>
              </a:solidFill>
              <a:ln w="38100" cap="sq">
                <a:solidFill>
                  <a:srgbClr val="03306B"/>
                </a:solidFill>
                <a:prstDash val="solid"/>
                <a:miter/>
              </a:ln>
            </p:spPr>
          </p:sp>
          <p:sp>
            <p:nvSpPr>
              <p:cNvPr name="TextBox 17" id="17"/>
              <p:cNvSpPr txBox="true"/>
              <p:nvPr/>
            </p:nvSpPr>
            <p:spPr>
              <a:xfrm>
                <a:off x="0" y="-28575"/>
                <a:ext cx="1107877" cy="396076"/>
              </a:xfrm>
              <a:prstGeom prst="rect">
                <a:avLst/>
              </a:prstGeom>
            </p:spPr>
            <p:txBody>
              <a:bodyPr anchor="ctr" rtlCol="false" tIns="44880" lIns="44880" bIns="44880" rIns="44880"/>
              <a:lstStyle/>
              <a:p>
                <a:pPr algn="ctr">
                  <a:lnSpc>
                    <a:spcPts val="2099"/>
                  </a:lnSpc>
                </a:pPr>
              </a:p>
            </p:txBody>
          </p:sp>
        </p:grpSp>
        <p:grpSp>
          <p:nvGrpSpPr>
            <p:cNvPr name="Group 18" id="18"/>
            <p:cNvGrpSpPr/>
            <p:nvPr/>
          </p:nvGrpSpPr>
          <p:grpSpPr>
            <a:xfrm rot="-2700000">
              <a:off x="5712200" y="3527859"/>
              <a:ext cx="1457656" cy="1494971"/>
              <a:chOff x="0" y="0"/>
              <a:chExt cx="453879" cy="465498"/>
            </a:xfrm>
          </p:grpSpPr>
          <p:sp>
            <p:nvSpPr>
              <p:cNvPr name="Freeform 19" id="19"/>
              <p:cNvSpPr/>
              <p:nvPr/>
            </p:nvSpPr>
            <p:spPr>
              <a:xfrm flipH="false" flipV="false" rot="0">
                <a:off x="0" y="0"/>
                <a:ext cx="453879" cy="465498"/>
              </a:xfrm>
              <a:custGeom>
                <a:avLst/>
                <a:gdLst/>
                <a:ahLst/>
                <a:cxnLst/>
                <a:rect r="r" b="b" t="t" l="l"/>
                <a:pathLst>
                  <a:path h="465498" w="453879">
                    <a:moveTo>
                      <a:pt x="0" y="0"/>
                    </a:moveTo>
                    <a:lnTo>
                      <a:pt x="453879" y="0"/>
                    </a:lnTo>
                    <a:lnTo>
                      <a:pt x="453879" y="465498"/>
                    </a:lnTo>
                    <a:lnTo>
                      <a:pt x="0" y="465498"/>
                    </a:lnTo>
                    <a:close/>
                  </a:path>
                </a:pathLst>
              </a:custGeom>
              <a:solidFill>
                <a:srgbClr val="FFDE59"/>
              </a:solidFill>
              <a:ln w="19050" cap="sq">
                <a:solidFill>
                  <a:srgbClr val="03306B"/>
                </a:solidFill>
                <a:prstDash val="solid"/>
                <a:miter/>
              </a:ln>
            </p:spPr>
          </p:sp>
          <p:sp>
            <p:nvSpPr>
              <p:cNvPr name="TextBox 20" id="20"/>
              <p:cNvSpPr txBox="true"/>
              <p:nvPr/>
            </p:nvSpPr>
            <p:spPr>
              <a:xfrm>
                <a:off x="0" y="-28575"/>
                <a:ext cx="453879" cy="494073"/>
              </a:xfrm>
              <a:prstGeom prst="rect">
                <a:avLst/>
              </a:prstGeom>
            </p:spPr>
            <p:txBody>
              <a:bodyPr anchor="ctr" rtlCol="false" tIns="44880" lIns="44880" bIns="44880" rIns="44880"/>
              <a:lstStyle/>
              <a:p>
                <a:pPr algn="ctr">
                  <a:lnSpc>
                    <a:spcPts val="2099"/>
                  </a:lnSpc>
                </a:pPr>
              </a:p>
            </p:txBody>
          </p:sp>
        </p:grpSp>
        <p:grpSp>
          <p:nvGrpSpPr>
            <p:cNvPr name="Group 21" id="21"/>
            <p:cNvGrpSpPr/>
            <p:nvPr/>
          </p:nvGrpSpPr>
          <p:grpSpPr>
            <a:xfrm rot="0">
              <a:off x="4662026" y="6845844"/>
              <a:ext cx="3558002" cy="1180249"/>
              <a:chOff x="0" y="0"/>
              <a:chExt cx="1107877" cy="367501"/>
            </a:xfrm>
          </p:grpSpPr>
          <p:sp>
            <p:nvSpPr>
              <p:cNvPr name="Freeform 22" id="22"/>
              <p:cNvSpPr/>
              <p:nvPr/>
            </p:nvSpPr>
            <p:spPr>
              <a:xfrm flipH="false" flipV="false" rot="0">
                <a:off x="0" y="0"/>
                <a:ext cx="1107877" cy="367501"/>
              </a:xfrm>
              <a:custGeom>
                <a:avLst/>
                <a:gdLst/>
                <a:ahLst/>
                <a:cxnLst/>
                <a:rect r="r" b="b" t="t" l="l"/>
                <a:pathLst>
                  <a:path h="367501" w="1107877">
                    <a:moveTo>
                      <a:pt x="0" y="0"/>
                    </a:moveTo>
                    <a:lnTo>
                      <a:pt x="1107877" y="0"/>
                    </a:lnTo>
                    <a:lnTo>
                      <a:pt x="1107877" y="367501"/>
                    </a:lnTo>
                    <a:lnTo>
                      <a:pt x="0" y="367501"/>
                    </a:lnTo>
                    <a:close/>
                  </a:path>
                </a:pathLst>
              </a:custGeom>
              <a:solidFill>
                <a:srgbClr val="DE8014"/>
              </a:solidFill>
              <a:ln w="19050" cap="sq">
                <a:solidFill>
                  <a:srgbClr val="03306B"/>
                </a:solidFill>
                <a:prstDash val="solid"/>
                <a:miter/>
              </a:ln>
            </p:spPr>
          </p:sp>
          <p:sp>
            <p:nvSpPr>
              <p:cNvPr name="TextBox 23" id="23"/>
              <p:cNvSpPr txBox="true"/>
              <p:nvPr/>
            </p:nvSpPr>
            <p:spPr>
              <a:xfrm>
                <a:off x="0" y="-28575"/>
                <a:ext cx="1107877" cy="396076"/>
              </a:xfrm>
              <a:prstGeom prst="rect">
                <a:avLst/>
              </a:prstGeom>
            </p:spPr>
            <p:txBody>
              <a:bodyPr anchor="ctr" rtlCol="false" tIns="44880" lIns="44880" bIns="44880" rIns="44880"/>
              <a:lstStyle/>
              <a:p>
                <a:pPr algn="ctr" marL="0" indent="0" lvl="0">
                  <a:lnSpc>
                    <a:spcPts val="2099"/>
                  </a:lnSpc>
                  <a:spcBef>
                    <a:spcPct val="0"/>
                  </a:spcBef>
                </a:pPr>
              </a:p>
            </p:txBody>
          </p:sp>
        </p:grpSp>
        <p:grpSp>
          <p:nvGrpSpPr>
            <p:cNvPr name="Group 24" id="24"/>
            <p:cNvGrpSpPr/>
            <p:nvPr/>
          </p:nvGrpSpPr>
          <p:grpSpPr>
            <a:xfrm rot="0">
              <a:off x="4662026" y="8940493"/>
              <a:ext cx="3558002" cy="1180249"/>
              <a:chOff x="0" y="0"/>
              <a:chExt cx="1107877" cy="367501"/>
            </a:xfrm>
          </p:grpSpPr>
          <p:sp>
            <p:nvSpPr>
              <p:cNvPr name="Freeform 25" id="25"/>
              <p:cNvSpPr/>
              <p:nvPr/>
            </p:nvSpPr>
            <p:spPr>
              <a:xfrm flipH="false" flipV="false" rot="0">
                <a:off x="0" y="0"/>
                <a:ext cx="1107877" cy="367501"/>
              </a:xfrm>
              <a:custGeom>
                <a:avLst/>
                <a:gdLst/>
                <a:ahLst/>
                <a:cxnLst/>
                <a:rect r="r" b="b" t="t" l="l"/>
                <a:pathLst>
                  <a:path h="367501" w="1107877">
                    <a:moveTo>
                      <a:pt x="43518" y="0"/>
                    </a:moveTo>
                    <a:lnTo>
                      <a:pt x="1064359" y="0"/>
                    </a:lnTo>
                    <a:cubicBezTo>
                      <a:pt x="1075901" y="0"/>
                      <a:pt x="1086970" y="4585"/>
                      <a:pt x="1095131" y="12746"/>
                    </a:cubicBezTo>
                    <a:cubicBezTo>
                      <a:pt x="1103292" y="20908"/>
                      <a:pt x="1107877" y="31977"/>
                      <a:pt x="1107877" y="43518"/>
                    </a:cubicBezTo>
                    <a:lnTo>
                      <a:pt x="1107877" y="323983"/>
                    </a:lnTo>
                    <a:cubicBezTo>
                      <a:pt x="1107877" y="335525"/>
                      <a:pt x="1103292" y="346594"/>
                      <a:pt x="1095131" y="354755"/>
                    </a:cubicBezTo>
                    <a:cubicBezTo>
                      <a:pt x="1086970" y="362917"/>
                      <a:pt x="1075901" y="367501"/>
                      <a:pt x="1064359" y="367501"/>
                    </a:cubicBezTo>
                    <a:lnTo>
                      <a:pt x="43518" y="367501"/>
                    </a:lnTo>
                    <a:cubicBezTo>
                      <a:pt x="31977" y="367501"/>
                      <a:pt x="20908" y="362917"/>
                      <a:pt x="12746" y="354755"/>
                    </a:cubicBezTo>
                    <a:cubicBezTo>
                      <a:pt x="4585" y="346594"/>
                      <a:pt x="0" y="335525"/>
                      <a:pt x="0" y="323983"/>
                    </a:cubicBezTo>
                    <a:lnTo>
                      <a:pt x="0" y="43518"/>
                    </a:lnTo>
                    <a:cubicBezTo>
                      <a:pt x="0" y="31977"/>
                      <a:pt x="4585" y="20908"/>
                      <a:pt x="12746" y="12746"/>
                    </a:cubicBezTo>
                    <a:cubicBezTo>
                      <a:pt x="20908" y="4585"/>
                      <a:pt x="31977" y="0"/>
                      <a:pt x="43518" y="0"/>
                    </a:cubicBezTo>
                    <a:close/>
                  </a:path>
                </a:pathLst>
              </a:custGeom>
              <a:solidFill>
                <a:srgbClr val="DE8014"/>
              </a:solidFill>
              <a:ln w="19050" cap="sq">
                <a:solidFill>
                  <a:srgbClr val="03306B"/>
                </a:solidFill>
                <a:prstDash val="solid"/>
                <a:miter/>
              </a:ln>
            </p:spPr>
          </p:sp>
          <p:sp>
            <p:nvSpPr>
              <p:cNvPr name="TextBox 26" id="26"/>
              <p:cNvSpPr txBox="true"/>
              <p:nvPr/>
            </p:nvSpPr>
            <p:spPr>
              <a:xfrm>
                <a:off x="0" y="-28575"/>
                <a:ext cx="1107877" cy="396076"/>
              </a:xfrm>
              <a:prstGeom prst="rect">
                <a:avLst/>
              </a:prstGeom>
            </p:spPr>
            <p:txBody>
              <a:bodyPr anchor="ctr" rtlCol="false" tIns="44880" lIns="44880" bIns="44880" rIns="44880"/>
              <a:lstStyle/>
              <a:p>
                <a:pPr algn="ctr" marL="0" indent="0" lvl="0">
                  <a:lnSpc>
                    <a:spcPts val="2099"/>
                  </a:lnSpc>
                  <a:spcBef>
                    <a:spcPct val="0"/>
                  </a:spcBef>
                </a:pPr>
              </a:p>
            </p:txBody>
          </p:sp>
        </p:grpSp>
        <p:grpSp>
          <p:nvGrpSpPr>
            <p:cNvPr name="Group 27" id="27"/>
            <p:cNvGrpSpPr/>
            <p:nvPr/>
          </p:nvGrpSpPr>
          <p:grpSpPr>
            <a:xfrm rot="0">
              <a:off x="0" y="3685220"/>
              <a:ext cx="3558002" cy="1180249"/>
              <a:chOff x="0" y="0"/>
              <a:chExt cx="1107877" cy="367501"/>
            </a:xfrm>
          </p:grpSpPr>
          <p:sp>
            <p:nvSpPr>
              <p:cNvPr name="Freeform 28" id="28"/>
              <p:cNvSpPr/>
              <p:nvPr/>
            </p:nvSpPr>
            <p:spPr>
              <a:xfrm flipH="false" flipV="false" rot="0">
                <a:off x="0" y="0"/>
                <a:ext cx="1107877" cy="367501"/>
              </a:xfrm>
              <a:custGeom>
                <a:avLst/>
                <a:gdLst/>
                <a:ahLst/>
                <a:cxnLst/>
                <a:rect r="r" b="b" t="t" l="l"/>
                <a:pathLst>
                  <a:path h="367501" w="1107877">
                    <a:moveTo>
                      <a:pt x="43518" y="0"/>
                    </a:moveTo>
                    <a:lnTo>
                      <a:pt x="1064359" y="0"/>
                    </a:lnTo>
                    <a:cubicBezTo>
                      <a:pt x="1075901" y="0"/>
                      <a:pt x="1086970" y="4585"/>
                      <a:pt x="1095131" y="12746"/>
                    </a:cubicBezTo>
                    <a:cubicBezTo>
                      <a:pt x="1103292" y="20908"/>
                      <a:pt x="1107877" y="31977"/>
                      <a:pt x="1107877" y="43518"/>
                    </a:cubicBezTo>
                    <a:lnTo>
                      <a:pt x="1107877" y="323983"/>
                    </a:lnTo>
                    <a:cubicBezTo>
                      <a:pt x="1107877" y="335525"/>
                      <a:pt x="1103292" y="346594"/>
                      <a:pt x="1095131" y="354755"/>
                    </a:cubicBezTo>
                    <a:cubicBezTo>
                      <a:pt x="1086970" y="362917"/>
                      <a:pt x="1075901" y="367501"/>
                      <a:pt x="1064359" y="367501"/>
                    </a:cubicBezTo>
                    <a:lnTo>
                      <a:pt x="43518" y="367501"/>
                    </a:lnTo>
                    <a:cubicBezTo>
                      <a:pt x="31977" y="367501"/>
                      <a:pt x="20908" y="362917"/>
                      <a:pt x="12746" y="354755"/>
                    </a:cubicBezTo>
                    <a:cubicBezTo>
                      <a:pt x="4585" y="346594"/>
                      <a:pt x="0" y="335525"/>
                      <a:pt x="0" y="323983"/>
                    </a:cubicBezTo>
                    <a:lnTo>
                      <a:pt x="0" y="43518"/>
                    </a:lnTo>
                    <a:cubicBezTo>
                      <a:pt x="0" y="31977"/>
                      <a:pt x="4585" y="20908"/>
                      <a:pt x="12746" y="12746"/>
                    </a:cubicBezTo>
                    <a:cubicBezTo>
                      <a:pt x="20908" y="4585"/>
                      <a:pt x="31977" y="0"/>
                      <a:pt x="43518" y="0"/>
                    </a:cubicBezTo>
                    <a:close/>
                  </a:path>
                </a:pathLst>
              </a:custGeom>
              <a:solidFill>
                <a:srgbClr val="DE8014"/>
              </a:solidFill>
              <a:ln w="19050" cap="sq">
                <a:solidFill>
                  <a:srgbClr val="03306B"/>
                </a:solidFill>
                <a:prstDash val="solid"/>
                <a:miter/>
              </a:ln>
            </p:spPr>
          </p:sp>
          <p:sp>
            <p:nvSpPr>
              <p:cNvPr name="TextBox 29" id="29"/>
              <p:cNvSpPr txBox="true"/>
              <p:nvPr/>
            </p:nvSpPr>
            <p:spPr>
              <a:xfrm>
                <a:off x="0" y="-28575"/>
                <a:ext cx="1107877" cy="396076"/>
              </a:xfrm>
              <a:prstGeom prst="rect">
                <a:avLst/>
              </a:prstGeom>
            </p:spPr>
            <p:txBody>
              <a:bodyPr anchor="ctr" rtlCol="false" tIns="44880" lIns="44880" bIns="44880" rIns="44880"/>
              <a:lstStyle/>
              <a:p>
                <a:pPr algn="ctr" marL="0" indent="0" lvl="0">
                  <a:lnSpc>
                    <a:spcPts val="2099"/>
                  </a:lnSpc>
                  <a:spcBef>
                    <a:spcPct val="0"/>
                  </a:spcBef>
                </a:pPr>
              </a:p>
            </p:txBody>
          </p:sp>
        </p:grpSp>
        <p:sp>
          <p:nvSpPr>
            <p:cNvPr name="TextBox 30" id="30"/>
            <p:cNvSpPr txBox="true"/>
            <p:nvPr/>
          </p:nvSpPr>
          <p:spPr>
            <a:xfrm rot="0">
              <a:off x="5092004" y="1289583"/>
              <a:ext cx="2647246" cy="589570"/>
            </a:xfrm>
            <a:prstGeom prst="rect">
              <a:avLst/>
            </a:prstGeom>
          </p:spPr>
          <p:txBody>
            <a:bodyPr anchor="t" rtlCol="false" tIns="0" lIns="0" bIns="0" rIns="0">
              <a:spAutoFit/>
            </a:bodyPr>
            <a:lstStyle/>
            <a:p>
              <a:pPr algn="ctr">
                <a:lnSpc>
                  <a:spcPts val="1855"/>
                </a:lnSpc>
              </a:pPr>
              <a:r>
                <a:rPr lang="en-US" sz="1325" b="true">
                  <a:solidFill>
                    <a:srgbClr val="1A3673"/>
                  </a:solidFill>
                  <a:latin typeface="Canva Sans Bold"/>
                  <a:ea typeface="Canva Sans Bold"/>
                  <a:cs typeface="Canva Sans Bold"/>
                  <a:sym typeface="Canva Sans Bold"/>
                </a:rPr>
                <a:t>Onboarding Status is </a:t>
              </a:r>
            </a:p>
            <a:p>
              <a:pPr algn="ctr">
                <a:lnSpc>
                  <a:spcPts val="1855"/>
                </a:lnSpc>
              </a:pPr>
              <a:r>
                <a:rPr lang="en-US" b="true" sz="1325">
                  <a:solidFill>
                    <a:srgbClr val="1A3673"/>
                  </a:solidFill>
                  <a:latin typeface="Canva Sans Bold"/>
                  <a:ea typeface="Canva Sans Bold"/>
                  <a:cs typeface="Canva Sans Bold"/>
                  <a:sym typeface="Canva Sans Bold"/>
                </a:rPr>
                <a:t>APPROVED</a:t>
              </a:r>
            </a:p>
          </p:txBody>
        </p:sp>
        <p:sp>
          <p:nvSpPr>
            <p:cNvPr name="TextBox 31" id="31"/>
            <p:cNvSpPr txBox="true"/>
            <p:nvPr/>
          </p:nvSpPr>
          <p:spPr>
            <a:xfrm rot="0">
              <a:off x="11428236" y="4836894"/>
              <a:ext cx="915734" cy="286633"/>
            </a:xfrm>
            <a:prstGeom prst="rect">
              <a:avLst/>
            </a:prstGeom>
          </p:spPr>
          <p:txBody>
            <a:bodyPr anchor="t" rtlCol="false" tIns="0" lIns="0" bIns="0" rIns="0">
              <a:spAutoFit/>
            </a:bodyPr>
            <a:lstStyle/>
            <a:p>
              <a:pPr algn="l">
                <a:lnSpc>
                  <a:spcPts val="1855"/>
                </a:lnSpc>
              </a:pPr>
              <a:r>
                <a:rPr lang="en-US" sz="1325" b="true">
                  <a:solidFill>
                    <a:srgbClr val="FFFFFF"/>
                  </a:solidFill>
                  <a:latin typeface="Canva Sans Bold"/>
                  <a:ea typeface="Canva Sans Bold"/>
                  <a:cs typeface="Canva Sans Bold"/>
                  <a:sym typeface="Canva Sans Bold"/>
                </a:rPr>
                <a:t>Submit</a:t>
              </a:r>
            </a:p>
          </p:txBody>
        </p:sp>
        <p:grpSp>
          <p:nvGrpSpPr>
            <p:cNvPr name="Group 32" id="32"/>
            <p:cNvGrpSpPr/>
            <p:nvPr/>
          </p:nvGrpSpPr>
          <p:grpSpPr>
            <a:xfrm rot="0">
              <a:off x="9326439" y="3685220"/>
              <a:ext cx="3558002" cy="1180249"/>
              <a:chOff x="0" y="0"/>
              <a:chExt cx="1107877" cy="367501"/>
            </a:xfrm>
          </p:grpSpPr>
          <p:sp>
            <p:nvSpPr>
              <p:cNvPr name="Freeform 33" id="33"/>
              <p:cNvSpPr/>
              <p:nvPr/>
            </p:nvSpPr>
            <p:spPr>
              <a:xfrm flipH="false" flipV="false" rot="0">
                <a:off x="0" y="0"/>
                <a:ext cx="1107877" cy="367501"/>
              </a:xfrm>
              <a:custGeom>
                <a:avLst/>
                <a:gdLst/>
                <a:ahLst/>
                <a:cxnLst/>
                <a:rect r="r" b="b" t="t" l="l"/>
                <a:pathLst>
                  <a:path h="367501" w="1107877">
                    <a:moveTo>
                      <a:pt x="43518" y="0"/>
                    </a:moveTo>
                    <a:lnTo>
                      <a:pt x="1064359" y="0"/>
                    </a:lnTo>
                    <a:cubicBezTo>
                      <a:pt x="1075901" y="0"/>
                      <a:pt x="1086970" y="4585"/>
                      <a:pt x="1095131" y="12746"/>
                    </a:cubicBezTo>
                    <a:cubicBezTo>
                      <a:pt x="1103292" y="20908"/>
                      <a:pt x="1107877" y="31977"/>
                      <a:pt x="1107877" y="43518"/>
                    </a:cubicBezTo>
                    <a:lnTo>
                      <a:pt x="1107877" y="323983"/>
                    </a:lnTo>
                    <a:cubicBezTo>
                      <a:pt x="1107877" y="335525"/>
                      <a:pt x="1103292" y="346594"/>
                      <a:pt x="1095131" y="354755"/>
                    </a:cubicBezTo>
                    <a:cubicBezTo>
                      <a:pt x="1086970" y="362917"/>
                      <a:pt x="1075901" y="367501"/>
                      <a:pt x="1064359" y="367501"/>
                    </a:cubicBezTo>
                    <a:lnTo>
                      <a:pt x="43518" y="367501"/>
                    </a:lnTo>
                    <a:cubicBezTo>
                      <a:pt x="31977" y="367501"/>
                      <a:pt x="20908" y="362917"/>
                      <a:pt x="12746" y="354755"/>
                    </a:cubicBezTo>
                    <a:cubicBezTo>
                      <a:pt x="4585" y="346594"/>
                      <a:pt x="0" y="335525"/>
                      <a:pt x="0" y="323983"/>
                    </a:cubicBezTo>
                    <a:lnTo>
                      <a:pt x="0" y="43518"/>
                    </a:lnTo>
                    <a:cubicBezTo>
                      <a:pt x="0" y="31977"/>
                      <a:pt x="4585" y="20908"/>
                      <a:pt x="12746" y="12746"/>
                    </a:cubicBezTo>
                    <a:cubicBezTo>
                      <a:pt x="20908" y="4585"/>
                      <a:pt x="31977" y="0"/>
                      <a:pt x="43518" y="0"/>
                    </a:cubicBezTo>
                    <a:close/>
                  </a:path>
                </a:pathLst>
              </a:custGeom>
              <a:solidFill>
                <a:srgbClr val="DE8014"/>
              </a:solidFill>
              <a:ln w="19050" cap="sq">
                <a:solidFill>
                  <a:srgbClr val="03306B"/>
                </a:solidFill>
                <a:prstDash val="solid"/>
                <a:miter/>
              </a:ln>
            </p:spPr>
          </p:sp>
          <p:sp>
            <p:nvSpPr>
              <p:cNvPr name="TextBox 34" id="34"/>
              <p:cNvSpPr txBox="true"/>
              <p:nvPr/>
            </p:nvSpPr>
            <p:spPr>
              <a:xfrm>
                <a:off x="0" y="-28575"/>
                <a:ext cx="1107877" cy="396076"/>
              </a:xfrm>
              <a:prstGeom prst="rect">
                <a:avLst/>
              </a:prstGeom>
            </p:spPr>
            <p:txBody>
              <a:bodyPr anchor="ctr" rtlCol="false" tIns="44880" lIns="44880" bIns="44880" rIns="44880"/>
              <a:lstStyle/>
              <a:p>
                <a:pPr algn="ctr" marL="0" indent="0" lvl="0">
                  <a:lnSpc>
                    <a:spcPts val="2099"/>
                  </a:lnSpc>
                  <a:spcBef>
                    <a:spcPct val="0"/>
                  </a:spcBef>
                </a:pPr>
              </a:p>
            </p:txBody>
          </p:sp>
        </p:grpSp>
        <p:grpSp>
          <p:nvGrpSpPr>
            <p:cNvPr name="Group 35" id="35"/>
            <p:cNvGrpSpPr/>
            <p:nvPr/>
          </p:nvGrpSpPr>
          <p:grpSpPr>
            <a:xfrm rot="0">
              <a:off x="0" y="6255720"/>
              <a:ext cx="3558002" cy="3012611"/>
              <a:chOff x="0" y="0"/>
              <a:chExt cx="1107877" cy="938056"/>
            </a:xfrm>
          </p:grpSpPr>
          <p:sp>
            <p:nvSpPr>
              <p:cNvPr name="Freeform 36" id="36"/>
              <p:cNvSpPr/>
              <p:nvPr/>
            </p:nvSpPr>
            <p:spPr>
              <a:xfrm flipH="false" flipV="false" rot="0">
                <a:off x="0" y="0"/>
                <a:ext cx="1107877" cy="938056"/>
              </a:xfrm>
              <a:custGeom>
                <a:avLst/>
                <a:gdLst/>
                <a:ahLst/>
                <a:cxnLst/>
                <a:rect r="r" b="b" t="t" l="l"/>
                <a:pathLst>
                  <a:path h="938056" w="1107877">
                    <a:moveTo>
                      <a:pt x="43518" y="0"/>
                    </a:moveTo>
                    <a:lnTo>
                      <a:pt x="1064359" y="0"/>
                    </a:lnTo>
                    <a:cubicBezTo>
                      <a:pt x="1075901" y="0"/>
                      <a:pt x="1086970" y="4585"/>
                      <a:pt x="1095131" y="12746"/>
                    </a:cubicBezTo>
                    <a:cubicBezTo>
                      <a:pt x="1103292" y="20908"/>
                      <a:pt x="1107877" y="31977"/>
                      <a:pt x="1107877" y="43518"/>
                    </a:cubicBezTo>
                    <a:lnTo>
                      <a:pt x="1107877" y="894537"/>
                    </a:lnTo>
                    <a:cubicBezTo>
                      <a:pt x="1107877" y="906079"/>
                      <a:pt x="1103292" y="917148"/>
                      <a:pt x="1095131" y="925309"/>
                    </a:cubicBezTo>
                    <a:cubicBezTo>
                      <a:pt x="1086970" y="933471"/>
                      <a:pt x="1075901" y="938056"/>
                      <a:pt x="1064359" y="938056"/>
                    </a:cubicBezTo>
                    <a:lnTo>
                      <a:pt x="43518" y="938056"/>
                    </a:lnTo>
                    <a:cubicBezTo>
                      <a:pt x="31977" y="938056"/>
                      <a:pt x="20908" y="933471"/>
                      <a:pt x="12746" y="925309"/>
                    </a:cubicBezTo>
                    <a:cubicBezTo>
                      <a:pt x="4585" y="917148"/>
                      <a:pt x="0" y="906079"/>
                      <a:pt x="0" y="894537"/>
                    </a:cubicBezTo>
                    <a:lnTo>
                      <a:pt x="0" y="43518"/>
                    </a:lnTo>
                    <a:cubicBezTo>
                      <a:pt x="0" y="31977"/>
                      <a:pt x="4585" y="20908"/>
                      <a:pt x="12746" y="12746"/>
                    </a:cubicBezTo>
                    <a:cubicBezTo>
                      <a:pt x="20908" y="4585"/>
                      <a:pt x="31977" y="0"/>
                      <a:pt x="43518" y="0"/>
                    </a:cubicBezTo>
                    <a:close/>
                  </a:path>
                </a:pathLst>
              </a:custGeom>
              <a:solidFill>
                <a:srgbClr val="DE8014"/>
              </a:solidFill>
              <a:ln w="19050" cap="sq">
                <a:solidFill>
                  <a:srgbClr val="03306B"/>
                </a:solidFill>
                <a:prstDash val="solid"/>
                <a:miter/>
              </a:ln>
            </p:spPr>
          </p:sp>
          <p:sp>
            <p:nvSpPr>
              <p:cNvPr name="TextBox 37" id="37"/>
              <p:cNvSpPr txBox="true"/>
              <p:nvPr/>
            </p:nvSpPr>
            <p:spPr>
              <a:xfrm>
                <a:off x="0" y="-28575"/>
                <a:ext cx="1107877" cy="966631"/>
              </a:xfrm>
              <a:prstGeom prst="rect">
                <a:avLst/>
              </a:prstGeom>
            </p:spPr>
            <p:txBody>
              <a:bodyPr anchor="ctr" rtlCol="false" tIns="44880" lIns="44880" bIns="44880" rIns="44880"/>
              <a:lstStyle/>
              <a:p>
                <a:pPr algn="ctr" marL="0" indent="0" lvl="0">
                  <a:lnSpc>
                    <a:spcPts val="2099"/>
                  </a:lnSpc>
                  <a:spcBef>
                    <a:spcPct val="0"/>
                  </a:spcBef>
                </a:pPr>
              </a:p>
            </p:txBody>
          </p:sp>
        </p:grpSp>
        <p:grpSp>
          <p:nvGrpSpPr>
            <p:cNvPr name="Group 38" id="38"/>
            <p:cNvGrpSpPr/>
            <p:nvPr/>
          </p:nvGrpSpPr>
          <p:grpSpPr>
            <a:xfrm rot="0">
              <a:off x="9324053" y="6255720"/>
              <a:ext cx="3558002" cy="3012611"/>
              <a:chOff x="0" y="0"/>
              <a:chExt cx="1107877" cy="938056"/>
            </a:xfrm>
          </p:grpSpPr>
          <p:sp>
            <p:nvSpPr>
              <p:cNvPr name="Freeform 39" id="39"/>
              <p:cNvSpPr/>
              <p:nvPr/>
            </p:nvSpPr>
            <p:spPr>
              <a:xfrm flipH="false" flipV="false" rot="0">
                <a:off x="0" y="0"/>
                <a:ext cx="1107877" cy="938056"/>
              </a:xfrm>
              <a:custGeom>
                <a:avLst/>
                <a:gdLst/>
                <a:ahLst/>
                <a:cxnLst/>
                <a:rect r="r" b="b" t="t" l="l"/>
                <a:pathLst>
                  <a:path h="938056" w="1107877">
                    <a:moveTo>
                      <a:pt x="43518" y="0"/>
                    </a:moveTo>
                    <a:lnTo>
                      <a:pt x="1064359" y="0"/>
                    </a:lnTo>
                    <a:cubicBezTo>
                      <a:pt x="1075901" y="0"/>
                      <a:pt x="1086970" y="4585"/>
                      <a:pt x="1095131" y="12746"/>
                    </a:cubicBezTo>
                    <a:cubicBezTo>
                      <a:pt x="1103292" y="20908"/>
                      <a:pt x="1107877" y="31977"/>
                      <a:pt x="1107877" y="43518"/>
                    </a:cubicBezTo>
                    <a:lnTo>
                      <a:pt x="1107877" y="894537"/>
                    </a:lnTo>
                    <a:cubicBezTo>
                      <a:pt x="1107877" y="906079"/>
                      <a:pt x="1103292" y="917148"/>
                      <a:pt x="1095131" y="925309"/>
                    </a:cubicBezTo>
                    <a:cubicBezTo>
                      <a:pt x="1086970" y="933471"/>
                      <a:pt x="1075901" y="938056"/>
                      <a:pt x="1064359" y="938056"/>
                    </a:cubicBezTo>
                    <a:lnTo>
                      <a:pt x="43518" y="938056"/>
                    </a:lnTo>
                    <a:cubicBezTo>
                      <a:pt x="31977" y="938056"/>
                      <a:pt x="20908" y="933471"/>
                      <a:pt x="12746" y="925309"/>
                    </a:cubicBezTo>
                    <a:cubicBezTo>
                      <a:pt x="4585" y="917148"/>
                      <a:pt x="0" y="906079"/>
                      <a:pt x="0" y="894537"/>
                    </a:cubicBezTo>
                    <a:lnTo>
                      <a:pt x="0" y="43518"/>
                    </a:lnTo>
                    <a:cubicBezTo>
                      <a:pt x="0" y="31977"/>
                      <a:pt x="4585" y="20908"/>
                      <a:pt x="12746" y="12746"/>
                    </a:cubicBezTo>
                    <a:cubicBezTo>
                      <a:pt x="20908" y="4585"/>
                      <a:pt x="31977" y="0"/>
                      <a:pt x="43518" y="0"/>
                    </a:cubicBezTo>
                    <a:close/>
                  </a:path>
                </a:pathLst>
              </a:custGeom>
              <a:solidFill>
                <a:srgbClr val="DE8014"/>
              </a:solidFill>
              <a:ln w="19050" cap="sq">
                <a:solidFill>
                  <a:srgbClr val="03306B"/>
                </a:solidFill>
                <a:prstDash val="solid"/>
                <a:miter/>
              </a:ln>
            </p:spPr>
          </p:sp>
          <p:sp>
            <p:nvSpPr>
              <p:cNvPr name="TextBox 40" id="40"/>
              <p:cNvSpPr txBox="true"/>
              <p:nvPr/>
            </p:nvSpPr>
            <p:spPr>
              <a:xfrm>
                <a:off x="0" y="-28575"/>
                <a:ext cx="1107877" cy="966631"/>
              </a:xfrm>
              <a:prstGeom prst="rect">
                <a:avLst/>
              </a:prstGeom>
            </p:spPr>
            <p:txBody>
              <a:bodyPr anchor="ctr" rtlCol="false" tIns="44880" lIns="44880" bIns="44880" rIns="44880"/>
              <a:lstStyle/>
              <a:p>
                <a:pPr algn="ctr" marL="0" indent="0" lvl="0">
                  <a:lnSpc>
                    <a:spcPts val="2099"/>
                  </a:lnSpc>
                  <a:spcBef>
                    <a:spcPct val="0"/>
                  </a:spcBef>
                </a:pPr>
              </a:p>
            </p:txBody>
          </p:sp>
        </p:grpSp>
        <p:sp>
          <p:nvSpPr>
            <p:cNvPr name="AutoShape 41" id="41"/>
            <p:cNvSpPr/>
            <p:nvPr/>
          </p:nvSpPr>
          <p:spPr>
            <a:xfrm flipH="true">
              <a:off x="11103054" y="4865469"/>
              <a:ext cx="2386" cy="1390250"/>
            </a:xfrm>
            <a:prstGeom prst="line">
              <a:avLst/>
            </a:prstGeom>
            <a:ln cap="flat" w="50800">
              <a:solidFill>
                <a:srgbClr val="03306B"/>
              </a:solidFill>
              <a:prstDash val="solid"/>
              <a:headEnd type="none" len="sm" w="sm"/>
              <a:tailEnd type="arrow" len="sm" w="med"/>
            </a:ln>
          </p:spPr>
        </p:sp>
        <p:sp>
          <p:nvSpPr>
            <p:cNvPr name="AutoShape 42" id="42"/>
            <p:cNvSpPr/>
            <p:nvPr/>
          </p:nvSpPr>
          <p:spPr>
            <a:xfrm>
              <a:off x="8220029" y="7461369"/>
              <a:ext cx="1104024" cy="0"/>
            </a:xfrm>
            <a:prstGeom prst="line">
              <a:avLst/>
            </a:prstGeom>
            <a:ln cap="flat" w="50800">
              <a:solidFill>
                <a:srgbClr val="03306B"/>
              </a:solidFill>
              <a:prstDash val="solid"/>
              <a:headEnd type="arrow" len="sm" w="med"/>
              <a:tailEnd type="none" len="sm" w="sm"/>
            </a:ln>
          </p:spPr>
        </p:sp>
        <p:sp>
          <p:nvSpPr>
            <p:cNvPr name="AutoShape 43" id="43"/>
            <p:cNvSpPr/>
            <p:nvPr/>
          </p:nvSpPr>
          <p:spPr>
            <a:xfrm>
              <a:off x="3558002" y="4275345"/>
              <a:ext cx="1839114" cy="25400"/>
            </a:xfrm>
            <a:prstGeom prst="line">
              <a:avLst/>
            </a:prstGeom>
            <a:ln cap="flat" w="50800">
              <a:solidFill>
                <a:srgbClr val="03306B"/>
              </a:solidFill>
              <a:prstDash val="solid"/>
              <a:headEnd type="arrow" len="sm" w="med"/>
              <a:tailEnd type="none" len="sm" w="sm"/>
            </a:ln>
          </p:spPr>
        </p:sp>
        <p:sp>
          <p:nvSpPr>
            <p:cNvPr name="AutoShape 44" id="44"/>
            <p:cNvSpPr/>
            <p:nvPr/>
          </p:nvSpPr>
          <p:spPr>
            <a:xfrm flipV="true">
              <a:off x="7478342" y="4275345"/>
              <a:ext cx="1848096" cy="6596"/>
            </a:xfrm>
            <a:prstGeom prst="line">
              <a:avLst/>
            </a:prstGeom>
            <a:ln cap="flat" w="50800">
              <a:solidFill>
                <a:srgbClr val="03306B"/>
              </a:solidFill>
              <a:prstDash val="solid"/>
              <a:headEnd type="none" len="sm" w="sm"/>
              <a:tailEnd type="arrow" len="sm" w="med"/>
            </a:ln>
          </p:spPr>
        </p:sp>
        <p:sp>
          <p:nvSpPr>
            <p:cNvPr name="AutoShape 45" id="45"/>
            <p:cNvSpPr/>
            <p:nvPr/>
          </p:nvSpPr>
          <p:spPr>
            <a:xfrm flipV="true">
              <a:off x="8247262" y="9565123"/>
              <a:ext cx="2883025" cy="7544"/>
            </a:xfrm>
            <a:prstGeom prst="line">
              <a:avLst/>
            </a:prstGeom>
            <a:ln cap="flat" w="50800">
              <a:solidFill>
                <a:srgbClr val="03306B"/>
              </a:solidFill>
              <a:prstDash val="solid"/>
              <a:headEnd type="arrow" len="sm" w="med"/>
              <a:tailEnd type="none" len="sm" w="sm"/>
            </a:ln>
          </p:spPr>
        </p:sp>
        <p:sp>
          <p:nvSpPr>
            <p:cNvPr name="AutoShape 46" id="46"/>
            <p:cNvSpPr/>
            <p:nvPr/>
          </p:nvSpPr>
          <p:spPr>
            <a:xfrm flipH="true" flipV="true">
              <a:off x="11103054" y="9268331"/>
              <a:ext cx="0" cy="271392"/>
            </a:xfrm>
            <a:prstGeom prst="line">
              <a:avLst/>
            </a:prstGeom>
            <a:ln cap="flat" w="50800">
              <a:solidFill>
                <a:srgbClr val="03306B"/>
              </a:solidFill>
              <a:prstDash val="solid"/>
              <a:headEnd type="none" len="sm" w="sm"/>
              <a:tailEnd type="none" len="sm" w="sm"/>
            </a:ln>
          </p:spPr>
        </p:sp>
        <p:sp>
          <p:nvSpPr>
            <p:cNvPr name="TextBox 47" id="47"/>
            <p:cNvSpPr txBox="true"/>
            <p:nvPr/>
          </p:nvSpPr>
          <p:spPr>
            <a:xfrm rot="0">
              <a:off x="5118597" y="4117741"/>
              <a:ext cx="2647246" cy="286633"/>
            </a:xfrm>
            <a:prstGeom prst="rect">
              <a:avLst/>
            </a:prstGeom>
          </p:spPr>
          <p:txBody>
            <a:bodyPr anchor="t" rtlCol="false" tIns="0" lIns="0" bIns="0" rIns="0">
              <a:spAutoFit/>
            </a:bodyPr>
            <a:lstStyle/>
            <a:p>
              <a:pPr algn="ctr">
                <a:lnSpc>
                  <a:spcPts val="1855"/>
                </a:lnSpc>
              </a:pPr>
              <a:r>
                <a:rPr lang="en-US" sz="1325" b="true">
                  <a:solidFill>
                    <a:srgbClr val="1A3673"/>
                  </a:solidFill>
                  <a:latin typeface="Canva Sans Bold"/>
                  <a:ea typeface="Canva Sans Bold"/>
                  <a:cs typeface="Canva Sans Bold"/>
                  <a:sym typeface="Canva Sans Bold"/>
                </a:rPr>
                <a:t>EKS / Terraform</a:t>
              </a:r>
            </a:p>
          </p:txBody>
        </p:sp>
        <p:sp>
          <p:nvSpPr>
            <p:cNvPr name="TextBox 48" id="48"/>
            <p:cNvSpPr txBox="true"/>
            <p:nvPr/>
          </p:nvSpPr>
          <p:spPr>
            <a:xfrm rot="0">
              <a:off x="3719715" y="3910483"/>
              <a:ext cx="1753601" cy="286633"/>
            </a:xfrm>
            <a:prstGeom prst="rect">
              <a:avLst/>
            </a:prstGeom>
          </p:spPr>
          <p:txBody>
            <a:bodyPr anchor="t" rtlCol="false" tIns="0" lIns="0" bIns="0" rIns="0">
              <a:spAutoFit/>
            </a:bodyPr>
            <a:lstStyle/>
            <a:p>
              <a:pPr algn="ctr">
                <a:lnSpc>
                  <a:spcPts val="1855"/>
                </a:lnSpc>
              </a:pPr>
              <a:r>
                <a:rPr lang="en-US" sz="1325" b="true">
                  <a:solidFill>
                    <a:srgbClr val="1A3673"/>
                  </a:solidFill>
                  <a:latin typeface="Canva Sans Bold"/>
                  <a:ea typeface="Canva Sans Bold"/>
                  <a:cs typeface="Canva Sans Bold"/>
                  <a:sym typeface="Canva Sans Bold"/>
                </a:rPr>
                <a:t>EKS </a:t>
              </a:r>
            </a:p>
          </p:txBody>
        </p:sp>
        <p:sp>
          <p:nvSpPr>
            <p:cNvPr name="TextBox 49" id="49"/>
            <p:cNvSpPr txBox="true"/>
            <p:nvPr/>
          </p:nvSpPr>
          <p:spPr>
            <a:xfrm rot="0">
              <a:off x="7484939" y="3910483"/>
              <a:ext cx="1411467" cy="286633"/>
            </a:xfrm>
            <a:prstGeom prst="rect">
              <a:avLst/>
            </a:prstGeom>
          </p:spPr>
          <p:txBody>
            <a:bodyPr anchor="t" rtlCol="false" tIns="0" lIns="0" bIns="0" rIns="0">
              <a:spAutoFit/>
            </a:bodyPr>
            <a:lstStyle/>
            <a:p>
              <a:pPr algn="ctr">
                <a:lnSpc>
                  <a:spcPts val="1855"/>
                </a:lnSpc>
              </a:pPr>
              <a:r>
                <a:rPr lang="en-US" sz="1325" b="true">
                  <a:solidFill>
                    <a:srgbClr val="1A3673"/>
                  </a:solidFill>
                  <a:latin typeface="Canva Sans Bold"/>
                  <a:ea typeface="Canva Sans Bold"/>
                  <a:cs typeface="Canva Sans Bold"/>
                  <a:sym typeface="Canva Sans Bold"/>
                </a:rPr>
                <a:t> Terraform</a:t>
              </a:r>
            </a:p>
          </p:txBody>
        </p:sp>
        <p:sp>
          <p:nvSpPr>
            <p:cNvPr name="TextBox 50" id="50"/>
            <p:cNvSpPr txBox="true"/>
            <p:nvPr/>
          </p:nvSpPr>
          <p:spPr>
            <a:xfrm rot="0">
              <a:off x="571949" y="3910483"/>
              <a:ext cx="2414104" cy="589570"/>
            </a:xfrm>
            <a:prstGeom prst="rect">
              <a:avLst/>
            </a:prstGeom>
          </p:spPr>
          <p:txBody>
            <a:bodyPr anchor="t" rtlCol="false" tIns="0" lIns="0" bIns="0" rIns="0">
              <a:spAutoFit/>
            </a:bodyPr>
            <a:lstStyle/>
            <a:p>
              <a:pPr algn="ctr">
                <a:lnSpc>
                  <a:spcPts val="1855"/>
                </a:lnSpc>
              </a:pPr>
              <a:r>
                <a:rPr lang="en-US" sz="1325" b="true">
                  <a:solidFill>
                    <a:srgbClr val="1A3673"/>
                  </a:solidFill>
                  <a:latin typeface="Canva Sans Bold"/>
                  <a:ea typeface="Canva Sans Bold"/>
                  <a:cs typeface="Canva Sans Bold"/>
                  <a:sym typeface="Canva Sans Bold"/>
                </a:rPr>
                <a:t>Create Name Space &amp; Provisioners</a:t>
              </a:r>
            </a:p>
          </p:txBody>
        </p:sp>
        <p:sp>
          <p:nvSpPr>
            <p:cNvPr name="TextBox 51" id="51"/>
            <p:cNvSpPr txBox="true"/>
            <p:nvPr/>
          </p:nvSpPr>
          <p:spPr>
            <a:xfrm rot="0">
              <a:off x="571949" y="6387626"/>
              <a:ext cx="2414104" cy="589570"/>
            </a:xfrm>
            <a:prstGeom prst="rect">
              <a:avLst/>
            </a:prstGeom>
          </p:spPr>
          <p:txBody>
            <a:bodyPr anchor="t" rtlCol="false" tIns="0" lIns="0" bIns="0" rIns="0">
              <a:spAutoFit/>
            </a:bodyPr>
            <a:lstStyle/>
            <a:p>
              <a:pPr algn="ctr">
                <a:lnSpc>
                  <a:spcPts val="1855"/>
                </a:lnSpc>
              </a:pPr>
              <a:r>
                <a:rPr lang="en-US" sz="1325" b="true">
                  <a:solidFill>
                    <a:srgbClr val="1A3673"/>
                  </a:solidFill>
                  <a:latin typeface="Canva Sans Bold"/>
                  <a:ea typeface="Canva Sans Bold"/>
                  <a:cs typeface="Canva Sans Bold"/>
                  <a:sym typeface="Canva Sans Bold"/>
                </a:rPr>
                <a:t>Main Initiate EKS Onboarding</a:t>
              </a:r>
            </a:p>
          </p:txBody>
        </p:sp>
        <p:sp>
          <p:nvSpPr>
            <p:cNvPr name="TextBox 52" id="52"/>
            <p:cNvSpPr txBox="true"/>
            <p:nvPr/>
          </p:nvSpPr>
          <p:spPr>
            <a:xfrm rot="0">
              <a:off x="285975" y="7257958"/>
              <a:ext cx="2986053" cy="1507696"/>
            </a:xfrm>
            <a:prstGeom prst="rect">
              <a:avLst/>
            </a:prstGeom>
          </p:spPr>
          <p:txBody>
            <a:bodyPr anchor="t" rtlCol="false" tIns="0" lIns="0" bIns="0" rIns="0">
              <a:spAutoFit/>
            </a:bodyPr>
            <a:lstStyle/>
            <a:p>
              <a:pPr algn="l" marL="286105" indent="-143053" lvl="1">
                <a:lnSpc>
                  <a:spcPts val="1855"/>
                </a:lnSpc>
                <a:buFont typeface="Arial"/>
                <a:buChar char="•"/>
              </a:pPr>
              <a:r>
                <a:rPr lang="en-US" b="true" sz="1325">
                  <a:solidFill>
                    <a:srgbClr val="1A3673"/>
                  </a:solidFill>
                  <a:latin typeface="Canva Sans Bold"/>
                  <a:ea typeface="Canva Sans Bold"/>
                  <a:cs typeface="Canva Sans Bold"/>
                  <a:sym typeface="Canva Sans Bold"/>
                </a:rPr>
                <a:t>Repo Creation</a:t>
              </a:r>
            </a:p>
            <a:p>
              <a:pPr algn="l" marL="286105" indent="-143053" lvl="1">
                <a:lnSpc>
                  <a:spcPts val="1855"/>
                </a:lnSpc>
                <a:buFont typeface="Arial"/>
                <a:buChar char="•"/>
              </a:pPr>
              <a:r>
                <a:rPr lang="en-US" b="true" sz="1325">
                  <a:solidFill>
                    <a:srgbClr val="1A3673"/>
                  </a:solidFill>
                  <a:latin typeface="Canva Sans Bold"/>
                  <a:ea typeface="Canva Sans Bold"/>
                  <a:cs typeface="Canva Sans Bold"/>
                  <a:sym typeface="Canva Sans Bold"/>
                </a:rPr>
                <a:t>Quay Repo</a:t>
              </a:r>
            </a:p>
            <a:p>
              <a:pPr algn="l" marL="286105" indent="-143053" lvl="1">
                <a:lnSpc>
                  <a:spcPts val="1855"/>
                </a:lnSpc>
                <a:buFont typeface="Arial"/>
                <a:buChar char="•"/>
              </a:pPr>
              <a:r>
                <a:rPr lang="en-US" b="true" sz="1325">
                  <a:solidFill>
                    <a:srgbClr val="1A3673"/>
                  </a:solidFill>
                  <a:latin typeface="Canva Sans Bold"/>
                  <a:ea typeface="Canva Sans Bold"/>
                  <a:cs typeface="Canva Sans Bold"/>
                  <a:sym typeface="Canva Sans Bold"/>
                </a:rPr>
                <a:t>Snow Group Set Up</a:t>
              </a:r>
            </a:p>
            <a:p>
              <a:pPr algn="l" marL="286105" indent="-143053" lvl="1">
                <a:lnSpc>
                  <a:spcPts val="1855"/>
                </a:lnSpc>
                <a:buFont typeface="Arial"/>
                <a:buChar char="•"/>
              </a:pPr>
              <a:r>
                <a:rPr lang="en-US" b="true" sz="1325">
                  <a:solidFill>
                    <a:srgbClr val="1A3673"/>
                  </a:solidFill>
                  <a:latin typeface="Canva Sans Bold"/>
                  <a:ea typeface="Canva Sans Bold"/>
                  <a:cs typeface="Canva Sans Bold"/>
                  <a:sym typeface="Canva Sans Bold"/>
                </a:rPr>
                <a:t>Tekton Pipeline Set up</a:t>
              </a:r>
            </a:p>
            <a:p>
              <a:pPr algn="l" marL="286105" indent="-143053" lvl="1">
                <a:lnSpc>
                  <a:spcPts val="1855"/>
                </a:lnSpc>
                <a:buFont typeface="Arial"/>
                <a:buChar char="•"/>
              </a:pPr>
              <a:r>
                <a:rPr lang="en-US" b="true" sz="1325">
                  <a:solidFill>
                    <a:srgbClr val="1A3673"/>
                  </a:solidFill>
                  <a:latin typeface="Canva Sans Bold"/>
                  <a:ea typeface="Canva Sans Bold"/>
                  <a:cs typeface="Canva Sans Bold"/>
                  <a:sym typeface="Canva Sans Bold"/>
                </a:rPr>
                <a:t>Infra Provisioning</a:t>
              </a:r>
            </a:p>
          </p:txBody>
        </p:sp>
        <p:sp>
          <p:nvSpPr>
            <p:cNvPr name="TextBox 53" id="53"/>
            <p:cNvSpPr txBox="true"/>
            <p:nvPr/>
          </p:nvSpPr>
          <p:spPr>
            <a:xfrm rot="0">
              <a:off x="9404053" y="7257958"/>
              <a:ext cx="3478002" cy="1202896"/>
            </a:xfrm>
            <a:prstGeom prst="rect">
              <a:avLst/>
            </a:prstGeom>
          </p:spPr>
          <p:txBody>
            <a:bodyPr anchor="t" rtlCol="false" tIns="0" lIns="0" bIns="0" rIns="0">
              <a:spAutoFit/>
            </a:bodyPr>
            <a:lstStyle/>
            <a:p>
              <a:pPr algn="l" marL="286105" indent="-143053" lvl="1">
                <a:lnSpc>
                  <a:spcPts val="1855"/>
                </a:lnSpc>
                <a:buFont typeface="Arial"/>
                <a:buChar char="•"/>
              </a:pPr>
              <a:r>
                <a:rPr lang="en-US" b="true" sz="1325">
                  <a:solidFill>
                    <a:srgbClr val="1A3673"/>
                  </a:solidFill>
                  <a:latin typeface="Canva Sans Bold"/>
                  <a:ea typeface="Canva Sans Bold"/>
                  <a:cs typeface="Canva Sans Bold"/>
                  <a:sym typeface="Canva Sans Bold"/>
                </a:rPr>
                <a:t>Repo Creation</a:t>
              </a:r>
            </a:p>
            <a:p>
              <a:pPr algn="l" marL="286105" indent="-143053" lvl="1">
                <a:lnSpc>
                  <a:spcPts val="1855"/>
                </a:lnSpc>
                <a:buFont typeface="Arial"/>
                <a:buChar char="•"/>
              </a:pPr>
              <a:r>
                <a:rPr lang="en-US" b="true" sz="1325">
                  <a:solidFill>
                    <a:srgbClr val="1A3673"/>
                  </a:solidFill>
                  <a:latin typeface="Canva Sans Bold"/>
                  <a:ea typeface="Canva Sans Bold"/>
                  <a:cs typeface="Canva Sans Bold"/>
                  <a:sym typeface="Canva Sans Bold"/>
                </a:rPr>
                <a:t>Bit Bucket Metadata Setup</a:t>
              </a:r>
            </a:p>
            <a:p>
              <a:pPr algn="l" marL="286105" indent="-143053" lvl="1">
                <a:lnSpc>
                  <a:spcPts val="1855"/>
                </a:lnSpc>
                <a:buFont typeface="Arial"/>
                <a:buChar char="•"/>
              </a:pPr>
              <a:r>
                <a:rPr lang="en-US" b="true" sz="1325">
                  <a:solidFill>
                    <a:srgbClr val="1A3673"/>
                  </a:solidFill>
                  <a:latin typeface="Canva Sans Bold"/>
                  <a:ea typeface="Canva Sans Bold"/>
                  <a:cs typeface="Canva Sans Bold"/>
                  <a:sym typeface="Canva Sans Bold"/>
                </a:rPr>
                <a:t>Bamboo Pipelines</a:t>
              </a:r>
            </a:p>
            <a:p>
              <a:pPr algn="l" marL="286105" indent="-143053" lvl="1">
                <a:lnSpc>
                  <a:spcPts val="1855"/>
                </a:lnSpc>
                <a:buFont typeface="Arial"/>
                <a:buChar char="•"/>
              </a:pPr>
              <a:r>
                <a:rPr lang="en-US" b="true" sz="1325">
                  <a:solidFill>
                    <a:srgbClr val="1A3673"/>
                  </a:solidFill>
                  <a:latin typeface="Canva Sans Bold"/>
                  <a:ea typeface="Canva Sans Bold"/>
                  <a:cs typeface="Canva Sans Bold"/>
                  <a:sym typeface="Canva Sans Bold"/>
                </a:rPr>
                <a:t>Infra Provisioning</a:t>
              </a:r>
            </a:p>
          </p:txBody>
        </p:sp>
        <p:sp>
          <p:nvSpPr>
            <p:cNvPr name="TextBox 54" id="54"/>
            <p:cNvSpPr txBox="true"/>
            <p:nvPr/>
          </p:nvSpPr>
          <p:spPr>
            <a:xfrm rot="0">
              <a:off x="9896002" y="6387626"/>
              <a:ext cx="2414104" cy="589570"/>
            </a:xfrm>
            <a:prstGeom prst="rect">
              <a:avLst/>
            </a:prstGeom>
          </p:spPr>
          <p:txBody>
            <a:bodyPr anchor="t" rtlCol="false" tIns="0" lIns="0" bIns="0" rIns="0">
              <a:spAutoFit/>
            </a:bodyPr>
            <a:lstStyle/>
            <a:p>
              <a:pPr algn="ctr">
                <a:lnSpc>
                  <a:spcPts val="1855"/>
                </a:lnSpc>
              </a:pPr>
              <a:r>
                <a:rPr lang="en-US" sz="1325" b="true">
                  <a:solidFill>
                    <a:srgbClr val="1A3673"/>
                  </a:solidFill>
                  <a:latin typeface="Canva Sans Bold"/>
                  <a:ea typeface="Canva Sans Bold"/>
                  <a:cs typeface="Canva Sans Bold"/>
                  <a:sym typeface="Canva Sans Bold"/>
                </a:rPr>
                <a:t>Inititate Terraform Onboarding</a:t>
              </a:r>
            </a:p>
          </p:txBody>
        </p:sp>
        <p:sp>
          <p:nvSpPr>
            <p:cNvPr name="TextBox 55" id="55"/>
            <p:cNvSpPr txBox="true"/>
            <p:nvPr/>
          </p:nvSpPr>
          <p:spPr>
            <a:xfrm rot="0">
              <a:off x="5351740" y="9221545"/>
              <a:ext cx="2414104" cy="589570"/>
            </a:xfrm>
            <a:prstGeom prst="rect">
              <a:avLst/>
            </a:prstGeom>
          </p:spPr>
          <p:txBody>
            <a:bodyPr anchor="t" rtlCol="false" tIns="0" lIns="0" bIns="0" rIns="0">
              <a:spAutoFit/>
            </a:bodyPr>
            <a:lstStyle/>
            <a:p>
              <a:pPr algn="ctr">
                <a:lnSpc>
                  <a:spcPts val="1855"/>
                </a:lnSpc>
              </a:pPr>
              <a:r>
                <a:rPr lang="en-US" sz="1325" b="true">
                  <a:solidFill>
                    <a:srgbClr val="1A3673"/>
                  </a:solidFill>
                  <a:latin typeface="Canva Sans Bold"/>
                  <a:ea typeface="Canva Sans Bold"/>
                  <a:cs typeface="Canva Sans Bold"/>
                  <a:sym typeface="Canva Sans Bold"/>
                </a:rPr>
                <a:t>Onboarding Status is </a:t>
              </a:r>
            </a:p>
            <a:p>
              <a:pPr algn="ctr">
                <a:lnSpc>
                  <a:spcPts val="1855"/>
                </a:lnSpc>
              </a:pPr>
              <a:r>
                <a:rPr lang="en-US" sz="1325" b="true">
                  <a:solidFill>
                    <a:srgbClr val="1A3673"/>
                  </a:solidFill>
                  <a:latin typeface="Canva Sans Bold"/>
                  <a:ea typeface="Canva Sans Bold"/>
                  <a:cs typeface="Canva Sans Bold"/>
                  <a:sym typeface="Canva Sans Bold"/>
                </a:rPr>
                <a:t>Onboarded </a:t>
              </a:r>
            </a:p>
          </p:txBody>
        </p:sp>
        <p:sp>
          <p:nvSpPr>
            <p:cNvPr name="TextBox 56" id="56"/>
            <p:cNvSpPr txBox="true"/>
            <p:nvPr/>
          </p:nvSpPr>
          <p:spPr>
            <a:xfrm rot="0">
              <a:off x="5220783" y="7126896"/>
              <a:ext cx="2414104" cy="593296"/>
            </a:xfrm>
            <a:prstGeom prst="rect">
              <a:avLst/>
            </a:prstGeom>
          </p:spPr>
          <p:txBody>
            <a:bodyPr anchor="t" rtlCol="false" tIns="0" lIns="0" bIns="0" rIns="0">
              <a:spAutoFit/>
            </a:bodyPr>
            <a:lstStyle/>
            <a:p>
              <a:pPr algn="ctr">
                <a:lnSpc>
                  <a:spcPts val="1855"/>
                </a:lnSpc>
              </a:pPr>
              <a:r>
                <a:rPr lang="en-US" sz="1325" b="true">
                  <a:solidFill>
                    <a:srgbClr val="1A3673"/>
                  </a:solidFill>
                  <a:latin typeface="Canva Sans Bold"/>
                  <a:ea typeface="Canva Sans Bold"/>
                  <a:cs typeface="Canva Sans Bold"/>
                  <a:sym typeface="Canva Sans Bold"/>
                </a:rPr>
                <a:t>Self Service Tools / Utilities</a:t>
              </a:r>
            </a:p>
          </p:txBody>
        </p:sp>
        <p:sp>
          <p:nvSpPr>
            <p:cNvPr name="TextBox 57" id="57"/>
            <p:cNvSpPr txBox="true"/>
            <p:nvPr/>
          </p:nvSpPr>
          <p:spPr>
            <a:xfrm rot="0">
              <a:off x="9714563" y="3857820"/>
              <a:ext cx="2988439" cy="898096"/>
            </a:xfrm>
            <a:prstGeom prst="rect">
              <a:avLst/>
            </a:prstGeom>
          </p:spPr>
          <p:txBody>
            <a:bodyPr anchor="t" rtlCol="false" tIns="0" lIns="0" bIns="0" rIns="0">
              <a:spAutoFit/>
            </a:bodyPr>
            <a:lstStyle/>
            <a:p>
              <a:pPr algn="ctr">
                <a:lnSpc>
                  <a:spcPts val="1855"/>
                </a:lnSpc>
              </a:pPr>
              <a:r>
                <a:rPr lang="en-US" sz="1325" b="true">
                  <a:solidFill>
                    <a:srgbClr val="1A3673"/>
                  </a:solidFill>
                  <a:latin typeface="Canva Sans Bold"/>
                  <a:ea typeface="Canva Sans Bold"/>
                  <a:cs typeface="Canva Sans Bold"/>
                  <a:sym typeface="Canva Sans Bold"/>
                </a:rPr>
                <a:t>Request TF workspaces</a:t>
              </a:r>
            </a:p>
            <a:p>
              <a:pPr algn="ctr">
                <a:lnSpc>
                  <a:spcPts val="1855"/>
                </a:lnSpc>
              </a:pPr>
              <a:r>
                <a:rPr lang="en-US" sz="1325" b="true">
                  <a:solidFill>
                    <a:srgbClr val="1A3673"/>
                  </a:solidFill>
                  <a:latin typeface="Canva Sans Bold"/>
                  <a:ea typeface="Canva Sans Bold"/>
                  <a:cs typeface="Canva Sans Bold"/>
                  <a:sym typeface="Canva Sans Bold"/>
                </a:rPr>
                <a:t>Multi-Terraform </a:t>
              </a:r>
            </a:p>
            <a:p>
              <a:pPr algn="ctr">
                <a:lnSpc>
                  <a:spcPts val="1855"/>
                </a:lnSpc>
              </a:pPr>
              <a:r>
                <a:rPr lang="en-US" sz="1325" b="true">
                  <a:solidFill>
                    <a:srgbClr val="1A3673"/>
                  </a:solidFill>
                  <a:latin typeface="Canva Sans Bold"/>
                  <a:ea typeface="Canva Sans Bold"/>
                  <a:cs typeface="Canva Sans Bold"/>
                  <a:sym typeface="Canva Sans Bold"/>
                </a:rPr>
                <a:t>( Need Basis )</a:t>
              </a:r>
            </a:p>
          </p:txBody>
        </p:sp>
        <p:sp>
          <p:nvSpPr>
            <p:cNvPr name="TextBox 58" id="58"/>
            <p:cNvSpPr txBox="true"/>
            <p:nvPr/>
          </p:nvSpPr>
          <p:spPr>
            <a:xfrm rot="0">
              <a:off x="3421793" y="-66675"/>
              <a:ext cx="6040856" cy="773642"/>
            </a:xfrm>
            <a:prstGeom prst="rect">
              <a:avLst/>
            </a:prstGeom>
          </p:spPr>
          <p:txBody>
            <a:bodyPr anchor="t" rtlCol="false" tIns="0" lIns="0" bIns="0" rIns="0">
              <a:spAutoFit/>
            </a:bodyPr>
            <a:lstStyle/>
            <a:p>
              <a:pPr algn="ctr">
                <a:lnSpc>
                  <a:spcPts val="4900"/>
                </a:lnSpc>
              </a:pPr>
              <a:r>
                <a:rPr lang="en-US" b="true" sz="3500" i="true">
                  <a:solidFill>
                    <a:srgbClr val="1A3673"/>
                  </a:solidFill>
                  <a:latin typeface="Canva Sans Bold Italics"/>
                  <a:ea typeface="Canva Sans Bold Italics"/>
                  <a:cs typeface="Canva Sans Bold Italics"/>
                  <a:sym typeface="Canva Sans Bold Italics"/>
                </a:rPr>
                <a:t>App Onboarding 2.0</a:t>
              </a:r>
            </a:p>
          </p:txBody>
        </p:sp>
      </p:grpSp>
      <p:grpSp>
        <p:nvGrpSpPr>
          <p:cNvPr name="Group 59" id="59"/>
          <p:cNvGrpSpPr/>
          <p:nvPr/>
        </p:nvGrpSpPr>
        <p:grpSpPr>
          <a:xfrm rot="0">
            <a:off x="10835823" y="1707211"/>
            <a:ext cx="122885" cy="8231629"/>
            <a:chOff x="0" y="0"/>
            <a:chExt cx="32365" cy="2168001"/>
          </a:xfrm>
        </p:grpSpPr>
        <p:sp>
          <p:nvSpPr>
            <p:cNvPr name="Freeform 60" id="60"/>
            <p:cNvSpPr/>
            <p:nvPr/>
          </p:nvSpPr>
          <p:spPr>
            <a:xfrm flipH="false" flipV="false" rot="0">
              <a:off x="0" y="0"/>
              <a:ext cx="32365" cy="2168001"/>
            </a:xfrm>
            <a:custGeom>
              <a:avLst/>
              <a:gdLst/>
              <a:ahLst/>
              <a:cxnLst/>
              <a:rect r="r" b="b" t="t" l="l"/>
              <a:pathLst>
                <a:path h="2168001" w="32365">
                  <a:moveTo>
                    <a:pt x="0" y="0"/>
                  </a:moveTo>
                  <a:lnTo>
                    <a:pt x="32365" y="0"/>
                  </a:lnTo>
                  <a:lnTo>
                    <a:pt x="32365" y="2168001"/>
                  </a:lnTo>
                  <a:lnTo>
                    <a:pt x="0" y="2168001"/>
                  </a:lnTo>
                  <a:close/>
                </a:path>
              </a:pathLst>
            </a:custGeom>
            <a:solidFill>
              <a:srgbClr val="03306B"/>
            </a:solidFill>
          </p:spPr>
        </p:sp>
        <p:sp>
          <p:nvSpPr>
            <p:cNvPr name="TextBox 61" id="61"/>
            <p:cNvSpPr txBox="true"/>
            <p:nvPr/>
          </p:nvSpPr>
          <p:spPr>
            <a:xfrm>
              <a:off x="0" y="-28575"/>
              <a:ext cx="32365" cy="2196576"/>
            </a:xfrm>
            <a:prstGeom prst="rect">
              <a:avLst/>
            </a:prstGeom>
          </p:spPr>
          <p:txBody>
            <a:bodyPr anchor="ctr" rtlCol="false" tIns="50800" lIns="50800" bIns="50800" rIns="50800"/>
            <a:lstStyle/>
            <a:p>
              <a:pPr algn="ctr">
                <a:lnSpc>
                  <a:spcPts val="2100"/>
                </a:lnSpc>
              </a:pPr>
            </a:p>
          </p:txBody>
        </p:sp>
      </p:grpSp>
      <p:sp>
        <p:nvSpPr>
          <p:cNvPr name="TextBox 62" id="62"/>
          <p:cNvSpPr txBox="true"/>
          <p:nvPr/>
        </p:nvSpPr>
        <p:spPr>
          <a:xfrm rot="0">
            <a:off x="674353" y="335336"/>
            <a:ext cx="10858683" cy="596900"/>
          </a:xfrm>
          <a:prstGeom prst="rect">
            <a:avLst/>
          </a:prstGeom>
        </p:spPr>
        <p:txBody>
          <a:bodyPr anchor="t" rtlCol="false" tIns="0" lIns="0" bIns="0" rIns="0">
            <a:spAutoFit/>
          </a:bodyPr>
          <a:lstStyle/>
          <a:p>
            <a:pPr algn="l">
              <a:lnSpc>
                <a:spcPts val="4900"/>
              </a:lnSpc>
            </a:pPr>
            <a:r>
              <a:rPr lang="en-US" sz="3500" b="true">
                <a:solidFill>
                  <a:srgbClr val="1A3673"/>
                </a:solidFill>
                <a:latin typeface="Canva Sans Bold"/>
                <a:ea typeface="Canva Sans Bold"/>
                <a:cs typeface="Canva Sans Bold"/>
                <a:sym typeface="Canva Sans Bold"/>
              </a:rPr>
              <a:t>Future Aspects</a:t>
            </a:r>
          </a:p>
        </p:txBody>
      </p:sp>
      <p:sp>
        <p:nvSpPr>
          <p:cNvPr name="TextBox 63" id="63"/>
          <p:cNvSpPr txBox="true"/>
          <p:nvPr/>
        </p:nvSpPr>
        <p:spPr>
          <a:xfrm rot="0">
            <a:off x="11442018" y="2185744"/>
            <a:ext cx="5817282" cy="6994525"/>
          </a:xfrm>
          <a:prstGeom prst="rect">
            <a:avLst/>
          </a:prstGeom>
        </p:spPr>
        <p:txBody>
          <a:bodyPr anchor="t" rtlCol="false" tIns="0" lIns="0" bIns="0" rIns="0">
            <a:spAutoFit/>
          </a:bodyPr>
          <a:lstStyle/>
          <a:p>
            <a:pPr algn="l" marL="539749" indent="-269875" lvl="1">
              <a:lnSpc>
                <a:spcPts val="3499"/>
              </a:lnSpc>
              <a:buFont typeface="Arial"/>
              <a:buChar char="•"/>
            </a:pPr>
            <a:r>
              <a:rPr lang="en-US" b="true" sz="2499">
                <a:solidFill>
                  <a:srgbClr val="1A3673"/>
                </a:solidFill>
                <a:latin typeface="Canva Sans Bold"/>
                <a:ea typeface="Canva Sans Bold"/>
                <a:cs typeface="Canva Sans Bold"/>
                <a:sym typeface="Canva Sans Bold"/>
              </a:rPr>
              <a:t>App onboarding 2.0</a:t>
            </a:r>
          </a:p>
          <a:p>
            <a:pPr algn="l">
              <a:lnSpc>
                <a:spcPts val="3499"/>
              </a:lnSpc>
            </a:pPr>
          </a:p>
          <a:p>
            <a:pPr algn="l" marL="539749" indent="-269875" lvl="1">
              <a:lnSpc>
                <a:spcPts val="3499"/>
              </a:lnSpc>
              <a:buFont typeface="Arial"/>
              <a:buChar char="•"/>
            </a:pPr>
            <a:r>
              <a:rPr lang="en-US" b="true" sz="2499">
                <a:solidFill>
                  <a:srgbClr val="1A3673"/>
                </a:solidFill>
                <a:latin typeface="Canva Sans Bold"/>
                <a:ea typeface="Canva Sans Bold"/>
                <a:cs typeface="Canva Sans Bold"/>
                <a:sym typeface="Canva Sans Bold"/>
              </a:rPr>
              <a:t>An enhanced version of the AEDL dashboard</a:t>
            </a:r>
          </a:p>
          <a:p>
            <a:pPr algn="l">
              <a:lnSpc>
                <a:spcPts val="3499"/>
              </a:lnSpc>
            </a:pPr>
          </a:p>
          <a:p>
            <a:pPr algn="l" marL="539749" indent="-269875" lvl="1">
              <a:lnSpc>
                <a:spcPts val="3499"/>
              </a:lnSpc>
              <a:buFont typeface="Arial"/>
              <a:buChar char="•"/>
            </a:pPr>
            <a:r>
              <a:rPr lang="en-US" b="true" sz="2499">
                <a:solidFill>
                  <a:srgbClr val="1A3673"/>
                </a:solidFill>
                <a:latin typeface="Canva Sans Bold"/>
                <a:ea typeface="Canva Sans Bold"/>
                <a:cs typeface="Canva Sans Bold"/>
                <a:sym typeface="Canva Sans Bold"/>
              </a:rPr>
              <a:t>SDLC Automation</a:t>
            </a:r>
          </a:p>
          <a:p>
            <a:pPr algn="l">
              <a:lnSpc>
                <a:spcPts val="3499"/>
              </a:lnSpc>
            </a:pPr>
          </a:p>
          <a:p>
            <a:pPr algn="l" marL="539749" indent="-269875" lvl="1">
              <a:lnSpc>
                <a:spcPts val="3499"/>
              </a:lnSpc>
              <a:buFont typeface="Arial"/>
              <a:buChar char="•"/>
            </a:pPr>
            <a:r>
              <a:rPr lang="en-US" b="true" sz="2499">
                <a:solidFill>
                  <a:srgbClr val="1A3673"/>
                </a:solidFill>
                <a:latin typeface="Canva Sans Bold"/>
                <a:ea typeface="Canva Sans Bold"/>
                <a:cs typeface="Canva Sans Bold"/>
                <a:sym typeface="Canva Sans Bold"/>
              </a:rPr>
              <a:t>Okta Integration for security</a:t>
            </a:r>
          </a:p>
          <a:p>
            <a:pPr algn="l">
              <a:lnSpc>
                <a:spcPts val="3499"/>
              </a:lnSpc>
            </a:pPr>
          </a:p>
          <a:p>
            <a:pPr algn="l" marL="539749" indent="-269875" lvl="1">
              <a:lnSpc>
                <a:spcPts val="3499"/>
              </a:lnSpc>
              <a:buFont typeface="Arial"/>
              <a:buChar char="•"/>
            </a:pPr>
            <a:r>
              <a:rPr lang="en-US" b="true" sz="2499" spc="182">
                <a:solidFill>
                  <a:srgbClr val="1A3673"/>
                </a:solidFill>
                <a:latin typeface="Canva Sans Bold"/>
                <a:ea typeface="Canva Sans Bold"/>
                <a:cs typeface="Canva Sans Bold"/>
                <a:sym typeface="Canva Sans Bold"/>
              </a:rPr>
              <a:t>Generic Upload Service for larger scale files to Cloud</a:t>
            </a:r>
          </a:p>
          <a:p>
            <a:pPr algn="l">
              <a:lnSpc>
                <a:spcPts val="3499"/>
              </a:lnSpc>
            </a:pPr>
          </a:p>
          <a:p>
            <a:pPr algn="l" marL="539749" indent="-269875" lvl="1">
              <a:lnSpc>
                <a:spcPts val="3499"/>
              </a:lnSpc>
              <a:buFont typeface="Arial"/>
              <a:buChar char="•"/>
            </a:pPr>
            <a:r>
              <a:rPr lang="en-US" b="true" sz="2499">
                <a:solidFill>
                  <a:srgbClr val="1A3673"/>
                </a:solidFill>
                <a:latin typeface="Canva Sans Bold"/>
                <a:ea typeface="Canva Sans Bold"/>
                <a:cs typeface="Canva Sans Bold"/>
                <a:sym typeface="Canva Sans Bold"/>
              </a:rPr>
              <a:t>Framework hold/release utility</a:t>
            </a:r>
          </a:p>
          <a:p>
            <a:pPr algn="l">
              <a:lnSpc>
                <a:spcPts val="3499"/>
              </a:lnSpc>
            </a:pPr>
          </a:p>
          <a:p>
            <a:pPr algn="l" marL="539749" indent="-269875" lvl="1">
              <a:lnSpc>
                <a:spcPts val="3499"/>
              </a:lnSpc>
              <a:spcBef>
                <a:spcPct val="0"/>
              </a:spcBef>
              <a:buFont typeface="Arial"/>
              <a:buChar char="•"/>
            </a:pPr>
            <a:r>
              <a:rPr lang="en-US" b="true" sz="2499">
                <a:solidFill>
                  <a:srgbClr val="1A3673"/>
                </a:solidFill>
                <a:latin typeface="Canva Sans Bold"/>
                <a:ea typeface="Canva Sans Bold"/>
                <a:cs typeface="Canva Sans Bold"/>
                <a:sym typeface="Canva Sans Bold"/>
              </a:rPr>
              <a:t>Consolidated Home page for all the portals in one place</a:t>
            </a:r>
          </a:p>
        </p:txBody>
      </p:sp>
      <p:sp>
        <p:nvSpPr>
          <p:cNvPr name="Freeform 64" id="64" descr="Elevance Health's logo"/>
          <p:cNvSpPr/>
          <p:nvPr/>
        </p:nvSpPr>
        <p:spPr>
          <a:xfrm flipH="false" flipV="false" rot="0">
            <a:off x="15335389" y="102135"/>
            <a:ext cx="2654243" cy="1129977"/>
          </a:xfrm>
          <a:custGeom>
            <a:avLst/>
            <a:gdLst/>
            <a:ahLst/>
            <a:cxnLst/>
            <a:rect r="r" b="b" t="t" l="l"/>
            <a:pathLst>
              <a:path h="1129977" w="2654243">
                <a:moveTo>
                  <a:pt x="0" y="0"/>
                </a:moveTo>
                <a:lnTo>
                  <a:pt x="2654243" y="0"/>
                </a:lnTo>
                <a:lnTo>
                  <a:pt x="2654243" y="1129976"/>
                </a:lnTo>
                <a:lnTo>
                  <a:pt x="0" y="11299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3306B"/>
        </a:solidFill>
      </p:bgPr>
    </p:bg>
    <p:spTree>
      <p:nvGrpSpPr>
        <p:cNvPr id="1" name=""/>
        <p:cNvGrpSpPr/>
        <p:nvPr/>
      </p:nvGrpSpPr>
      <p:grpSpPr>
        <a:xfrm>
          <a:off x="0" y="0"/>
          <a:ext cx="0" cy="0"/>
          <a:chOff x="0" y="0"/>
          <a:chExt cx="0" cy="0"/>
        </a:xfrm>
      </p:grpSpPr>
      <p:grpSp>
        <p:nvGrpSpPr>
          <p:cNvPr name="Group 2" id="2"/>
          <p:cNvGrpSpPr/>
          <p:nvPr/>
        </p:nvGrpSpPr>
        <p:grpSpPr>
          <a:xfrm rot="0">
            <a:off x="562494" y="1754836"/>
            <a:ext cx="17163013" cy="8097217"/>
            <a:chOff x="0" y="0"/>
            <a:chExt cx="4520300" cy="2132600"/>
          </a:xfrm>
        </p:grpSpPr>
        <p:sp>
          <p:nvSpPr>
            <p:cNvPr name="Freeform 3" id="3"/>
            <p:cNvSpPr/>
            <p:nvPr/>
          </p:nvSpPr>
          <p:spPr>
            <a:xfrm flipH="false" flipV="false" rot="0">
              <a:off x="0" y="0"/>
              <a:ext cx="4520300" cy="2132600"/>
            </a:xfrm>
            <a:custGeom>
              <a:avLst/>
              <a:gdLst/>
              <a:ahLst/>
              <a:cxnLst/>
              <a:rect r="r" b="b" t="t" l="l"/>
              <a:pathLst>
                <a:path h="2132600" w="4520300">
                  <a:moveTo>
                    <a:pt x="13532" y="0"/>
                  </a:moveTo>
                  <a:lnTo>
                    <a:pt x="4506767" y="0"/>
                  </a:lnTo>
                  <a:cubicBezTo>
                    <a:pt x="4510356" y="0"/>
                    <a:pt x="4513798" y="1426"/>
                    <a:pt x="4516336" y="3964"/>
                  </a:cubicBezTo>
                  <a:cubicBezTo>
                    <a:pt x="4518874" y="6501"/>
                    <a:pt x="4520300" y="9943"/>
                    <a:pt x="4520300" y="13532"/>
                  </a:cubicBezTo>
                  <a:lnTo>
                    <a:pt x="4520300" y="2119068"/>
                  </a:lnTo>
                  <a:cubicBezTo>
                    <a:pt x="4520300" y="2126542"/>
                    <a:pt x="4514241" y="2132600"/>
                    <a:pt x="4506767" y="2132600"/>
                  </a:cubicBezTo>
                  <a:lnTo>
                    <a:pt x="13532" y="2132600"/>
                  </a:lnTo>
                  <a:cubicBezTo>
                    <a:pt x="6059" y="2132600"/>
                    <a:pt x="0" y="2126542"/>
                    <a:pt x="0" y="2119068"/>
                  </a:cubicBezTo>
                  <a:lnTo>
                    <a:pt x="0" y="13532"/>
                  </a:lnTo>
                  <a:cubicBezTo>
                    <a:pt x="0" y="6059"/>
                    <a:pt x="6059" y="0"/>
                    <a:pt x="13532" y="0"/>
                  </a:cubicBezTo>
                  <a:close/>
                </a:path>
              </a:pathLst>
            </a:custGeom>
            <a:solidFill>
              <a:srgbClr val="FFFFFF"/>
            </a:solidFill>
            <a:ln cap="rnd">
              <a:noFill/>
              <a:prstDash val="solid"/>
              <a:round/>
            </a:ln>
          </p:spPr>
        </p:sp>
        <p:sp>
          <p:nvSpPr>
            <p:cNvPr name="TextBox 4" id="4"/>
            <p:cNvSpPr txBox="true"/>
            <p:nvPr/>
          </p:nvSpPr>
          <p:spPr>
            <a:xfrm>
              <a:off x="0" y="-28575"/>
              <a:ext cx="4520300" cy="2161175"/>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0" y="0"/>
            <a:ext cx="18288000" cy="1334246"/>
            <a:chOff x="0" y="0"/>
            <a:chExt cx="4816593" cy="351406"/>
          </a:xfrm>
        </p:grpSpPr>
        <p:sp>
          <p:nvSpPr>
            <p:cNvPr name="Freeform 6" id="6"/>
            <p:cNvSpPr/>
            <p:nvPr/>
          </p:nvSpPr>
          <p:spPr>
            <a:xfrm flipH="false" flipV="false" rot="0">
              <a:off x="0" y="0"/>
              <a:ext cx="4816592" cy="351406"/>
            </a:xfrm>
            <a:custGeom>
              <a:avLst/>
              <a:gdLst/>
              <a:ahLst/>
              <a:cxnLst/>
              <a:rect r="r" b="b" t="t" l="l"/>
              <a:pathLst>
                <a:path h="351406" w="4816592">
                  <a:moveTo>
                    <a:pt x="0" y="0"/>
                  </a:moveTo>
                  <a:lnTo>
                    <a:pt x="4816592" y="0"/>
                  </a:lnTo>
                  <a:lnTo>
                    <a:pt x="4816592" y="351406"/>
                  </a:lnTo>
                  <a:lnTo>
                    <a:pt x="0" y="351406"/>
                  </a:lnTo>
                  <a:close/>
                </a:path>
              </a:pathLst>
            </a:custGeom>
            <a:solidFill>
              <a:srgbClr val="FFFFFF"/>
            </a:solidFill>
          </p:spPr>
        </p:sp>
        <p:sp>
          <p:nvSpPr>
            <p:cNvPr name="TextBox 7" id="7"/>
            <p:cNvSpPr txBox="true"/>
            <p:nvPr/>
          </p:nvSpPr>
          <p:spPr>
            <a:xfrm>
              <a:off x="0" y="-28575"/>
              <a:ext cx="4816593" cy="379981"/>
            </a:xfrm>
            <a:prstGeom prst="rect">
              <a:avLst/>
            </a:prstGeom>
          </p:spPr>
          <p:txBody>
            <a:bodyPr anchor="ctr" rtlCol="false" tIns="50800" lIns="50800" bIns="50800" rIns="50800"/>
            <a:lstStyle/>
            <a:p>
              <a:pPr algn="ctr">
                <a:lnSpc>
                  <a:spcPts val="2100"/>
                </a:lnSpc>
              </a:pPr>
            </a:p>
          </p:txBody>
        </p:sp>
      </p:grpSp>
      <p:sp>
        <p:nvSpPr>
          <p:cNvPr name="Freeform 8" id="8" descr="Elevance Health's logo"/>
          <p:cNvSpPr/>
          <p:nvPr/>
        </p:nvSpPr>
        <p:spPr>
          <a:xfrm flipH="false" flipV="false" rot="0">
            <a:off x="15335389" y="102135"/>
            <a:ext cx="2654243" cy="1129977"/>
          </a:xfrm>
          <a:custGeom>
            <a:avLst/>
            <a:gdLst/>
            <a:ahLst/>
            <a:cxnLst/>
            <a:rect r="r" b="b" t="t" l="l"/>
            <a:pathLst>
              <a:path h="1129977" w="2654243">
                <a:moveTo>
                  <a:pt x="0" y="0"/>
                </a:moveTo>
                <a:lnTo>
                  <a:pt x="2654243" y="0"/>
                </a:lnTo>
                <a:lnTo>
                  <a:pt x="2654243" y="1129976"/>
                </a:lnTo>
                <a:lnTo>
                  <a:pt x="0" y="11299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6810257" y="1687630"/>
            <a:ext cx="122885" cy="8231629"/>
            <a:chOff x="0" y="0"/>
            <a:chExt cx="32365" cy="2168001"/>
          </a:xfrm>
        </p:grpSpPr>
        <p:sp>
          <p:nvSpPr>
            <p:cNvPr name="Freeform 10" id="10"/>
            <p:cNvSpPr/>
            <p:nvPr/>
          </p:nvSpPr>
          <p:spPr>
            <a:xfrm flipH="false" flipV="false" rot="0">
              <a:off x="0" y="0"/>
              <a:ext cx="32365" cy="2168001"/>
            </a:xfrm>
            <a:custGeom>
              <a:avLst/>
              <a:gdLst/>
              <a:ahLst/>
              <a:cxnLst/>
              <a:rect r="r" b="b" t="t" l="l"/>
              <a:pathLst>
                <a:path h="2168001" w="32365">
                  <a:moveTo>
                    <a:pt x="0" y="0"/>
                  </a:moveTo>
                  <a:lnTo>
                    <a:pt x="32365" y="0"/>
                  </a:lnTo>
                  <a:lnTo>
                    <a:pt x="32365" y="2168001"/>
                  </a:lnTo>
                  <a:lnTo>
                    <a:pt x="0" y="2168001"/>
                  </a:lnTo>
                  <a:close/>
                </a:path>
              </a:pathLst>
            </a:custGeom>
            <a:solidFill>
              <a:srgbClr val="03306B"/>
            </a:solidFill>
          </p:spPr>
        </p:sp>
        <p:sp>
          <p:nvSpPr>
            <p:cNvPr name="TextBox 11" id="11"/>
            <p:cNvSpPr txBox="true"/>
            <p:nvPr/>
          </p:nvSpPr>
          <p:spPr>
            <a:xfrm>
              <a:off x="0" y="-28575"/>
              <a:ext cx="32365" cy="2196576"/>
            </a:xfrm>
            <a:prstGeom prst="rect">
              <a:avLst/>
            </a:prstGeom>
          </p:spPr>
          <p:txBody>
            <a:bodyPr anchor="ctr" rtlCol="false" tIns="50800" lIns="50800" bIns="50800" rIns="50800"/>
            <a:lstStyle/>
            <a:p>
              <a:pPr algn="ctr">
                <a:lnSpc>
                  <a:spcPts val="2100"/>
                </a:lnSpc>
              </a:pPr>
            </a:p>
          </p:txBody>
        </p:sp>
      </p:grpSp>
      <p:grpSp>
        <p:nvGrpSpPr>
          <p:cNvPr name="Group 12" id="12"/>
          <p:cNvGrpSpPr/>
          <p:nvPr/>
        </p:nvGrpSpPr>
        <p:grpSpPr>
          <a:xfrm rot="0">
            <a:off x="13046987" y="1754836"/>
            <a:ext cx="122885" cy="8231629"/>
            <a:chOff x="0" y="0"/>
            <a:chExt cx="32365" cy="2168001"/>
          </a:xfrm>
        </p:grpSpPr>
        <p:sp>
          <p:nvSpPr>
            <p:cNvPr name="Freeform 13" id="13"/>
            <p:cNvSpPr/>
            <p:nvPr/>
          </p:nvSpPr>
          <p:spPr>
            <a:xfrm flipH="false" flipV="false" rot="0">
              <a:off x="0" y="0"/>
              <a:ext cx="32365" cy="2168001"/>
            </a:xfrm>
            <a:custGeom>
              <a:avLst/>
              <a:gdLst/>
              <a:ahLst/>
              <a:cxnLst/>
              <a:rect r="r" b="b" t="t" l="l"/>
              <a:pathLst>
                <a:path h="2168001" w="32365">
                  <a:moveTo>
                    <a:pt x="0" y="0"/>
                  </a:moveTo>
                  <a:lnTo>
                    <a:pt x="32365" y="0"/>
                  </a:lnTo>
                  <a:lnTo>
                    <a:pt x="32365" y="2168001"/>
                  </a:lnTo>
                  <a:lnTo>
                    <a:pt x="0" y="2168001"/>
                  </a:lnTo>
                  <a:close/>
                </a:path>
              </a:pathLst>
            </a:custGeom>
            <a:solidFill>
              <a:srgbClr val="03306B"/>
            </a:solidFill>
          </p:spPr>
        </p:sp>
        <p:sp>
          <p:nvSpPr>
            <p:cNvPr name="TextBox 14" id="14"/>
            <p:cNvSpPr txBox="true"/>
            <p:nvPr/>
          </p:nvSpPr>
          <p:spPr>
            <a:xfrm>
              <a:off x="0" y="-28575"/>
              <a:ext cx="32365" cy="2196576"/>
            </a:xfrm>
            <a:prstGeom prst="rect">
              <a:avLst/>
            </a:prstGeom>
          </p:spPr>
          <p:txBody>
            <a:bodyPr anchor="ctr" rtlCol="false" tIns="50800" lIns="50800" bIns="50800" rIns="50800"/>
            <a:lstStyle/>
            <a:p>
              <a:pPr algn="ctr">
                <a:lnSpc>
                  <a:spcPts val="2100"/>
                </a:lnSpc>
              </a:pPr>
            </a:p>
          </p:txBody>
        </p:sp>
      </p:grpSp>
      <p:sp>
        <p:nvSpPr>
          <p:cNvPr name="Freeform 15" id="15"/>
          <p:cNvSpPr/>
          <p:nvPr/>
        </p:nvSpPr>
        <p:spPr>
          <a:xfrm flipH="false" flipV="false" rot="0">
            <a:off x="13270954" y="5213349"/>
            <a:ext cx="422275" cy="422275"/>
          </a:xfrm>
          <a:custGeom>
            <a:avLst/>
            <a:gdLst/>
            <a:ahLst/>
            <a:cxnLst/>
            <a:rect r="r" b="b" t="t" l="l"/>
            <a:pathLst>
              <a:path h="422275" w="422275">
                <a:moveTo>
                  <a:pt x="0" y="0"/>
                </a:moveTo>
                <a:lnTo>
                  <a:pt x="422275" y="0"/>
                </a:lnTo>
                <a:lnTo>
                  <a:pt x="422275" y="422275"/>
                </a:lnTo>
                <a:lnTo>
                  <a:pt x="0" y="422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3270954" y="5878512"/>
            <a:ext cx="422275" cy="422275"/>
          </a:xfrm>
          <a:custGeom>
            <a:avLst/>
            <a:gdLst/>
            <a:ahLst/>
            <a:cxnLst/>
            <a:rect r="r" b="b" t="t" l="l"/>
            <a:pathLst>
              <a:path h="422275" w="422275">
                <a:moveTo>
                  <a:pt x="0" y="0"/>
                </a:moveTo>
                <a:lnTo>
                  <a:pt x="422275" y="0"/>
                </a:lnTo>
                <a:lnTo>
                  <a:pt x="422275" y="422275"/>
                </a:lnTo>
                <a:lnTo>
                  <a:pt x="0" y="422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3270954" y="6548437"/>
            <a:ext cx="422275" cy="422275"/>
          </a:xfrm>
          <a:custGeom>
            <a:avLst/>
            <a:gdLst/>
            <a:ahLst/>
            <a:cxnLst/>
            <a:rect r="r" b="b" t="t" l="l"/>
            <a:pathLst>
              <a:path h="422275" w="422275">
                <a:moveTo>
                  <a:pt x="0" y="0"/>
                </a:moveTo>
                <a:lnTo>
                  <a:pt x="422275" y="0"/>
                </a:lnTo>
                <a:lnTo>
                  <a:pt x="422275" y="422275"/>
                </a:lnTo>
                <a:lnTo>
                  <a:pt x="0" y="422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6662510" y="1987720"/>
            <a:ext cx="798020" cy="784055"/>
          </a:xfrm>
          <a:custGeom>
            <a:avLst/>
            <a:gdLst/>
            <a:ahLst/>
            <a:cxnLst/>
            <a:rect r="r" b="b" t="t" l="l"/>
            <a:pathLst>
              <a:path h="784055" w="798020">
                <a:moveTo>
                  <a:pt x="0" y="0"/>
                </a:moveTo>
                <a:lnTo>
                  <a:pt x="798021" y="0"/>
                </a:lnTo>
                <a:lnTo>
                  <a:pt x="798021" y="784055"/>
                </a:lnTo>
                <a:lnTo>
                  <a:pt x="0" y="7840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2219397" y="7727950"/>
            <a:ext cx="2226448" cy="2113850"/>
          </a:xfrm>
          <a:custGeom>
            <a:avLst/>
            <a:gdLst/>
            <a:ahLst/>
            <a:cxnLst/>
            <a:rect r="r" b="b" t="t" l="l"/>
            <a:pathLst>
              <a:path h="2113850" w="2226448">
                <a:moveTo>
                  <a:pt x="0" y="0"/>
                </a:moveTo>
                <a:lnTo>
                  <a:pt x="2226448" y="0"/>
                </a:lnTo>
                <a:lnTo>
                  <a:pt x="2226448" y="2113850"/>
                </a:lnTo>
                <a:lnTo>
                  <a:pt x="0" y="2113850"/>
                </a:lnTo>
                <a:lnTo>
                  <a:pt x="0" y="0"/>
                </a:lnTo>
                <a:close/>
              </a:path>
            </a:pathLst>
          </a:custGeom>
          <a:blipFill>
            <a:blip r:embed="rId8">
              <a:extLst>
                <a:ext uri="{96DAC541-7B7A-43D3-8B79-37D633B846F1}">
                  <asvg:svgBlip xmlns:asvg="http://schemas.microsoft.com/office/drawing/2016/SVG/main" r:embed="rId9"/>
                </a:ext>
              </a:extLst>
            </a:blip>
            <a:stretch>
              <a:fillRect l="0" t="0" r="-954" b="-94659"/>
            </a:stretch>
          </a:blipFill>
        </p:spPr>
      </p:sp>
      <p:sp>
        <p:nvSpPr>
          <p:cNvPr name="Freeform 20" id="20"/>
          <p:cNvSpPr/>
          <p:nvPr/>
        </p:nvSpPr>
        <p:spPr>
          <a:xfrm flipH="false" flipV="false" rot="0">
            <a:off x="13270954" y="7227887"/>
            <a:ext cx="422275" cy="422275"/>
          </a:xfrm>
          <a:custGeom>
            <a:avLst/>
            <a:gdLst/>
            <a:ahLst/>
            <a:cxnLst/>
            <a:rect r="r" b="b" t="t" l="l"/>
            <a:pathLst>
              <a:path h="422275" w="422275">
                <a:moveTo>
                  <a:pt x="0" y="0"/>
                </a:moveTo>
                <a:lnTo>
                  <a:pt x="422275" y="0"/>
                </a:lnTo>
                <a:lnTo>
                  <a:pt x="422275" y="422275"/>
                </a:lnTo>
                <a:lnTo>
                  <a:pt x="0" y="422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7872566" y="7707986"/>
            <a:ext cx="4064744" cy="2082326"/>
          </a:xfrm>
          <a:custGeom>
            <a:avLst/>
            <a:gdLst/>
            <a:ahLst/>
            <a:cxnLst/>
            <a:rect r="r" b="b" t="t" l="l"/>
            <a:pathLst>
              <a:path h="2082326" w="4064744">
                <a:moveTo>
                  <a:pt x="0" y="0"/>
                </a:moveTo>
                <a:lnTo>
                  <a:pt x="4064744" y="0"/>
                </a:lnTo>
                <a:lnTo>
                  <a:pt x="4064744" y="2082326"/>
                </a:lnTo>
                <a:lnTo>
                  <a:pt x="0" y="2082326"/>
                </a:lnTo>
                <a:lnTo>
                  <a:pt x="0" y="0"/>
                </a:lnTo>
                <a:close/>
              </a:path>
            </a:pathLst>
          </a:custGeom>
          <a:blipFill>
            <a:blip r:embed="rId10">
              <a:extLst>
                <a:ext uri="{96DAC541-7B7A-43D3-8B79-37D633B846F1}">
                  <asvg:svgBlip xmlns:asvg="http://schemas.microsoft.com/office/drawing/2016/SVG/main" r:embed="rId11"/>
                </a:ext>
              </a:extLst>
            </a:blip>
            <a:stretch>
              <a:fillRect l="0" t="0" r="-1231" b="-97605"/>
            </a:stretch>
          </a:blipFill>
        </p:spPr>
      </p:sp>
      <p:grpSp>
        <p:nvGrpSpPr>
          <p:cNvPr name="Group 22" id="22"/>
          <p:cNvGrpSpPr/>
          <p:nvPr/>
        </p:nvGrpSpPr>
        <p:grpSpPr>
          <a:xfrm rot="0">
            <a:off x="11539940" y="8749149"/>
            <a:ext cx="891402" cy="891402"/>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47625"/>
              <a:ext cx="660400" cy="688975"/>
            </a:xfrm>
            <a:prstGeom prst="rect">
              <a:avLst/>
            </a:prstGeom>
          </p:spPr>
          <p:txBody>
            <a:bodyPr anchor="ctr" rtlCol="false" tIns="50800" lIns="50800" bIns="50800" rIns="50800"/>
            <a:lstStyle/>
            <a:p>
              <a:pPr algn="ctr">
                <a:lnSpc>
                  <a:spcPts val="2100"/>
                </a:lnSpc>
              </a:pPr>
            </a:p>
          </p:txBody>
        </p:sp>
      </p:grpSp>
      <p:sp>
        <p:nvSpPr>
          <p:cNvPr name="Freeform 25" id="25"/>
          <p:cNvSpPr/>
          <p:nvPr/>
        </p:nvSpPr>
        <p:spPr>
          <a:xfrm flipH="false" flipV="false" rot="0">
            <a:off x="11650622" y="8919329"/>
            <a:ext cx="573376" cy="764501"/>
          </a:xfrm>
          <a:custGeom>
            <a:avLst/>
            <a:gdLst/>
            <a:ahLst/>
            <a:cxnLst/>
            <a:rect r="r" b="b" t="t" l="l"/>
            <a:pathLst>
              <a:path h="764501" w="573376">
                <a:moveTo>
                  <a:pt x="0" y="0"/>
                </a:moveTo>
                <a:lnTo>
                  <a:pt x="573376" y="0"/>
                </a:lnTo>
                <a:lnTo>
                  <a:pt x="573376" y="764501"/>
                </a:lnTo>
                <a:lnTo>
                  <a:pt x="0" y="7645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6" id="26"/>
          <p:cNvGrpSpPr/>
          <p:nvPr/>
        </p:nvGrpSpPr>
        <p:grpSpPr>
          <a:xfrm rot="0">
            <a:off x="7547192" y="8876049"/>
            <a:ext cx="891402" cy="891402"/>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8" id="28"/>
            <p:cNvSpPr txBox="true"/>
            <p:nvPr/>
          </p:nvSpPr>
          <p:spPr>
            <a:xfrm>
              <a:off x="76200" y="47625"/>
              <a:ext cx="660400" cy="688975"/>
            </a:xfrm>
            <a:prstGeom prst="rect">
              <a:avLst/>
            </a:prstGeom>
          </p:spPr>
          <p:txBody>
            <a:bodyPr anchor="ctr" rtlCol="false" tIns="50800" lIns="50800" bIns="50800" rIns="50800"/>
            <a:lstStyle/>
            <a:p>
              <a:pPr algn="ctr">
                <a:lnSpc>
                  <a:spcPts val="2100"/>
                </a:lnSpc>
              </a:pPr>
            </a:p>
          </p:txBody>
        </p:sp>
      </p:grpSp>
      <p:sp>
        <p:nvSpPr>
          <p:cNvPr name="Freeform 29" id="29"/>
          <p:cNvSpPr/>
          <p:nvPr/>
        </p:nvSpPr>
        <p:spPr>
          <a:xfrm flipH="false" flipV="false" rot="0">
            <a:off x="7708961" y="8959670"/>
            <a:ext cx="729632" cy="724160"/>
          </a:xfrm>
          <a:custGeom>
            <a:avLst/>
            <a:gdLst/>
            <a:ahLst/>
            <a:cxnLst/>
            <a:rect r="r" b="b" t="t" l="l"/>
            <a:pathLst>
              <a:path h="724160" w="729632">
                <a:moveTo>
                  <a:pt x="0" y="0"/>
                </a:moveTo>
                <a:lnTo>
                  <a:pt x="729633" y="0"/>
                </a:lnTo>
                <a:lnTo>
                  <a:pt x="729633" y="724160"/>
                </a:lnTo>
                <a:lnTo>
                  <a:pt x="0" y="72416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30" id="30"/>
          <p:cNvSpPr/>
          <p:nvPr/>
        </p:nvSpPr>
        <p:spPr>
          <a:xfrm flipH="false" flipV="false" rot="0">
            <a:off x="14727357" y="8023079"/>
            <a:ext cx="1612114" cy="1705941"/>
          </a:xfrm>
          <a:custGeom>
            <a:avLst/>
            <a:gdLst/>
            <a:ahLst/>
            <a:cxnLst/>
            <a:rect r="r" b="b" t="t" l="l"/>
            <a:pathLst>
              <a:path h="1705941" w="1612114">
                <a:moveTo>
                  <a:pt x="0" y="0"/>
                </a:moveTo>
                <a:lnTo>
                  <a:pt x="1612114" y="0"/>
                </a:lnTo>
                <a:lnTo>
                  <a:pt x="1612114" y="1705941"/>
                </a:lnTo>
                <a:lnTo>
                  <a:pt x="0" y="1705941"/>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31" id="31"/>
          <p:cNvSpPr txBox="true"/>
          <p:nvPr/>
        </p:nvSpPr>
        <p:spPr>
          <a:xfrm rot="0">
            <a:off x="1028700" y="1983701"/>
            <a:ext cx="5608341" cy="422275"/>
          </a:xfrm>
          <a:prstGeom prst="rect">
            <a:avLst/>
          </a:prstGeom>
        </p:spPr>
        <p:txBody>
          <a:bodyPr anchor="t" rtlCol="false" tIns="0" lIns="0" bIns="0" rIns="0">
            <a:spAutoFit/>
          </a:bodyPr>
          <a:lstStyle/>
          <a:p>
            <a:pPr algn="l">
              <a:lnSpc>
                <a:spcPts val="3499"/>
              </a:lnSpc>
            </a:pPr>
            <a:r>
              <a:rPr lang="en-US" sz="2499" b="true">
                <a:solidFill>
                  <a:srgbClr val="03306B"/>
                </a:solidFill>
                <a:latin typeface="Canva Sans Bold"/>
                <a:ea typeface="Canva Sans Bold"/>
                <a:cs typeface="Canva Sans Bold"/>
                <a:sym typeface="Canva Sans Bold"/>
              </a:rPr>
              <a:t>Terminate</a:t>
            </a:r>
            <a:r>
              <a:rPr lang="en-US" sz="2499" b="true">
                <a:solidFill>
                  <a:srgbClr val="03306B"/>
                </a:solidFill>
                <a:latin typeface="Canva Sans Bold"/>
                <a:ea typeface="Canva Sans Bold"/>
                <a:cs typeface="Canva Sans Bold"/>
                <a:sym typeface="Canva Sans Bold"/>
              </a:rPr>
              <a:t> Execution Utility</a:t>
            </a:r>
          </a:p>
        </p:txBody>
      </p:sp>
      <p:sp>
        <p:nvSpPr>
          <p:cNvPr name="TextBox 32" id="32"/>
          <p:cNvSpPr txBox="true"/>
          <p:nvPr/>
        </p:nvSpPr>
        <p:spPr>
          <a:xfrm rot="0">
            <a:off x="1028700" y="2781300"/>
            <a:ext cx="5608341" cy="2111375"/>
          </a:xfrm>
          <a:prstGeom prst="rect">
            <a:avLst/>
          </a:prstGeom>
        </p:spPr>
        <p:txBody>
          <a:bodyPr anchor="t" rtlCol="false" tIns="0" lIns="0" bIns="0" rIns="0">
            <a:spAutoFit/>
          </a:bodyPr>
          <a:lstStyle/>
          <a:p>
            <a:pPr algn="just">
              <a:lnSpc>
                <a:spcPts val="2800"/>
              </a:lnSpc>
            </a:pPr>
            <a:r>
              <a:rPr lang="en-US" sz="2000" b="true">
                <a:solidFill>
                  <a:srgbClr val="03306B"/>
                </a:solidFill>
                <a:latin typeface="Canva Sans Bold"/>
                <a:ea typeface="Canva Sans Bold"/>
                <a:cs typeface="Canva Sans Bold"/>
                <a:sym typeface="Canva Sans Bold"/>
              </a:rPr>
              <a:t>Problem Statement:</a:t>
            </a:r>
          </a:p>
          <a:p>
            <a:pPr algn="just">
              <a:lnSpc>
                <a:spcPts val="2800"/>
              </a:lnSpc>
            </a:pPr>
            <a:r>
              <a:rPr lang="en-US" sz="2000">
                <a:solidFill>
                  <a:srgbClr val="03306B"/>
                </a:solidFill>
                <a:latin typeface="Canva Sans"/>
                <a:ea typeface="Canva Sans"/>
                <a:cs typeface="Canva Sans"/>
                <a:sym typeface="Canva Sans"/>
              </a:rPr>
              <a:t>The current framework application process lacks the capability to terminate long-running AWS Glue Jobs or Step Functions, which can lead to resource bottlenecks and operational delays.</a:t>
            </a:r>
          </a:p>
        </p:txBody>
      </p:sp>
      <p:sp>
        <p:nvSpPr>
          <p:cNvPr name="TextBox 33" id="33"/>
          <p:cNvSpPr txBox="true"/>
          <p:nvPr/>
        </p:nvSpPr>
        <p:spPr>
          <a:xfrm rot="0">
            <a:off x="1028700" y="5264150"/>
            <a:ext cx="5781557" cy="2463800"/>
          </a:xfrm>
          <a:prstGeom prst="rect">
            <a:avLst/>
          </a:prstGeom>
        </p:spPr>
        <p:txBody>
          <a:bodyPr anchor="t" rtlCol="false" tIns="0" lIns="0" bIns="0" rIns="0">
            <a:spAutoFit/>
          </a:bodyPr>
          <a:lstStyle/>
          <a:p>
            <a:pPr algn="l">
              <a:lnSpc>
                <a:spcPts val="2800"/>
              </a:lnSpc>
            </a:pPr>
            <a:r>
              <a:rPr lang="en-US" sz="2000" b="true">
                <a:solidFill>
                  <a:srgbClr val="03306B"/>
                </a:solidFill>
                <a:latin typeface="Canva Sans Bold"/>
                <a:ea typeface="Canva Sans Bold"/>
                <a:cs typeface="Canva Sans Bold"/>
                <a:sym typeface="Canva Sans Bold"/>
              </a:rPr>
              <a:t>Solution:</a:t>
            </a:r>
          </a:p>
          <a:p>
            <a:pPr algn="l">
              <a:lnSpc>
                <a:spcPts val="2800"/>
              </a:lnSpc>
            </a:pPr>
            <a:r>
              <a:rPr lang="en-US" sz="2000">
                <a:solidFill>
                  <a:srgbClr val="03306B"/>
                </a:solidFill>
                <a:latin typeface="Canva Sans"/>
                <a:ea typeface="Canva Sans"/>
                <a:cs typeface="Canva Sans"/>
                <a:sym typeface="Canva Sans"/>
              </a:rPr>
              <a:t>This utility enables the termination of long-running Glue Jobs and Step Functions. It is applicable across various processes, including ETL steps, data ingestion, unload operations, and CFX frameworks, providing greater control and operational efficiency.</a:t>
            </a:r>
          </a:p>
        </p:txBody>
      </p:sp>
      <p:sp>
        <p:nvSpPr>
          <p:cNvPr name="TextBox 34" id="34"/>
          <p:cNvSpPr txBox="true"/>
          <p:nvPr/>
        </p:nvSpPr>
        <p:spPr>
          <a:xfrm rot="0">
            <a:off x="7251096" y="1983701"/>
            <a:ext cx="5357742" cy="422275"/>
          </a:xfrm>
          <a:prstGeom prst="rect">
            <a:avLst/>
          </a:prstGeom>
        </p:spPr>
        <p:txBody>
          <a:bodyPr anchor="t" rtlCol="false" tIns="0" lIns="0" bIns="0" rIns="0">
            <a:spAutoFit/>
          </a:bodyPr>
          <a:lstStyle/>
          <a:p>
            <a:pPr algn="l">
              <a:lnSpc>
                <a:spcPts val="3499"/>
              </a:lnSpc>
            </a:pPr>
            <a:r>
              <a:rPr lang="en-US" sz="2499" b="true">
                <a:solidFill>
                  <a:srgbClr val="03306B"/>
                </a:solidFill>
                <a:latin typeface="Canva Sans Bold"/>
                <a:ea typeface="Canva Sans Bold"/>
                <a:cs typeface="Canva Sans Bold"/>
                <a:sym typeface="Canva Sans Bold"/>
              </a:rPr>
              <a:t>S</a:t>
            </a:r>
            <a:r>
              <a:rPr lang="en-US" sz="2499" b="true">
                <a:solidFill>
                  <a:srgbClr val="03306B"/>
                </a:solidFill>
                <a:latin typeface="Canva Sans Bold"/>
                <a:ea typeface="Canva Sans Bold"/>
                <a:cs typeface="Canva Sans Bold"/>
                <a:sym typeface="Canva Sans Bold"/>
              </a:rPr>
              <a:t>ecret Manager Access Utility</a:t>
            </a:r>
          </a:p>
        </p:txBody>
      </p:sp>
      <p:sp>
        <p:nvSpPr>
          <p:cNvPr name="TextBox 35" id="35"/>
          <p:cNvSpPr txBox="true"/>
          <p:nvPr/>
        </p:nvSpPr>
        <p:spPr>
          <a:xfrm rot="0">
            <a:off x="7251096" y="2781300"/>
            <a:ext cx="5357742" cy="1406525"/>
          </a:xfrm>
          <a:prstGeom prst="rect">
            <a:avLst/>
          </a:prstGeom>
        </p:spPr>
        <p:txBody>
          <a:bodyPr anchor="t" rtlCol="false" tIns="0" lIns="0" bIns="0" rIns="0">
            <a:spAutoFit/>
          </a:bodyPr>
          <a:lstStyle/>
          <a:p>
            <a:pPr algn="just" marL="0" indent="0" lvl="0">
              <a:lnSpc>
                <a:spcPts val="2800"/>
              </a:lnSpc>
              <a:spcBef>
                <a:spcPct val="0"/>
              </a:spcBef>
            </a:pPr>
            <a:r>
              <a:rPr lang="en-US" b="true" sz="2000" strike="noStrike" u="none">
                <a:solidFill>
                  <a:srgbClr val="03306B"/>
                </a:solidFill>
                <a:latin typeface="Canva Sans Bold"/>
                <a:ea typeface="Canva Sans Bold"/>
                <a:cs typeface="Canva Sans Bold"/>
                <a:sym typeface="Canva Sans Bold"/>
              </a:rPr>
              <a:t>Problem Statement:</a:t>
            </a:r>
          </a:p>
          <a:p>
            <a:pPr algn="just" marL="0" indent="0" lvl="0">
              <a:lnSpc>
                <a:spcPts val="2800"/>
              </a:lnSpc>
              <a:spcBef>
                <a:spcPct val="0"/>
              </a:spcBef>
            </a:pPr>
            <a:r>
              <a:rPr lang="en-US" sz="2000" strike="noStrike" u="none">
                <a:solidFill>
                  <a:srgbClr val="03306B"/>
                </a:solidFill>
                <a:latin typeface="Canva Sans"/>
                <a:ea typeface="Canva Sans"/>
                <a:cs typeface="Canva Sans"/>
                <a:sym typeface="Canva Sans"/>
              </a:rPr>
              <a:t>App Teams have raised frequent inquiries regarding connection details, service IDs, and related credentials.</a:t>
            </a:r>
          </a:p>
        </p:txBody>
      </p:sp>
      <p:sp>
        <p:nvSpPr>
          <p:cNvPr name="TextBox 36" id="36"/>
          <p:cNvSpPr txBox="true"/>
          <p:nvPr/>
        </p:nvSpPr>
        <p:spPr>
          <a:xfrm rot="0">
            <a:off x="7251096" y="4706024"/>
            <a:ext cx="5357742" cy="2816225"/>
          </a:xfrm>
          <a:prstGeom prst="rect">
            <a:avLst/>
          </a:prstGeom>
        </p:spPr>
        <p:txBody>
          <a:bodyPr anchor="t" rtlCol="false" tIns="0" lIns="0" bIns="0" rIns="0">
            <a:spAutoFit/>
          </a:bodyPr>
          <a:lstStyle/>
          <a:p>
            <a:pPr algn="just" marL="0" indent="0" lvl="0">
              <a:lnSpc>
                <a:spcPts val="2800"/>
              </a:lnSpc>
              <a:spcBef>
                <a:spcPct val="0"/>
              </a:spcBef>
            </a:pPr>
            <a:r>
              <a:rPr lang="en-US" b="true" sz="2000" strike="noStrike" u="none">
                <a:solidFill>
                  <a:srgbClr val="03306B"/>
                </a:solidFill>
                <a:latin typeface="Canva Sans Bold"/>
                <a:ea typeface="Canva Sans Bold"/>
                <a:cs typeface="Canva Sans Bold"/>
                <a:sym typeface="Canva Sans Bold"/>
              </a:rPr>
              <a:t>Solution:</a:t>
            </a:r>
          </a:p>
          <a:p>
            <a:pPr algn="just" marL="0" indent="0" lvl="0">
              <a:lnSpc>
                <a:spcPts val="2800"/>
              </a:lnSpc>
              <a:spcBef>
                <a:spcPct val="0"/>
              </a:spcBef>
            </a:pPr>
            <a:r>
              <a:rPr lang="en-US" sz="2000" strike="noStrike" u="none">
                <a:solidFill>
                  <a:srgbClr val="03306B"/>
                </a:solidFill>
                <a:latin typeface="Canva Sans"/>
                <a:ea typeface="Canva Sans"/>
                <a:cs typeface="Canva Sans"/>
                <a:sym typeface="Canva Sans"/>
              </a:rPr>
              <a:t>This utility provides App Teams with access to their respective secret strings based on Active Directory (AD) group permissions while masking or excluding sensitive keys. This reduces dependency on support teams and improves self-service capabilities</a:t>
            </a:r>
          </a:p>
        </p:txBody>
      </p:sp>
      <p:sp>
        <p:nvSpPr>
          <p:cNvPr name="TextBox 37" id="37"/>
          <p:cNvSpPr txBox="true"/>
          <p:nvPr/>
        </p:nvSpPr>
        <p:spPr>
          <a:xfrm rot="0">
            <a:off x="13341322" y="2781300"/>
            <a:ext cx="4150605" cy="422275"/>
          </a:xfrm>
          <a:prstGeom prst="rect">
            <a:avLst/>
          </a:prstGeom>
        </p:spPr>
        <p:txBody>
          <a:bodyPr anchor="t" rtlCol="false" tIns="0" lIns="0" bIns="0" rIns="0">
            <a:spAutoFit/>
          </a:bodyPr>
          <a:lstStyle/>
          <a:p>
            <a:pPr algn="ctr">
              <a:lnSpc>
                <a:spcPts val="3499"/>
              </a:lnSpc>
            </a:pPr>
            <a:r>
              <a:rPr lang="en-US" sz="2499" b="true">
                <a:solidFill>
                  <a:srgbClr val="03306B"/>
                </a:solidFill>
                <a:latin typeface="Canva Sans Bold"/>
                <a:ea typeface="Canva Sans Bold"/>
                <a:cs typeface="Canva Sans Bold"/>
                <a:sym typeface="Canva Sans Bold"/>
              </a:rPr>
              <a:t>Before</a:t>
            </a:r>
          </a:p>
        </p:txBody>
      </p:sp>
      <p:sp>
        <p:nvSpPr>
          <p:cNvPr name="TextBox 38" id="38"/>
          <p:cNvSpPr txBox="true"/>
          <p:nvPr/>
        </p:nvSpPr>
        <p:spPr>
          <a:xfrm rot="0">
            <a:off x="13341322" y="3059113"/>
            <a:ext cx="4384184" cy="1050924"/>
          </a:xfrm>
          <a:prstGeom prst="rect">
            <a:avLst/>
          </a:prstGeom>
        </p:spPr>
        <p:txBody>
          <a:bodyPr anchor="t" rtlCol="false" tIns="0" lIns="0" bIns="0" rIns="0">
            <a:spAutoFit/>
          </a:bodyPr>
          <a:lstStyle/>
          <a:p>
            <a:pPr algn="just" marL="0" indent="0" lvl="0">
              <a:lnSpc>
                <a:spcPts val="4400"/>
              </a:lnSpc>
            </a:pPr>
            <a:r>
              <a:rPr lang="en-US" b="true" sz="2000" strike="noStrike" u="none">
                <a:solidFill>
                  <a:srgbClr val="03306B"/>
                </a:solidFill>
                <a:latin typeface="Canva Sans Bold"/>
                <a:ea typeface="Canva Sans Bold"/>
                <a:cs typeface="Canva Sans Bold"/>
                <a:sym typeface="Canva Sans Bold"/>
              </a:rPr>
              <a:t>❌  Approval Time  ~ 1 Week </a:t>
            </a:r>
          </a:p>
          <a:p>
            <a:pPr algn="just" marL="0" indent="0" lvl="0">
              <a:lnSpc>
                <a:spcPts val="4400"/>
              </a:lnSpc>
            </a:pPr>
            <a:r>
              <a:rPr lang="en-US" b="true" sz="2000" strike="noStrike" u="none">
                <a:solidFill>
                  <a:srgbClr val="03306B"/>
                </a:solidFill>
                <a:latin typeface="Canva Sans Bold"/>
                <a:ea typeface="Canva Sans Bold"/>
                <a:cs typeface="Canva Sans Bold"/>
                <a:sym typeface="Canva Sans Bold"/>
              </a:rPr>
              <a:t>❌</a:t>
            </a:r>
            <a:r>
              <a:rPr lang="en-US" b="true" sz="2000" strike="noStrike" u="none">
                <a:solidFill>
                  <a:srgbClr val="03306B"/>
                </a:solidFill>
                <a:latin typeface="Canva Sans Bold"/>
                <a:ea typeface="Canva Sans Bold"/>
                <a:cs typeface="Canva Sans Bold"/>
                <a:sym typeface="Canva Sans Bold"/>
              </a:rPr>
              <a:t> </a:t>
            </a:r>
            <a:r>
              <a:rPr lang="en-US" b="true" sz="2000" strike="noStrike" u="none">
                <a:solidFill>
                  <a:srgbClr val="03306B"/>
                </a:solidFill>
                <a:latin typeface="Canva Sans Bold"/>
                <a:ea typeface="Canva Sans Bold"/>
                <a:cs typeface="Canva Sans Bold"/>
                <a:sym typeface="Canva Sans Bold"/>
              </a:rPr>
              <a:t>Mul</a:t>
            </a:r>
            <a:r>
              <a:rPr lang="en-US" b="true" sz="2000" strike="noStrike" u="none">
                <a:solidFill>
                  <a:srgbClr val="03306B"/>
                </a:solidFill>
                <a:latin typeface="Canva Sans Bold"/>
                <a:ea typeface="Canva Sans Bold"/>
                <a:cs typeface="Canva Sans Bold"/>
                <a:sym typeface="Canva Sans Bold"/>
              </a:rPr>
              <a:t>ti</a:t>
            </a:r>
            <a:r>
              <a:rPr lang="en-US" b="true" sz="2000" strike="noStrike" u="none">
                <a:solidFill>
                  <a:srgbClr val="03306B"/>
                </a:solidFill>
                <a:latin typeface="Canva Sans Bold"/>
                <a:ea typeface="Canva Sans Bold"/>
                <a:cs typeface="Canva Sans Bold"/>
                <a:sym typeface="Canva Sans Bold"/>
              </a:rPr>
              <a:t>p</a:t>
            </a:r>
            <a:r>
              <a:rPr lang="en-US" b="true" sz="2000" strike="noStrike" u="none">
                <a:solidFill>
                  <a:srgbClr val="03306B"/>
                </a:solidFill>
                <a:latin typeface="Canva Sans Bold"/>
                <a:ea typeface="Canva Sans Bold"/>
                <a:cs typeface="Canva Sans Bold"/>
                <a:sym typeface="Canva Sans Bold"/>
              </a:rPr>
              <a:t>le</a:t>
            </a:r>
            <a:r>
              <a:rPr lang="en-US" b="true" sz="2000" strike="noStrike" u="none">
                <a:solidFill>
                  <a:srgbClr val="03306B"/>
                </a:solidFill>
                <a:latin typeface="Canva Sans Bold"/>
                <a:ea typeface="Canva Sans Bold"/>
                <a:cs typeface="Canva Sans Bold"/>
                <a:sym typeface="Canva Sans Bold"/>
              </a:rPr>
              <a:t> ba</a:t>
            </a:r>
            <a:r>
              <a:rPr lang="en-US" b="true" sz="2000" strike="noStrike" u="none">
                <a:solidFill>
                  <a:srgbClr val="03306B"/>
                </a:solidFill>
                <a:latin typeface="Canva Sans Bold"/>
                <a:ea typeface="Canva Sans Bold"/>
                <a:cs typeface="Canva Sans Bold"/>
                <a:sym typeface="Canva Sans Bold"/>
              </a:rPr>
              <a:t>c</a:t>
            </a:r>
            <a:r>
              <a:rPr lang="en-US" b="true" sz="2000" strike="noStrike" u="none">
                <a:solidFill>
                  <a:srgbClr val="03306B"/>
                </a:solidFill>
                <a:latin typeface="Canva Sans Bold"/>
                <a:ea typeface="Canva Sans Bold"/>
                <a:cs typeface="Canva Sans Bold"/>
                <a:sym typeface="Canva Sans Bold"/>
              </a:rPr>
              <a:t>k-</a:t>
            </a:r>
            <a:r>
              <a:rPr lang="en-US" b="true" sz="2000" strike="noStrike" u="none">
                <a:solidFill>
                  <a:srgbClr val="03306B"/>
                </a:solidFill>
                <a:latin typeface="Canva Sans Bold"/>
                <a:ea typeface="Canva Sans Bold"/>
                <a:cs typeface="Canva Sans Bold"/>
                <a:sym typeface="Canva Sans Bold"/>
              </a:rPr>
              <a:t>and</a:t>
            </a:r>
            <a:r>
              <a:rPr lang="en-US" b="true" sz="2000" strike="noStrike" u="none">
                <a:solidFill>
                  <a:srgbClr val="03306B"/>
                </a:solidFill>
                <a:latin typeface="Canva Sans Bold"/>
                <a:ea typeface="Canva Sans Bold"/>
                <a:cs typeface="Canva Sans Bold"/>
                <a:sym typeface="Canva Sans Bold"/>
              </a:rPr>
              <a:t>-fo</a:t>
            </a:r>
            <a:r>
              <a:rPr lang="en-US" b="true" sz="2000" strike="noStrike" u="none">
                <a:solidFill>
                  <a:srgbClr val="03306B"/>
                </a:solidFill>
                <a:latin typeface="Canva Sans Bold"/>
                <a:ea typeface="Canva Sans Bold"/>
                <a:cs typeface="Canva Sans Bold"/>
                <a:sym typeface="Canva Sans Bold"/>
              </a:rPr>
              <a:t>rt</a:t>
            </a:r>
            <a:r>
              <a:rPr lang="en-US" b="true" sz="2000" strike="noStrike" u="none">
                <a:solidFill>
                  <a:srgbClr val="03306B"/>
                </a:solidFill>
                <a:latin typeface="Canva Sans Bold"/>
                <a:ea typeface="Canva Sans Bold"/>
                <a:cs typeface="Canva Sans Bold"/>
                <a:sym typeface="Canva Sans Bold"/>
              </a:rPr>
              <a:t>h</a:t>
            </a:r>
            <a:r>
              <a:rPr lang="en-US" b="true" sz="2000" strike="noStrike" u="none">
                <a:solidFill>
                  <a:srgbClr val="03306B"/>
                </a:solidFill>
                <a:latin typeface="Canva Sans Bold"/>
                <a:ea typeface="Canva Sans Bold"/>
                <a:cs typeface="Canva Sans Bold"/>
                <a:sym typeface="Canva Sans Bold"/>
              </a:rPr>
              <a:t> e</a:t>
            </a:r>
            <a:r>
              <a:rPr lang="en-US" b="true" sz="2000" strike="noStrike" u="none">
                <a:solidFill>
                  <a:srgbClr val="03306B"/>
                </a:solidFill>
                <a:latin typeface="Canva Sans Bold"/>
                <a:ea typeface="Canva Sans Bold"/>
                <a:cs typeface="Canva Sans Bold"/>
                <a:sym typeface="Canva Sans Bold"/>
              </a:rPr>
              <a:t>m</a:t>
            </a:r>
            <a:r>
              <a:rPr lang="en-US" b="true" sz="2000" strike="noStrike" u="none">
                <a:solidFill>
                  <a:srgbClr val="03306B"/>
                </a:solidFill>
                <a:latin typeface="Canva Sans Bold"/>
                <a:ea typeface="Canva Sans Bold"/>
                <a:cs typeface="Canva Sans Bold"/>
                <a:sym typeface="Canva Sans Bold"/>
              </a:rPr>
              <a:t>a</a:t>
            </a:r>
            <a:r>
              <a:rPr lang="en-US" b="true" sz="2000" strike="noStrike" u="none">
                <a:solidFill>
                  <a:srgbClr val="03306B"/>
                </a:solidFill>
                <a:latin typeface="Canva Sans Bold"/>
                <a:ea typeface="Canva Sans Bold"/>
                <a:cs typeface="Canva Sans Bold"/>
                <a:sym typeface="Canva Sans Bold"/>
              </a:rPr>
              <a:t>i</a:t>
            </a:r>
            <a:r>
              <a:rPr lang="en-US" b="true" sz="2000" strike="noStrike" u="none">
                <a:solidFill>
                  <a:srgbClr val="03306B"/>
                </a:solidFill>
                <a:latin typeface="Canva Sans Bold"/>
                <a:ea typeface="Canva Sans Bold"/>
                <a:cs typeface="Canva Sans Bold"/>
                <a:sym typeface="Canva Sans Bold"/>
              </a:rPr>
              <a:t>ls</a:t>
            </a:r>
          </a:p>
        </p:txBody>
      </p:sp>
      <p:sp>
        <p:nvSpPr>
          <p:cNvPr name="TextBox 39" id="39"/>
          <p:cNvSpPr txBox="true"/>
          <p:nvPr/>
        </p:nvSpPr>
        <p:spPr>
          <a:xfrm rot="0">
            <a:off x="13270954" y="4548187"/>
            <a:ext cx="4150605" cy="422275"/>
          </a:xfrm>
          <a:prstGeom prst="rect">
            <a:avLst/>
          </a:prstGeom>
        </p:spPr>
        <p:txBody>
          <a:bodyPr anchor="t" rtlCol="false" tIns="0" lIns="0" bIns="0" rIns="0">
            <a:spAutoFit/>
          </a:bodyPr>
          <a:lstStyle/>
          <a:p>
            <a:pPr algn="ctr">
              <a:lnSpc>
                <a:spcPts val="3499"/>
              </a:lnSpc>
            </a:pPr>
            <a:r>
              <a:rPr lang="en-US" sz="2499" b="true">
                <a:solidFill>
                  <a:srgbClr val="03306B"/>
                </a:solidFill>
                <a:latin typeface="Canva Sans Bold"/>
                <a:ea typeface="Canva Sans Bold"/>
                <a:cs typeface="Canva Sans Bold"/>
                <a:sym typeface="Canva Sans Bold"/>
              </a:rPr>
              <a:t>Now</a:t>
            </a:r>
          </a:p>
        </p:txBody>
      </p:sp>
      <p:sp>
        <p:nvSpPr>
          <p:cNvPr name="TextBox 40" id="40"/>
          <p:cNvSpPr txBox="true"/>
          <p:nvPr/>
        </p:nvSpPr>
        <p:spPr>
          <a:xfrm rot="0">
            <a:off x="13855154" y="5230812"/>
            <a:ext cx="3917978" cy="349250"/>
          </a:xfrm>
          <a:prstGeom prst="rect">
            <a:avLst/>
          </a:prstGeom>
        </p:spPr>
        <p:txBody>
          <a:bodyPr anchor="t" rtlCol="false" tIns="0" lIns="0" bIns="0" rIns="0">
            <a:spAutoFit/>
          </a:bodyPr>
          <a:lstStyle/>
          <a:p>
            <a:pPr algn="l" marL="0" indent="0" lvl="0">
              <a:lnSpc>
                <a:spcPts val="2800"/>
              </a:lnSpc>
              <a:spcBef>
                <a:spcPct val="0"/>
              </a:spcBef>
            </a:pPr>
            <a:r>
              <a:rPr lang="en-US" b="true" sz="2000">
                <a:solidFill>
                  <a:srgbClr val="03306B"/>
                </a:solidFill>
                <a:latin typeface="Canva Sans Bold"/>
                <a:ea typeface="Canva Sans Bold"/>
                <a:cs typeface="Canva Sans Bold"/>
                <a:sym typeface="Canva Sans Bold"/>
              </a:rPr>
              <a:t>Standardized </a:t>
            </a:r>
            <a:r>
              <a:rPr lang="en-US" b="true" sz="2000" strike="noStrike" u="none">
                <a:solidFill>
                  <a:srgbClr val="03306B"/>
                </a:solidFill>
                <a:latin typeface="Canva Sans Bold"/>
                <a:ea typeface="Canva Sans Bold"/>
                <a:cs typeface="Canva Sans Bold"/>
                <a:sym typeface="Canva Sans Bold"/>
              </a:rPr>
              <a:t>onboarding </a:t>
            </a:r>
            <a:r>
              <a:rPr lang="en-US" b="true" sz="2000" strike="noStrike" u="none">
                <a:solidFill>
                  <a:srgbClr val="03306B"/>
                </a:solidFill>
                <a:latin typeface="Canva Sans Bold"/>
                <a:ea typeface="Canva Sans Bold"/>
                <a:cs typeface="Canva Sans Bold"/>
                <a:sym typeface="Canva Sans Bold"/>
              </a:rPr>
              <a:t>form </a:t>
            </a:r>
          </a:p>
        </p:txBody>
      </p:sp>
      <p:sp>
        <p:nvSpPr>
          <p:cNvPr name="TextBox 41" id="41"/>
          <p:cNvSpPr txBox="true"/>
          <p:nvPr/>
        </p:nvSpPr>
        <p:spPr>
          <a:xfrm rot="0">
            <a:off x="13855154" y="5900737"/>
            <a:ext cx="3614030" cy="349250"/>
          </a:xfrm>
          <a:prstGeom prst="rect">
            <a:avLst/>
          </a:prstGeom>
        </p:spPr>
        <p:txBody>
          <a:bodyPr anchor="t" rtlCol="false" tIns="0" lIns="0" bIns="0" rIns="0">
            <a:spAutoFit/>
          </a:bodyPr>
          <a:lstStyle/>
          <a:p>
            <a:pPr algn="just" marL="0" indent="0" lvl="0">
              <a:lnSpc>
                <a:spcPts val="2800"/>
              </a:lnSpc>
              <a:spcBef>
                <a:spcPct val="0"/>
              </a:spcBef>
            </a:pPr>
            <a:r>
              <a:rPr lang="en-US" b="true" sz="2000">
                <a:solidFill>
                  <a:srgbClr val="03306B"/>
                </a:solidFill>
                <a:latin typeface="Canva Sans Bold"/>
                <a:ea typeface="Canva Sans Bold"/>
                <a:cs typeface="Canva Sans Bold"/>
                <a:sym typeface="Canva Sans Bold"/>
              </a:rPr>
              <a:t>Clear guidance</a:t>
            </a:r>
            <a:r>
              <a:rPr lang="en-US" b="true" sz="2000">
                <a:solidFill>
                  <a:srgbClr val="03306B"/>
                </a:solidFill>
                <a:latin typeface="Canva Sans Bold"/>
                <a:ea typeface="Canva Sans Bold"/>
                <a:cs typeface="Canva Sans Bold"/>
                <a:sym typeface="Canva Sans Bold"/>
              </a:rPr>
              <a:t> </a:t>
            </a:r>
          </a:p>
        </p:txBody>
      </p:sp>
      <p:sp>
        <p:nvSpPr>
          <p:cNvPr name="TextBox 42" id="42"/>
          <p:cNvSpPr txBox="true"/>
          <p:nvPr/>
        </p:nvSpPr>
        <p:spPr>
          <a:xfrm rot="0">
            <a:off x="13855154" y="6510337"/>
            <a:ext cx="3684399" cy="701675"/>
          </a:xfrm>
          <a:prstGeom prst="rect">
            <a:avLst/>
          </a:prstGeom>
        </p:spPr>
        <p:txBody>
          <a:bodyPr anchor="t" rtlCol="false" tIns="0" lIns="0" bIns="0" rIns="0">
            <a:spAutoFit/>
          </a:bodyPr>
          <a:lstStyle/>
          <a:p>
            <a:pPr algn="l" marL="0" indent="0" lvl="0">
              <a:lnSpc>
                <a:spcPts val="2800"/>
              </a:lnSpc>
              <a:spcBef>
                <a:spcPct val="0"/>
              </a:spcBef>
            </a:pPr>
            <a:r>
              <a:rPr lang="en-US" b="true" sz="2000">
                <a:solidFill>
                  <a:srgbClr val="03306B"/>
                </a:solidFill>
                <a:latin typeface="Canva Sans Bold"/>
                <a:ea typeface="Canva Sans Bold"/>
                <a:cs typeface="Canva Sans Bold"/>
                <a:sym typeface="Canva Sans Bold"/>
              </a:rPr>
              <a:t>Streamlined requests and reduced</a:t>
            </a:r>
            <a:r>
              <a:rPr lang="en-US" b="true" sz="2000">
                <a:solidFill>
                  <a:srgbClr val="03306B"/>
                </a:solidFill>
                <a:latin typeface="Canva Sans Bold"/>
                <a:ea typeface="Canva Sans Bold"/>
                <a:cs typeface="Canva Sans Bold"/>
                <a:sym typeface="Canva Sans Bold"/>
              </a:rPr>
              <a:t> emails</a:t>
            </a:r>
          </a:p>
        </p:txBody>
      </p:sp>
      <p:sp>
        <p:nvSpPr>
          <p:cNvPr name="TextBox 43" id="43"/>
          <p:cNvSpPr txBox="true"/>
          <p:nvPr/>
        </p:nvSpPr>
        <p:spPr>
          <a:xfrm rot="0">
            <a:off x="674353" y="335336"/>
            <a:ext cx="10858683" cy="596900"/>
          </a:xfrm>
          <a:prstGeom prst="rect">
            <a:avLst/>
          </a:prstGeom>
        </p:spPr>
        <p:txBody>
          <a:bodyPr anchor="t" rtlCol="false" tIns="0" lIns="0" bIns="0" rIns="0">
            <a:spAutoFit/>
          </a:bodyPr>
          <a:lstStyle/>
          <a:p>
            <a:pPr algn="l">
              <a:lnSpc>
                <a:spcPts val="4900"/>
              </a:lnSpc>
            </a:pPr>
            <a:r>
              <a:rPr lang="en-US" sz="3500" b="true">
                <a:solidFill>
                  <a:srgbClr val="1A3673"/>
                </a:solidFill>
                <a:latin typeface="Canva Sans Bold"/>
                <a:ea typeface="Canva Sans Bold"/>
                <a:cs typeface="Canva Sans Bold"/>
                <a:sym typeface="Canva Sans Bold"/>
              </a:rPr>
              <a:t>ENHANCEMENTS</a:t>
            </a:r>
          </a:p>
        </p:txBody>
      </p:sp>
      <p:sp>
        <p:nvSpPr>
          <p:cNvPr name="TextBox 44" id="44"/>
          <p:cNvSpPr txBox="true"/>
          <p:nvPr/>
        </p:nvSpPr>
        <p:spPr>
          <a:xfrm rot="0">
            <a:off x="13341322" y="1983701"/>
            <a:ext cx="5357742" cy="422275"/>
          </a:xfrm>
          <a:prstGeom prst="rect">
            <a:avLst/>
          </a:prstGeom>
        </p:spPr>
        <p:txBody>
          <a:bodyPr anchor="t" rtlCol="false" tIns="0" lIns="0" bIns="0" rIns="0">
            <a:spAutoFit/>
          </a:bodyPr>
          <a:lstStyle/>
          <a:p>
            <a:pPr algn="l">
              <a:lnSpc>
                <a:spcPts val="3499"/>
              </a:lnSpc>
            </a:pPr>
            <a:r>
              <a:rPr lang="en-US" sz="2499" b="true">
                <a:solidFill>
                  <a:srgbClr val="03306B"/>
                </a:solidFill>
                <a:latin typeface="Canva Sans Bold"/>
                <a:ea typeface="Canva Sans Bold"/>
                <a:cs typeface="Canva Sans Bold"/>
                <a:sym typeface="Canva Sans Bold"/>
              </a:rPr>
              <a:t>App</a:t>
            </a:r>
            <a:r>
              <a:rPr lang="en-US" sz="2499" b="true">
                <a:solidFill>
                  <a:srgbClr val="03306B"/>
                </a:solidFill>
                <a:latin typeface="Canva Sans Bold"/>
                <a:ea typeface="Canva Sans Bold"/>
                <a:cs typeface="Canva Sans Bold"/>
                <a:sym typeface="Canva Sans Bold"/>
              </a:rPr>
              <a:t> onboarding</a:t>
            </a:r>
          </a:p>
        </p:txBody>
      </p:sp>
      <p:sp>
        <p:nvSpPr>
          <p:cNvPr name="TextBox 45" id="45"/>
          <p:cNvSpPr txBox="true"/>
          <p:nvPr/>
        </p:nvSpPr>
        <p:spPr>
          <a:xfrm rot="0">
            <a:off x="13855154" y="7240587"/>
            <a:ext cx="3684399" cy="349250"/>
          </a:xfrm>
          <a:prstGeom prst="rect">
            <a:avLst/>
          </a:prstGeom>
        </p:spPr>
        <p:txBody>
          <a:bodyPr anchor="t" rtlCol="false" tIns="0" lIns="0" bIns="0" rIns="0">
            <a:spAutoFit/>
          </a:bodyPr>
          <a:lstStyle/>
          <a:p>
            <a:pPr algn="l" marL="0" indent="0" lvl="0">
              <a:lnSpc>
                <a:spcPts val="2800"/>
              </a:lnSpc>
              <a:spcBef>
                <a:spcPct val="0"/>
              </a:spcBef>
            </a:pPr>
            <a:r>
              <a:rPr lang="en-US" b="true" sz="2000">
                <a:solidFill>
                  <a:srgbClr val="03306B"/>
                </a:solidFill>
                <a:latin typeface="Canva Sans Bold"/>
                <a:ea typeface="Canva Sans Bold"/>
                <a:cs typeface="Canva Sans Bold"/>
                <a:sym typeface="Canva Sans Bold"/>
              </a:rPr>
              <a:t>Approval Time - 24 - 48 Hours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3306B"/>
        </a:solidFill>
      </p:bgPr>
    </p:bg>
    <p:spTree>
      <p:nvGrpSpPr>
        <p:cNvPr id="1" name=""/>
        <p:cNvGrpSpPr/>
        <p:nvPr/>
      </p:nvGrpSpPr>
      <p:grpSpPr>
        <a:xfrm>
          <a:off x="0" y="0"/>
          <a:ext cx="0" cy="0"/>
          <a:chOff x="0" y="0"/>
          <a:chExt cx="0" cy="0"/>
        </a:xfrm>
      </p:grpSpPr>
      <p:grpSp>
        <p:nvGrpSpPr>
          <p:cNvPr name="Group 2" id="2"/>
          <p:cNvGrpSpPr/>
          <p:nvPr/>
        </p:nvGrpSpPr>
        <p:grpSpPr>
          <a:xfrm rot="0">
            <a:off x="562494" y="1754836"/>
            <a:ext cx="17163013" cy="8097217"/>
            <a:chOff x="0" y="0"/>
            <a:chExt cx="4520300" cy="2132600"/>
          </a:xfrm>
        </p:grpSpPr>
        <p:sp>
          <p:nvSpPr>
            <p:cNvPr name="Freeform 3" id="3"/>
            <p:cNvSpPr/>
            <p:nvPr/>
          </p:nvSpPr>
          <p:spPr>
            <a:xfrm flipH="false" flipV="false" rot="0">
              <a:off x="0" y="0"/>
              <a:ext cx="4520300" cy="2132600"/>
            </a:xfrm>
            <a:custGeom>
              <a:avLst/>
              <a:gdLst/>
              <a:ahLst/>
              <a:cxnLst/>
              <a:rect r="r" b="b" t="t" l="l"/>
              <a:pathLst>
                <a:path h="2132600" w="4520300">
                  <a:moveTo>
                    <a:pt x="13532" y="0"/>
                  </a:moveTo>
                  <a:lnTo>
                    <a:pt x="4506767" y="0"/>
                  </a:lnTo>
                  <a:cubicBezTo>
                    <a:pt x="4510356" y="0"/>
                    <a:pt x="4513798" y="1426"/>
                    <a:pt x="4516336" y="3964"/>
                  </a:cubicBezTo>
                  <a:cubicBezTo>
                    <a:pt x="4518874" y="6501"/>
                    <a:pt x="4520300" y="9943"/>
                    <a:pt x="4520300" y="13532"/>
                  </a:cubicBezTo>
                  <a:lnTo>
                    <a:pt x="4520300" y="2119068"/>
                  </a:lnTo>
                  <a:cubicBezTo>
                    <a:pt x="4520300" y="2126542"/>
                    <a:pt x="4514241" y="2132600"/>
                    <a:pt x="4506767" y="2132600"/>
                  </a:cubicBezTo>
                  <a:lnTo>
                    <a:pt x="13532" y="2132600"/>
                  </a:lnTo>
                  <a:cubicBezTo>
                    <a:pt x="6059" y="2132600"/>
                    <a:pt x="0" y="2126542"/>
                    <a:pt x="0" y="2119068"/>
                  </a:cubicBezTo>
                  <a:lnTo>
                    <a:pt x="0" y="13532"/>
                  </a:lnTo>
                  <a:cubicBezTo>
                    <a:pt x="0" y="6059"/>
                    <a:pt x="6059" y="0"/>
                    <a:pt x="13532" y="0"/>
                  </a:cubicBezTo>
                  <a:close/>
                </a:path>
              </a:pathLst>
            </a:custGeom>
            <a:solidFill>
              <a:srgbClr val="FFFFFF"/>
            </a:solidFill>
            <a:ln cap="rnd">
              <a:noFill/>
              <a:prstDash val="solid"/>
              <a:round/>
            </a:ln>
          </p:spPr>
        </p:sp>
        <p:sp>
          <p:nvSpPr>
            <p:cNvPr name="TextBox 4" id="4"/>
            <p:cNvSpPr txBox="true"/>
            <p:nvPr/>
          </p:nvSpPr>
          <p:spPr>
            <a:xfrm>
              <a:off x="0" y="-28575"/>
              <a:ext cx="4520300" cy="2161175"/>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0" y="0"/>
            <a:ext cx="18288000" cy="1334246"/>
            <a:chOff x="0" y="0"/>
            <a:chExt cx="4816593" cy="351406"/>
          </a:xfrm>
        </p:grpSpPr>
        <p:sp>
          <p:nvSpPr>
            <p:cNvPr name="Freeform 6" id="6"/>
            <p:cNvSpPr/>
            <p:nvPr/>
          </p:nvSpPr>
          <p:spPr>
            <a:xfrm flipH="false" flipV="false" rot="0">
              <a:off x="0" y="0"/>
              <a:ext cx="4816592" cy="351406"/>
            </a:xfrm>
            <a:custGeom>
              <a:avLst/>
              <a:gdLst/>
              <a:ahLst/>
              <a:cxnLst/>
              <a:rect r="r" b="b" t="t" l="l"/>
              <a:pathLst>
                <a:path h="351406" w="4816592">
                  <a:moveTo>
                    <a:pt x="0" y="0"/>
                  </a:moveTo>
                  <a:lnTo>
                    <a:pt x="4816592" y="0"/>
                  </a:lnTo>
                  <a:lnTo>
                    <a:pt x="4816592" y="351406"/>
                  </a:lnTo>
                  <a:lnTo>
                    <a:pt x="0" y="351406"/>
                  </a:lnTo>
                  <a:close/>
                </a:path>
              </a:pathLst>
            </a:custGeom>
            <a:solidFill>
              <a:srgbClr val="FFFFFF"/>
            </a:solidFill>
          </p:spPr>
        </p:sp>
        <p:sp>
          <p:nvSpPr>
            <p:cNvPr name="TextBox 7" id="7"/>
            <p:cNvSpPr txBox="true"/>
            <p:nvPr/>
          </p:nvSpPr>
          <p:spPr>
            <a:xfrm>
              <a:off x="0" y="-28575"/>
              <a:ext cx="4816593" cy="379981"/>
            </a:xfrm>
            <a:prstGeom prst="rect">
              <a:avLst/>
            </a:prstGeom>
          </p:spPr>
          <p:txBody>
            <a:bodyPr anchor="ctr" rtlCol="false" tIns="50800" lIns="50800" bIns="50800" rIns="50800"/>
            <a:lstStyle/>
            <a:p>
              <a:pPr algn="ctr">
                <a:lnSpc>
                  <a:spcPts val="2100"/>
                </a:lnSpc>
              </a:pPr>
            </a:p>
          </p:txBody>
        </p:sp>
      </p:grpSp>
      <p:sp>
        <p:nvSpPr>
          <p:cNvPr name="Freeform 8" id="8" descr="Elevance Health's logo"/>
          <p:cNvSpPr/>
          <p:nvPr/>
        </p:nvSpPr>
        <p:spPr>
          <a:xfrm flipH="false" flipV="false" rot="0">
            <a:off x="15335389" y="102135"/>
            <a:ext cx="2654243" cy="1129977"/>
          </a:xfrm>
          <a:custGeom>
            <a:avLst/>
            <a:gdLst/>
            <a:ahLst/>
            <a:cxnLst/>
            <a:rect r="r" b="b" t="t" l="l"/>
            <a:pathLst>
              <a:path h="1129977" w="2654243">
                <a:moveTo>
                  <a:pt x="0" y="0"/>
                </a:moveTo>
                <a:lnTo>
                  <a:pt x="2654243" y="0"/>
                </a:lnTo>
                <a:lnTo>
                  <a:pt x="2654243" y="1129976"/>
                </a:lnTo>
                <a:lnTo>
                  <a:pt x="0" y="11299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5400000">
            <a:off x="9208989" y="-1849511"/>
            <a:ext cx="123542" cy="17437743"/>
            <a:chOff x="0" y="0"/>
            <a:chExt cx="32538" cy="4592657"/>
          </a:xfrm>
        </p:grpSpPr>
        <p:sp>
          <p:nvSpPr>
            <p:cNvPr name="Freeform 10" id="10"/>
            <p:cNvSpPr/>
            <p:nvPr/>
          </p:nvSpPr>
          <p:spPr>
            <a:xfrm flipH="false" flipV="false" rot="0">
              <a:off x="0" y="0"/>
              <a:ext cx="32538" cy="4592657"/>
            </a:xfrm>
            <a:custGeom>
              <a:avLst/>
              <a:gdLst/>
              <a:ahLst/>
              <a:cxnLst/>
              <a:rect r="r" b="b" t="t" l="l"/>
              <a:pathLst>
                <a:path h="4592657" w="32538">
                  <a:moveTo>
                    <a:pt x="0" y="0"/>
                  </a:moveTo>
                  <a:lnTo>
                    <a:pt x="32538" y="0"/>
                  </a:lnTo>
                  <a:lnTo>
                    <a:pt x="32538" y="4592657"/>
                  </a:lnTo>
                  <a:lnTo>
                    <a:pt x="0" y="4592657"/>
                  </a:lnTo>
                  <a:close/>
                </a:path>
              </a:pathLst>
            </a:custGeom>
            <a:solidFill>
              <a:srgbClr val="03306B"/>
            </a:solidFill>
          </p:spPr>
        </p:sp>
        <p:sp>
          <p:nvSpPr>
            <p:cNvPr name="TextBox 11" id="11"/>
            <p:cNvSpPr txBox="true"/>
            <p:nvPr/>
          </p:nvSpPr>
          <p:spPr>
            <a:xfrm>
              <a:off x="0" y="-28575"/>
              <a:ext cx="32538" cy="4621232"/>
            </a:xfrm>
            <a:prstGeom prst="rect">
              <a:avLst/>
            </a:prstGeom>
          </p:spPr>
          <p:txBody>
            <a:bodyPr anchor="ctr" rtlCol="false" tIns="50800" lIns="50800" bIns="50800" rIns="50800"/>
            <a:lstStyle/>
            <a:p>
              <a:pPr algn="ctr">
                <a:lnSpc>
                  <a:spcPts val="2100"/>
                </a:lnSpc>
              </a:pPr>
            </a:p>
          </p:txBody>
        </p:sp>
      </p:grpSp>
      <p:sp>
        <p:nvSpPr>
          <p:cNvPr name="Freeform 12" id="12"/>
          <p:cNvSpPr/>
          <p:nvPr/>
        </p:nvSpPr>
        <p:spPr>
          <a:xfrm flipH="false" flipV="false" rot="0">
            <a:off x="6697904" y="3792203"/>
            <a:ext cx="2441655" cy="2481987"/>
          </a:xfrm>
          <a:custGeom>
            <a:avLst/>
            <a:gdLst/>
            <a:ahLst/>
            <a:cxnLst/>
            <a:rect r="r" b="b" t="t" l="l"/>
            <a:pathLst>
              <a:path h="2481987" w="2441655">
                <a:moveTo>
                  <a:pt x="0" y="0"/>
                </a:moveTo>
                <a:lnTo>
                  <a:pt x="2441654" y="0"/>
                </a:lnTo>
                <a:lnTo>
                  <a:pt x="2441654" y="2481987"/>
                </a:lnTo>
                <a:lnTo>
                  <a:pt x="0" y="24819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3" id="13"/>
          <p:cNvSpPr/>
          <p:nvPr/>
        </p:nvSpPr>
        <p:spPr>
          <a:xfrm>
            <a:off x="6406746" y="3564676"/>
            <a:ext cx="627820" cy="854717"/>
          </a:xfrm>
          <a:prstGeom prst="line">
            <a:avLst/>
          </a:prstGeom>
          <a:ln cap="flat" w="38100">
            <a:solidFill>
              <a:srgbClr val="03306B"/>
            </a:solidFill>
            <a:prstDash val="sysDot"/>
            <a:headEnd type="none" len="sm" w="sm"/>
            <a:tailEnd type="none" len="sm" w="sm"/>
          </a:ln>
        </p:spPr>
      </p:sp>
      <p:sp>
        <p:nvSpPr>
          <p:cNvPr name="AutoShape 14" id="14"/>
          <p:cNvSpPr/>
          <p:nvPr/>
        </p:nvSpPr>
        <p:spPr>
          <a:xfrm flipH="true">
            <a:off x="8949836" y="3554483"/>
            <a:ext cx="417167" cy="864909"/>
          </a:xfrm>
          <a:prstGeom prst="line">
            <a:avLst/>
          </a:prstGeom>
          <a:ln cap="flat" w="38100">
            <a:solidFill>
              <a:srgbClr val="03306B"/>
            </a:solidFill>
            <a:prstDash val="sysDot"/>
            <a:headEnd type="none" len="sm" w="sm"/>
            <a:tailEnd type="none" len="sm" w="sm"/>
          </a:ln>
        </p:spPr>
      </p:sp>
      <p:sp>
        <p:nvSpPr>
          <p:cNvPr name="AutoShape 15" id="15"/>
          <p:cNvSpPr/>
          <p:nvPr/>
        </p:nvSpPr>
        <p:spPr>
          <a:xfrm>
            <a:off x="4419147" y="5268318"/>
            <a:ext cx="2315033" cy="343088"/>
          </a:xfrm>
          <a:prstGeom prst="line">
            <a:avLst/>
          </a:prstGeom>
          <a:ln cap="flat" w="38100">
            <a:solidFill>
              <a:srgbClr val="03306B"/>
            </a:solidFill>
            <a:prstDash val="sysDot"/>
            <a:headEnd type="none" len="sm" w="sm"/>
            <a:tailEnd type="none" len="sm" w="sm"/>
          </a:ln>
        </p:spPr>
      </p:sp>
      <p:sp>
        <p:nvSpPr>
          <p:cNvPr name="AutoShape 16" id="16"/>
          <p:cNvSpPr/>
          <p:nvPr/>
        </p:nvSpPr>
        <p:spPr>
          <a:xfrm flipH="true">
            <a:off x="8959936" y="5204278"/>
            <a:ext cx="818637" cy="393353"/>
          </a:xfrm>
          <a:prstGeom prst="line">
            <a:avLst/>
          </a:prstGeom>
          <a:ln cap="flat" w="38100">
            <a:solidFill>
              <a:srgbClr val="03306B"/>
            </a:solidFill>
            <a:prstDash val="sysDot"/>
            <a:headEnd type="none" len="sm" w="sm"/>
            <a:tailEnd type="none" len="sm" w="sm"/>
          </a:ln>
        </p:spPr>
      </p:sp>
      <p:grpSp>
        <p:nvGrpSpPr>
          <p:cNvPr name="Group 17" id="17"/>
          <p:cNvGrpSpPr/>
          <p:nvPr/>
        </p:nvGrpSpPr>
        <p:grpSpPr>
          <a:xfrm rot="0">
            <a:off x="9367003" y="4815661"/>
            <a:ext cx="7674882" cy="748119"/>
            <a:chOff x="0" y="0"/>
            <a:chExt cx="2021368" cy="197036"/>
          </a:xfrm>
        </p:grpSpPr>
        <p:sp>
          <p:nvSpPr>
            <p:cNvPr name="Freeform 18" id="18"/>
            <p:cNvSpPr/>
            <p:nvPr/>
          </p:nvSpPr>
          <p:spPr>
            <a:xfrm flipH="false" flipV="false" rot="0">
              <a:off x="0" y="0"/>
              <a:ext cx="2021368" cy="197036"/>
            </a:xfrm>
            <a:custGeom>
              <a:avLst/>
              <a:gdLst/>
              <a:ahLst/>
              <a:cxnLst/>
              <a:rect r="r" b="b" t="t" l="l"/>
              <a:pathLst>
                <a:path h="197036" w="2021368">
                  <a:moveTo>
                    <a:pt x="0" y="0"/>
                  </a:moveTo>
                  <a:lnTo>
                    <a:pt x="2021368" y="0"/>
                  </a:lnTo>
                  <a:lnTo>
                    <a:pt x="2021368" y="197036"/>
                  </a:lnTo>
                  <a:lnTo>
                    <a:pt x="0" y="197036"/>
                  </a:lnTo>
                  <a:close/>
                </a:path>
              </a:pathLst>
            </a:custGeom>
            <a:solidFill>
              <a:srgbClr val="03306B"/>
            </a:solidFill>
          </p:spPr>
        </p:sp>
        <p:sp>
          <p:nvSpPr>
            <p:cNvPr name="TextBox 19" id="19"/>
            <p:cNvSpPr txBox="true"/>
            <p:nvPr/>
          </p:nvSpPr>
          <p:spPr>
            <a:xfrm>
              <a:off x="0" y="-28575"/>
              <a:ext cx="2021368" cy="225611"/>
            </a:xfrm>
            <a:prstGeom prst="rect">
              <a:avLst/>
            </a:prstGeom>
          </p:spPr>
          <p:txBody>
            <a:bodyPr anchor="ctr" rtlCol="false" tIns="50800" lIns="50800" bIns="50800" rIns="50800"/>
            <a:lstStyle/>
            <a:p>
              <a:pPr algn="ctr">
                <a:lnSpc>
                  <a:spcPts val="2100"/>
                </a:lnSpc>
              </a:pPr>
            </a:p>
          </p:txBody>
        </p:sp>
      </p:grpSp>
      <p:grpSp>
        <p:nvGrpSpPr>
          <p:cNvPr name="Group 20" id="20"/>
          <p:cNvGrpSpPr/>
          <p:nvPr/>
        </p:nvGrpSpPr>
        <p:grpSpPr>
          <a:xfrm rot="0">
            <a:off x="902942" y="4659137"/>
            <a:ext cx="4096143" cy="748119"/>
            <a:chOff x="0" y="0"/>
            <a:chExt cx="1078820" cy="197036"/>
          </a:xfrm>
        </p:grpSpPr>
        <p:sp>
          <p:nvSpPr>
            <p:cNvPr name="Freeform 21" id="21"/>
            <p:cNvSpPr/>
            <p:nvPr/>
          </p:nvSpPr>
          <p:spPr>
            <a:xfrm flipH="false" flipV="false" rot="0">
              <a:off x="0" y="0"/>
              <a:ext cx="1078820" cy="197036"/>
            </a:xfrm>
            <a:custGeom>
              <a:avLst/>
              <a:gdLst/>
              <a:ahLst/>
              <a:cxnLst/>
              <a:rect r="r" b="b" t="t" l="l"/>
              <a:pathLst>
                <a:path h="197036" w="1078820">
                  <a:moveTo>
                    <a:pt x="0" y="0"/>
                  </a:moveTo>
                  <a:lnTo>
                    <a:pt x="1078820" y="0"/>
                  </a:lnTo>
                  <a:lnTo>
                    <a:pt x="1078820" y="197036"/>
                  </a:lnTo>
                  <a:lnTo>
                    <a:pt x="0" y="197036"/>
                  </a:lnTo>
                  <a:close/>
                </a:path>
              </a:pathLst>
            </a:custGeom>
            <a:solidFill>
              <a:srgbClr val="03306B"/>
            </a:solidFill>
          </p:spPr>
        </p:sp>
        <p:sp>
          <p:nvSpPr>
            <p:cNvPr name="TextBox 22" id="22"/>
            <p:cNvSpPr txBox="true"/>
            <p:nvPr/>
          </p:nvSpPr>
          <p:spPr>
            <a:xfrm>
              <a:off x="0" y="-28575"/>
              <a:ext cx="1078820" cy="225611"/>
            </a:xfrm>
            <a:prstGeom prst="rect">
              <a:avLst/>
            </a:prstGeom>
          </p:spPr>
          <p:txBody>
            <a:bodyPr anchor="ctr" rtlCol="false" tIns="50800" lIns="50800" bIns="50800" rIns="50800"/>
            <a:lstStyle/>
            <a:p>
              <a:pPr algn="ctr">
                <a:lnSpc>
                  <a:spcPts val="2100"/>
                </a:lnSpc>
              </a:pPr>
            </a:p>
          </p:txBody>
        </p:sp>
      </p:grpSp>
      <p:grpSp>
        <p:nvGrpSpPr>
          <p:cNvPr name="Group 23" id="23"/>
          <p:cNvGrpSpPr/>
          <p:nvPr/>
        </p:nvGrpSpPr>
        <p:grpSpPr>
          <a:xfrm rot="0">
            <a:off x="1028700" y="2685344"/>
            <a:ext cx="5378046" cy="748119"/>
            <a:chOff x="0" y="0"/>
            <a:chExt cx="1416440" cy="197036"/>
          </a:xfrm>
        </p:grpSpPr>
        <p:sp>
          <p:nvSpPr>
            <p:cNvPr name="Freeform 24" id="24"/>
            <p:cNvSpPr/>
            <p:nvPr/>
          </p:nvSpPr>
          <p:spPr>
            <a:xfrm flipH="false" flipV="false" rot="0">
              <a:off x="0" y="0"/>
              <a:ext cx="1416440" cy="197036"/>
            </a:xfrm>
            <a:custGeom>
              <a:avLst/>
              <a:gdLst/>
              <a:ahLst/>
              <a:cxnLst/>
              <a:rect r="r" b="b" t="t" l="l"/>
              <a:pathLst>
                <a:path h="197036" w="1416440">
                  <a:moveTo>
                    <a:pt x="0" y="0"/>
                  </a:moveTo>
                  <a:lnTo>
                    <a:pt x="1416440" y="0"/>
                  </a:lnTo>
                  <a:lnTo>
                    <a:pt x="1416440" y="197036"/>
                  </a:lnTo>
                  <a:lnTo>
                    <a:pt x="0" y="197036"/>
                  </a:lnTo>
                  <a:close/>
                </a:path>
              </a:pathLst>
            </a:custGeom>
            <a:solidFill>
              <a:srgbClr val="03306B"/>
            </a:solidFill>
          </p:spPr>
        </p:sp>
        <p:sp>
          <p:nvSpPr>
            <p:cNvPr name="TextBox 25" id="25"/>
            <p:cNvSpPr txBox="true"/>
            <p:nvPr/>
          </p:nvSpPr>
          <p:spPr>
            <a:xfrm>
              <a:off x="0" y="-28575"/>
              <a:ext cx="1416440" cy="225611"/>
            </a:xfrm>
            <a:prstGeom prst="rect">
              <a:avLst/>
            </a:prstGeom>
          </p:spPr>
          <p:txBody>
            <a:bodyPr anchor="ctr" rtlCol="false" tIns="50800" lIns="50800" bIns="50800" rIns="50800"/>
            <a:lstStyle/>
            <a:p>
              <a:pPr algn="ctr">
                <a:lnSpc>
                  <a:spcPts val="2100"/>
                </a:lnSpc>
              </a:pPr>
            </a:p>
          </p:txBody>
        </p:sp>
      </p:grpSp>
      <p:sp>
        <p:nvSpPr>
          <p:cNvPr name="TextBox 26" id="26"/>
          <p:cNvSpPr txBox="true"/>
          <p:nvPr/>
        </p:nvSpPr>
        <p:spPr>
          <a:xfrm rot="0">
            <a:off x="5516026" y="1976057"/>
            <a:ext cx="7255949" cy="587376"/>
          </a:xfrm>
          <a:prstGeom prst="rect">
            <a:avLst/>
          </a:prstGeom>
        </p:spPr>
        <p:txBody>
          <a:bodyPr anchor="t" rtlCol="false" tIns="0" lIns="0" bIns="0" rIns="0">
            <a:spAutoFit/>
          </a:bodyPr>
          <a:lstStyle/>
          <a:p>
            <a:pPr algn="ctr">
              <a:lnSpc>
                <a:spcPts val="4899"/>
              </a:lnSpc>
            </a:pPr>
            <a:r>
              <a:rPr lang="en-US" sz="3499" b="true">
                <a:solidFill>
                  <a:srgbClr val="03306B"/>
                </a:solidFill>
                <a:latin typeface="Canva Sans Bold"/>
                <a:ea typeface="Canva Sans Bold"/>
                <a:cs typeface="Canva Sans Bold"/>
                <a:sym typeface="Canva Sans Bold"/>
              </a:rPr>
              <a:t>AWS Cost Metric Overview</a:t>
            </a:r>
          </a:p>
        </p:txBody>
      </p:sp>
      <p:sp>
        <p:nvSpPr>
          <p:cNvPr name="TextBox 27" id="27"/>
          <p:cNvSpPr txBox="true"/>
          <p:nvPr/>
        </p:nvSpPr>
        <p:spPr>
          <a:xfrm rot="0">
            <a:off x="1246115" y="3414413"/>
            <a:ext cx="5034873" cy="1406525"/>
          </a:xfrm>
          <a:prstGeom prst="rect">
            <a:avLst/>
          </a:prstGeom>
        </p:spPr>
        <p:txBody>
          <a:bodyPr anchor="t" rtlCol="false" tIns="0" lIns="0" bIns="0" rIns="0">
            <a:spAutoFit/>
          </a:bodyPr>
          <a:lstStyle/>
          <a:p>
            <a:pPr algn="l">
              <a:lnSpc>
                <a:spcPts val="2800"/>
              </a:lnSpc>
            </a:pPr>
            <a:r>
              <a:rPr lang="en-US" sz="2000">
                <a:solidFill>
                  <a:srgbClr val="000000"/>
                </a:solidFill>
                <a:latin typeface="Canva Sans"/>
                <a:ea typeface="Canva Sans"/>
                <a:cs typeface="Canva Sans"/>
                <a:sym typeface="Canva Sans"/>
              </a:rPr>
              <a:t>Visualizes monthly fluctuations in overall AWS costs to identify growth patterns or anomalies.</a:t>
            </a:r>
          </a:p>
          <a:p>
            <a:pPr algn="l">
              <a:lnSpc>
                <a:spcPts val="2800"/>
              </a:lnSpc>
            </a:pPr>
          </a:p>
        </p:txBody>
      </p:sp>
      <p:sp>
        <p:nvSpPr>
          <p:cNvPr name="TextBox 28" id="28"/>
          <p:cNvSpPr txBox="true"/>
          <p:nvPr/>
        </p:nvSpPr>
        <p:spPr>
          <a:xfrm rot="0">
            <a:off x="1246115" y="2674638"/>
            <a:ext cx="6969080" cy="596900"/>
          </a:xfrm>
          <a:prstGeom prst="rect">
            <a:avLst/>
          </a:prstGeom>
        </p:spPr>
        <p:txBody>
          <a:bodyPr anchor="t" rtlCol="false" tIns="0" lIns="0" bIns="0" rIns="0">
            <a:spAutoFit/>
          </a:bodyPr>
          <a:lstStyle/>
          <a:p>
            <a:pPr algn="l">
              <a:lnSpc>
                <a:spcPts val="4900"/>
              </a:lnSpc>
            </a:pPr>
            <a:r>
              <a:rPr lang="en-US" sz="3500" b="true">
                <a:solidFill>
                  <a:srgbClr val="FFFFFF"/>
                </a:solidFill>
                <a:latin typeface="Canva Sans Medium"/>
                <a:ea typeface="Canva Sans Medium"/>
                <a:cs typeface="Canva Sans Medium"/>
                <a:sym typeface="Canva Sans Medium"/>
              </a:rPr>
              <a:t>Monthly Spend Trends</a:t>
            </a:r>
          </a:p>
        </p:txBody>
      </p:sp>
      <p:sp>
        <p:nvSpPr>
          <p:cNvPr name="TextBox 29" id="29"/>
          <p:cNvSpPr txBox="true"/>
          <p:nvPr/>
        </p:nvSpPr>
        <p:spPr>
          <a:xfrm rot="0">
            <a:off x="1246115" y="5572515"/>
            <a:ext cx="4920532" cy="1054100"/>
          </a:xfrm>
          <a:prstGeom prst="rect">
            <a:avLst/>
          </a:prstGeom>
        </p:spPr>
        <p:txBody>
          <a:bodyPr anchor="t" rtlCol="false" tIns="0" lIns="0" bIns="0" rIns="0">
            <a:spAutoFit/>
          </a:bodyPr>
          <a:lstStyle/>
          <a:p>
            <a:pPr algn="l">
              <a:lnSpc>
                <a:spcPts val="2800"/>
              </a:lnSpc>
            </a:pPr>
            <a:r>
              <a:rPr lang="en-US" sz="2000">
                <a:solidFill>
                  <a:srgbClr val="000000"/>
                </a:solidFill>
                <a:latin typeface="Canva Sans"/>
                <a:ea typeface="Canva Sans"/>
                <a:cs typeface="Canva Sans"/>
                <a:sym typeface="Canva Sans"/>
              </a:rPr>
              <a:t> (YTD / MTD / Daily) Snapshot of total expenditure across accounts, services, or environments.</a:t>
            </a:r>
          </a:p>
        </p:txBody>
      </p:sp>
      <p:sp>
        <p:nvSpPr>
          <p:cNvPr name="TextBox 30" id="30"/>
          <p:cNvSpPr txBox="true"/>
          <p:nvPr/>
        </p:nvSpPr>
        <p:spPr>
          <a:xfrm rot="0">
            <a:off x="1246115" y="4701409"/>
            <a:ext cx="3173033" cy="596900"/>
          </a:xfrm>
          <a:prstGeom prst="rect">
            <a:avLst/>
          </a:prstGeom>
        </p:spPr>
        <p:txBody>
          <a:bodyPr anchor="t" rtlCol="false" tIns="0" lIns="0" bIns="0" rIns="0">
            <a:spAutoFit/>
          </a:bodyPr>
          <a:lstStyle/>
          <a:p>
            <a:pPr algn="l" marL="0" indent="0" lvl="0">
              <a:lnSpc>
                <a:spcPts val="4900"/>
              </a:lnSpc>
              <a:spcBef>
                <a:spcPct val="0"/>
              </a:spcBef>
            </a:pPr>
            <a:r>
              <a:rPr lang="en-US" b="true" sz="3500" strike="noStrike" u="none">
                <a:solidFill>
                  <a:srgbClr val="FFFFFF"/>
                </a:solidFill>
                <a:latin typeface="Canva Sans Medium"/>
                <a:ea typeface="Canva Sans Medium"/>
                <a:cs typeface="Canva Sans Medium"/>
                <a:sym typeface="Canva Sans Medium"/>
              </a:rPr>
              <a:t>Cost Summary</a:t>
            </a:r>
          </a:p>
        </p:txBody>
      </p:sp>
      <p:sp>
        <p:nvSpPr>
          <p:cNvPr name="TextBox 31" id="31"/>
          <p:cNvSpPr txBox="true"/>
          <p:nvPr/>
        </p:nvSpPr>
        <p:spPr>
          <a:xfrm rot="0">
            <a:off x="9496810" y="5563781"/>
            <a:ext cx="6142124" cy="701675"/>
          </a:xfrm>
          <a:prstGeom prst="rect">
            <a:avLst/>
          </a:prstGeom>
        </p:spPr>
        <p:txBody>
          <a:bodyPr anchor="t" rtlCol="false" tIns="0" lIns="0" bIns="0" rIns="0">
            <a:spAutoFit/>
          </a:bodyPr>
          <a:lstStyle/>
          <a:p>
            <a:pPr algn="l">
              <a:lnSpc>
                <a:spcPts val="2800"/>
              </a:lnSpc>
            </a:pPr>
            <a:r>
              <a:rPr lang="en-US" sz="2000">
                <a:solidFill>
                  <a:srgbClr val="000000"/>
                </a:solidFill>
                <a:latin typeface="Canva Sans"/>
                <a:ea typeface="Canva Sans"/>
                <a:cs typeface="Canva Sans"/>
                <a:sym typeface="Canva Sans"/>
              </a:rPr>
              <a:t>Allocates spend by application or workload to identify high-cost apps and optimize resources.</a:t>
            </a:r>
          </a:p>
        </p:txBody>
      </p:sp>
      <p:sp>
        <p:nvSpPr>
          <p:cNvPr name="TextBox 32" id="32"/>
          <p:cNvSpPr txBox="true"/>
          <p:nvPr/>
        </p:nvSpPr>
        <p:spPr>
          <a:xfrm rot="0">
            <a:off x="9496810" y="4862299"/>
            <a:ext cx="7545075" cy="596900"/>
          </a:xfrm>
          <a:prstGeom prst="rect">
            <a:avLst/>
          </a:prstGeom>
        </p:spPr>
        <p:txBody>
          <a:bodyPr anchor="t" rtlCol="false" tIns="0" lIns="0" bIns="0" rIns="0">
            <a:spAutoFit/>
          </a:bodyPr>
          <a:lstStyle/>
          <a:p>
            <a:pPr algn="l" marL="0" indent="0" lvl="0">
              <a:lnSpc>
                <a:spcPts val="4900"/>
              </a:lnSpc>
              <a:spcBef>
                <a:spcPct val="0"/>
              </a:spcBef>
            </a:pPr>
            <a:r>
              <a:rPr lang="en-US" b="true" sz="3500" strike="noStrike" u="none">
                <a:solidFill>
                  <a:srgbClr val="FFFFFF"/>
                </a:solidFill>
                <a:latin typeface="Canva Sans Medium"/>
                <a:ea typeface="Canva Sans Medium"/>
                <a:cs typeface="Canva Sans Medium"/>
                <a:sym typeface="Canva Sans Medium"/>
              </a:rPr>
              <a:t>Application-Wise Cost Breakdown</a:t>
            </a:r>
          </a:p>
        </p:txBody>
      </p:sp>
      <p:sp>
        <p:nvSpPr>
          <p:cNvPr name="TextBox 33" id="33"/>
          <p:cNvSpPr txBox="true"/>
          <p:nvPr/>
        </p:nvSpPr>
        <p:spPr>
          <a:xfrm rot="0">
            <a:off x="9496810" y="3414413"/>
            <a:ext cx="5601238" cy="701675"/>
          </a:xfrm>
          <a:prstGeom prst="rect">
            <a:avLst/>
          </a:prstGeom>
        </p:spPr>
        <p:txBody>
          <a:bodyPr anchor="t" rtlCol="false" tIns="0" lIns="0" bIns="0" rIns="0">
            <a:spAutoFit/>
          </a:bodyPr>
          <a:lstStyle/>
          <a:p>
            <a:pPr algn="l">
              <a:lnSpc>
                <a:spcPts val="2800"/>
              </a:lnSpc>
            </a:pPr>
            <a:r>
              <a:rPr lang="en-US" sz="2000">
                <a:solidFill>
                  <a:srgbClr val="000000"/>
                </a:solidFill>
                <a:latin typeface="Canva Sans"/>
                <a:ea typeface="Canva Sans"/>
                <a:cs typeface="Canva Sans"/>
                <a:sym typeface="Canva Sans"/>
              </a:rPr>
              <a:t>Analyzes cost distribution across core AWS services .</a:t>
            </a:r>
          </a:p>
        </p:txBody>
      </p:sp>
      <p:grpSp>
        <p:nvGrpSpPr>
          <p:cNvPr name="Group 34" id="34"/>
          <p:cNvGrpSpPr/>
          <p:nvPr/>
        </p:nvGrpSpPr>
        <p:grpSpPr>
          <a:xfrm rot="0">
            <a:off x="9334427" y="2666294"/>
            <a:ext cx="5146351" cy="748119"/>
            <a:chOff x="0" y="0"/>
            <a:chExt cx="1355418" cy="197036"/>
          </a:xfrm>
        </p:grpSpPr>
        <p:sp>
          <p:nvSpPr>
            <p:cNvPr name="Freeform 35" id="35"/>
            <p:cNvSpPr/>
            <p:nvPr/>
          </p:nvSpPr>
          <p:spPr>
            <a:xfrm flipH="false" flipV="false" rot="0">
              <a:off x="0" y="0"/>
              <a:ext cx="1355418" cy="197036"/>
            </a:xfrm>
            <a:custGeom>
              <a:avLst/>
              <a:gdLst/>
              <a:ahLst/>
              <a:cxnLst/>
              <a:rect r="r" b="b" t="t" l="l"/>
              <a:pathLst>
                <a:path h="197036" w="1355418">
                  <a:moveTo>
                    <a:pt x="0" y="0"/>
                  </a:moveTo>
                  <a:lnTo>
                    <a:pt x="1355418" y="0"/>
                  </a:lnTo>
                  <a:lnTo>
                    <a:pt x="1355418" y="197036"/>
                  </a:lnTo>
                  <a:lnTo>
                    <a:pt x="0" y="197036"/>
                  </a:lnTo>
                  <a:close/>
                </a:path>
              </a:pathLst>
            </a:custGeom>
            <a:solidFill>
              <a:srgbClr val="03306B"/>
            </a:solidFill>
          </p:spPr>
        </p:sp>
        <p:sp>
          <p:nvSpPr>
            <p:cNvPr name="TextBox 36" id="36"/>
            <p:cNvSpPr txBox="true"/>
            <p:nvPr/>
          </p:nvSpPr>
          <p:spPr>
            <a:xfrm>
              <a:off x="0" y="-28575"/>
              <a:ext cx="1355418" cy="225611"/>
            </a:xfrm>
            <a:prstGeom prst="rect">
              <a:avLst/>
            </a:prstGeom>
          </p:spPr>
          <p:txBody>
            <a:bodyPr anchor="ctr" rtlCol="false" tIns="50800" lIns="50800" bIns="50800" rIns="50800"/>
            <a:lstStyle/>
            <a:p>
              <a:pPr algn="ctr">
                <a:lnSpc>
                  <a:spcPts val="2100"/>
                </a:lnSpc>
              </a:pPr>
            </a:p>
          </p:txBody>
        </p:sp>
      </p:grpSp>
      <p:sp>
        <p:nvSpPr>
          <p:cNvPr name="TextBox 37" id="37"/>
          <p:cNvSpPr txBox="true"/>
          <p:nvPr/>
        </p:nvSpPr>
        <p:spPr>
          <a:xfrm rot="0">
            <a:off x="9496810" y="2674638"/>
            <a:ext cx="5781956" cy="596900"/>
          </a:xfrm>
          <a:prstGeom prst="rect">
            <a:avLst/>
          </a:prstGeom>
        </p:spPr>
        <p:txBody>
          <a:bodyPr anchor="t" rtlCol="false" tIns="0" lIns="0" bIns="0" rIns="0">
            <a:spAutoFit/>
          </a:bodyPr>
          <a:lstStyle/>
          <a:p>
            <a:pPr algn="l" marL="0" indent="0" lvl="0">
              <a:lnSpc>
                <a:spcPts val="4900"/>
              </a:lnSpc>
              <a:spcBef>
                <a:spcPct val="0"/>
              </a:spcBef>
            </a:pPr>
            <a:r>
              <a:rPr lang="en-US" b="true" sz="3500" strike="noStrike" u="none">
                <a:solidFill>
                  <a:srgbClr val="FFFFFF"/>
                </a:solidFill>
                <a:latin typeface="Canva Sans Medium"/>
                <a:ea typeface="Canva Sans Medium"/>
                <a:cs typeface="Canva Sans Medium"/>
                <a:sym typeface="Canva Sans Medium"/>
              </a:rPr>
              <a:t>Service Usage Trends</a:t>
            </a:r>
          </a:p>
        </p:txBody>
      </p:sp>
      <p:sp>
        <p:nvSpPr>
          <p:cNvPr name="TextBox 38" id="38"/>
          <p:cNvSpPr txBox="true"/>
          <p:nvPr/>
        </p:nvSpPr>
        <p:spPr>
          <a:xfrm rot="0">
            <a:off x="4999085" y="6921607"/>
            <a:ext cx="7772889" cy="587376"/>
          </a:xfrm>
          <a:prstGeom prst="rect">
            <a:avLst/>
          </a:prstGeom>
        </p:spPr>
        <p:txBody>
          <a:bodyPr anchor="t" rtlCol="false" tIns="0" lIns="0" bIns="0" rIns="0">
            <a:spAutoFit/>
          </a:bodyPr>
          <a:lstStyle/>
          <a:p>
            <a:pPr algn="ctr">
              <a:lnSpc>
                <a:spcPts val="4899"/>
              </a:lnSpc>
            </a:pPr>
            <a:r>
              <a:rPr lang="en-US" sz="3499" b="true">
                <a:solidFill>
                  <a:srgbClr val="03306B"/>
                </a:solidFill>
                <a:latin typeface="Canva Sans Bold"/>
                <a:ea typeface="Canva Sans Bold"/>
                <a:cs typeface="Canva Sans Bold"/>
                <a:sym typeface="Canva Sans Bold"/>
              </a:rPr>
              <a:t>Calendar-Based Job Scheduling</a:t>
            </a:r>
          </a:p>
        </p:txBody>
      </p:sp>
      <p:sp>
        <p:nvSpPr>
          <p:cNvPr name="TextBox 39" id="39"/>
          <p:cNvSpPr txBox="true"/>
          <p:nvPr/>
        </p:nvSpPr>
        <p:spPr>
          <a:xfrm rot="0">
            <a:off x="1180430" y="7813783"/>
            <a:ext cx="16545076" cy="42227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Canva Sans Bold"/>
                <a:ea typeface="Canva Sans Bold"/>
                <a:cs typeface="Canva Sans Bold"/>
                <a:sym typeface="Canva Sans Bold"/>
              </a:rPr>
              <a:t>Purpose:</a:t>
            </a:r>
            <a:r>
              <a:rPr lang="en-US" sz="2499">
                <a:solidFill>
                  <a:srgbClr val="000000"/>
                </a:solidFill>
                <a:latin typeface="Canva Sans"/>
                <a:ea typeface="Canva Sans"/>
                <a:cs typeface="Canva Sans"/>
                <a:sym typeface="Canva Sans"/>
              </a:rPr>
              <a:t> </a:t>
            </a:r>
            <a:r>
              <a:rPr lang="en-US" sz="2499">
                <a:solidFill>
                  <a:srgbClr val="000000"/>
                </a:solidFill>
                <a:latin typeface="Canva Sans"/>
                <a:ea typeface="Canva Sans"/>
                <a:cs typeface="Canva Sans"/>
                <a:sym typeface="Canva Sans"/>
              </a:rPr>
              <a:t>Schedule and automate jobs based on user-selected frequency (daily, weekly, monthly, custom).</a:t>
            </a:r>
          </a:p>
        </p:txBody>
      </p:sp>
      <p:sp>
        <p:nvSpPr>
          <p:cNvPr name="TextBox 40" id="40"/>
          <p:cNvSpPr txBox="true"/>
          <p:nvPr/>
        </p:nvSpPr>
        <p:spPr>
          <a:xfrm rot="0">
            <a:off x="1180430" y="8369408"/>
            <a:ext cx="16307993" cy="42227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Canva Sans Bold"/>
                <a:ea typeface="Canva Sans Bold"/>
                <a:cs typeface="Canva Sans Bold"/>
                <a:sym typeface="Canva Sans Bold"/>
              </a:rPr>
              <a:t>Val</a:t>
            </a:r>
            <a:r>
              <a:rPr lang="en-US" b="true" sz="2499">
                <a:solidFill>
                  <a:srgbClr val="000000"/>
                </a:solidFill>
                <a:latin typeface="Canva Sans Bold"/>
                <a:ea typeface="Canva Sans Bold"/>
                <a:cs typeface="Canva Sans Bold"/>
                <a:sym typeface="Canva Sans Bold"/>
              </a:rPr>
              <a:t>ue: </a:t>
            </a:r>
            <a:r>
              <a:rPr lang="en-US" sz="2499">
                <a:solidFill>
                  <a:srgbClr val="000000"/>
                </a:solidFill>
                <a:latin typeface="Canva Sans"/>
                <a:ea typeface="Canva Sans"/>
                <a:cs typeface="Canva Sans"/>
                <a:sym typeface="Canva Sans"/>
              </a:rPr>
              <a:t>Reduces manual intervention, ensures timely execution, and improves operational efficiency.</a:t>
            </a:r>
          </a:p>
        </p:txBody>
      </p:sp>
      <p:sp>
        <p:nvSpPr>
          <p:cNvPr name="TextBox 41" id="41"/>
          <p:cNvSpPr txBox="true"/>
          <p:nvPr/>
        </p:nvSpPr>
        <p:spPr>
          <a:xfrm rot="0">
            <a:off x="674353" y="335336"/>
            <a:ext cx="10858683" cy="596900"/>
          </a:xfrm>
          <a:prstGeom prst="rect">
            <a:avLst/>
          </a:prstGeom>
        </p:spPr>
        <p:txBody>
          <a:bodyPr anchor="t" rtlCol="false" tIns="0" lIns="0" bIns="0" rIns="0">
            <a:spAutoFit/>
          </a:bodyPr>
          <a:lstStyle/>
          <a:p>
            <a:pPr algn="l">
              <a:lnSpc>
                <a:spcPts val="4900"/>
              </a:lnSpc>
            </a:pPr>
            <a:r>
              <a:rPr lang="en-US" sz="3500" b="true">
                <a:solidFill>
                  <a:srgbClr val="1A3673"/>
                </a:solidFill>
                <a:latin typeface="Canva Sans Bold"/>
                <a:ea typeface="Canva Sans Bold"/>
                <a:cs typeface="Canva Sans Bold"/>
                <a:sym typeface="Canva Sans Bold"/>
              </a:rPr>
              <a:t>ENHANCEMENTS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3306B"/>
        </a:solidFill>
      </p:bgPr>
    </p:bg>
    <p:spTree>
      <p:nvGrpSpPr>
        <p:cNvPr id="1" name=""/>
        <p:cNvGrpSpPr/>
        <p:nvPr/>
      </p:nvGrpSpPr>
      <p:grpSpPr>
        <a:xfrm>
          <a:off x="0" y="0"/>
          <a:ext cx="0" cy="0"/>
          <a:chOff x="0" y="0"/>
          <a:chExt cx="0" cy="0"/>
        </a:xfrm>
      </p:grpSpPr>
      <p:grpSp>
        <p:nvGrpSpPr>
          <p:cNvPr name="Group 2" id="2"/>
          <p:cNvGrpSpPr/>
          <p:nvPr/>
        </p:nvGrpSpPr>
        <p:grpSpPr>
          <a:xfrm rot="0">
            <a:off x="562494" y="1754836"/>
            <a:ext cx="17163013" cy="8097217"/>
            <a:chOff x="0" y="0"/>
            <a:chExt cx="4520300" cy="2132600"/>
          </a:xfrm>
        </p:grpSpPr>
        <p:sp>
          <p:nvSpPr>
            <p:cNvPr name="Freeform 3" id="3"/>
            <p:cNvSpPr/>
            <p:nvPr/>
          </p:nvSpPr>
          <p:spPr>
            <a:xfrm flipH="false" flipV="false" rot="0">
              <a:off x="0" y="0"/>
              <a:ext cx="4520300" cy="2132600"/>
            </a:xfrm>
            <a:custGeom>
              <a:avLst/>
              <a:gdLst/>
              <a:ahLst/>
              <a:cxnLst/>
              <a:rect r="r" b="b" t="t" l="l"/>
              <a:pathLst>
                <a:path h="2132600" w="4520300">
                  <a:moveTo>
                    <a:pt x="13532" y="0"/>
                  </a:moveTo>
                  <a:lnTo>
                    <a:pt x="4506767" y="0"/>
                  </a:lnTo>
                  <a:cubicBezTo>
                    <a:pt x="4510356" y="0"/>
                    <a:pt x="4513798" y="1426"/>
                    <a:pt x="4516336" y="3964"/>
                  </a:cubicBezTo>
                  <a:cubicBezTo>
                    <a:pt x="4518874" y="6501"/>
                    <a:pt x="4520300" y="9943"/>
                    <a:pt x="4520300" y="13532"/>
                  </a:cubicBezTo>
                  <a:lnTo>
                    <a:pt x="4520300" y="2119068"/>
                  </a:lnTo>
                  <a:cubicBezTo>
                    <a:pt x="4520300" y="2126542"/>
                    <a:pt x="4514241" y="2132600"/>
                    <a:pt x="4506767" y="2132600"/>
                  </a:cubicBezTo>
                  <a:lnTo>
                    <a:pt x="13532" y="2132600"/>
                  </a:lnTo>
                  <a:cubicBezTo>
                    <a:pt x="6059" y="2132600"/>
                    <a:pt x="0" y="2126542"/>
                    <a:pt x="0" y="2119068"/>
                  </a:cubicBezTo>
                  <a:lnTo>
                    <a:pt x="0" y="13532"/>
                  </a:lnTo>
                  <a:cubicBezTo>
                    <a:pt x="0" y="6059"/>
                    <a:pt x="6059" y="0"/>
                    <a:pt x="13532" y="0"/>
                  </a:cubicBezTo>
                  <a:close/>
                </a:path>
              </a:pathLst>
            </a:custGeom>
            <a:solidFill>
              <a:srgbClr val="FFFFFF"/>
            </a:solidFill>
            <a:ln cap="rnd">
              <a:noFill/>
              <a:prstDash val="solid"/>
              <a:round/>
            </a:ln>
          </p:spPr>
        </p:sp>
        <p:sp>
          <p:nvSpPr>
            <p:cNvPr name="TextBox 4" id="4"/>
            <p:cNvSpPr txBox="true"/>
            <p:nvPr/>
          </p:nvSpPr>
          <p:spPr>
            <a:xfrm>
              <a:off x="0" y="-28575"/>
              <a:ext cx="4520300" cy="2161175"/>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0" y="0"/>
            <a:ext cx="18288000" cy="1334246"/>
            <a:chOff x="0" y="0"/>
            <a:chExt cx="4816593" cy="351406"/>
          </a:xfrm>
        </p:grpSpPr>
        <p:sp>
          <p:nvSpPr>
            <p:cNvPr name="Freeform 6" id="6"/>
            <p:cNvSpPr/>
            <p:nvPr/>
          </p:nvSpPr>
          <p:spPr>
            <a:xfrm flipH="false" flipV="false" rot="0">
              <a:off x="0" y="0"/>
              <a:ext cx="4816592" cy="351406"/>
            </a:xfrm>
            <a:custGeom>
              <a:avLst/>
              <a:gdLst/>
              <a:ahLst/>
              <a:cxnLst/>
              <a:rect r="r" b="b" t="t" l="l"/>
              <a:pathLst>
                <a:path h="351406" w="4816592">
                  <a:moveTo>
                    <a:pt x="0" y="0"/>
                  </a:moveTo>
                  <a:lnTo>
                    <a:pt x="4816592" y="0"/>
                  </a:lnTo>
                  <a:lnTo>
                    <a:pt x="4816592" y="351406"/>
                  </a:lnTo>
                  <a:lnTo>
                    <a:pt x="0" y="351406"/>
                  </a:lnTo>
                  <a:close/>
                </a:path>
              </a:pathLst>
            </a:custGeom>
            <a:solidFill>
              <a:srgbClr val="FFFFFF"/>
            </a:solidFill>
          </p:spPr>
        </p:sp>
        <p:sp>
          <p:nvSpPr>
            <p:cNvPr name="TextBox 7" id="7"/>
            <p:cNvSpPr txBox="true"/>
            <p:nvPr/>
          </p:nvSpPr>
          <p:spPr>
            <a:xfrm>
              <a:off x="0" y="-28575"/>
              <a:ext cx="4816593" cy="379981"/>
            </a:xfrm>
            <a:prstGeom prst="rect">
              <a:avLst/>
            </a:prstGeom>
          </p:spPr>
          <p:txBody>
            <a:bodyPr anchor="ctr" rtlCol="false" tIns="50800" lIns="50800" bIns="50800" rIns="50800"/>
            <a:lstStyle/>
            <a:p>
              <a:pPr algn="ctr">
                <a:lnSpc>
                  <a:spcPts val="2100"/>
                </a:lnSpc>
              </a:pPr>
            </a:p>
          </p:txBody>
        </p:sp>
      </p:grpSp>
      <p:sp>
        <p:nvSpPr>
          <p:cNvPr name="Freeform 8" id="8" descr="Elevance Health's logo"/>
          <p:cNvSpPr/>
          <p:nvPr/>
        </p:nvSpPr>
        <p:spPr>
          <a:xfrm flipH="false" flipV="false" rot="0">
            <a:off x="15335389" y="102135"/>
            <a:ext cx="2654243" cy="1129977"/>
          </a:xfrm>
          <a:custGeom>
            <a:avLst/>
            <a:gdLst/>
            <a:ahLst/>
            <a:cxnLst/>
            <a:rect r="r" b="b" t="t" l="l"/>
            <a:pathLst>
              <a:path h="1129977" w="2654243">
                <a:moveTo>
                  <a:pt x="0" y="0"/>
                </a:moveTo>
                <a:lnTo>
                  <a:pt x="2654243" y="0"/>
                </a:lnTo>
                <a:lnTo>
                  <a:pt x="2654243" y="1129976"/>
                </a:lnTo>
                <a:lnTo>
                  <a:pt x="0" y="11299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9" id="9"/>
          <p:cNvGraphicFramePr>
            <a:graphicFrameLocks noGrp="true"/>
          </p:cNvGraphicFramePr>
          <p:nvPr/>
        </p:nvGraphicFramePr>
        <p:xfrm>
          <a:off x="1164192" y="2670599"/>
          <a:ext cx="15959615" cy="4533900"/>
        </p:xfrm>
        <a:graphic>
          <a:graphicData uri="http://schemas.openxmlformats.org/drawingml/2006/table">
            <a:tbl>
              <a:tblPr/>
              <a:tblGrid>
                <a:gridCol w="4568279"/>
                <a:gridCol w="11391336"/>
              </a:tblGrid>
              <a:tr h="1364012">
                <a:tc>
                  <a:txBody>
                    <a:bodyPr anchor="t" rtlCol="false"/>
                    <a:lstStyle/>
                    <a:p>
                      <a:pPr algn="l" marL="647692" indent="-323846" lvl="1">
                        <a:lnSpc>
                          <a:spcPts val="4199"/>
                        </a:lnSpc>
                        <a:buFont typeface="Arial"/>
                        <a:buChar char="•"/>
                        <a:defRPr/>
                      </a:pPr>
                      <a:r>
                        <a:rPr lang="en-US" b="true" sz="2999">
                          <a:solidFill>
                            <a:srgbClr val="1A3673"/>
                          </a:solidFill>
                          <a:latin typeface="Canva Sans Bold"/>
                          <a:ea typeface="Canva Sans Bold"/>
                          <a:cs typeface="Canva Sans Bold"/>
                          <a:sym typeface="Canva Sans Bold"/>
                        </a:rPr>
                        <a:t>Metadata Portal</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c>
                  <a:txBody>
                    <a:bodyPr anchor="t" rtlCol="false"/>
                    <a:lstStyle/>
                    <a:p>
                      <a:pPr algn="l">
                        <a:lnSpc>
                          <a:spcPts val="3499"/>
                        </a:lnSpc>
                        <a:spcBef>
                          <a:spcPct val="0"/>
                        </a:spcBef>
                        <a:defRPr/>
                      </a:pPr>
                      <a:r>
                        <a:rPr lang="en-US" sz="2499">
                          <a:solidFill>
                            <a:srgbClr val="1A3673"/>
                          </a:solidFill>
                          <a:latin typeface="Canva Sans"/>
                          <a:ea typeface="Canva Sans"/>
                          <a:cs typeface="Canva Sans"/>
                          <a:sym typeface="Canva Sans"/>
                        </a:rPr>
                        <a:t>Manage and promote the data platform and metadata across all frameworks and SDLC environments.</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r>
              <a:tr h="1364012">
                <a:tc>
                  <a:txBody>
                    <a:bodyPr anchor="t" rtlCol="false"/>
                    <a:lstStyle/>
                    <a:p>
                      <a:pPr algn="l" marL="647692" indent="-323846" lvl="1">
                        <a:lnSpc>
                          <a:spcPts val="4199"/>
                        </a:lnSpc>
                        <a:buFont typeface="Arial"/>
                        <a:buChar char="•"/>
                        <a:defRPr/>
                      </a:pPr>
                      <a:r>
                        <a:rPr lang="en-US" b="true" sz="2999">
                          <a:solidFill>
                            <a:srgbClr val="1A3673"/>
                          </a:solidFill>
                          <a:latin typeface="Canva Sans Bold"/>
                          <a:ea typeface="Canva Sans Bold"/>
                          <a:cs typeface="Canva Sans Bold"/>
                          <a:sym typeface="Canva Sans Bold"/>
                        </a:rPr>
                        <a:t>Support Portal</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c>
                  <a:txBody>
                    <a:bodyPr anchor="t" rtlCol="false"/>
                    <a:lstStyle/>
                    <a:p>
                      <a:pPr algn="l">
                        <a:lnSpc>
                          <a:spcPts val="3499"/>
                        </a:lnSpc>
                        <a:spcBef>
                          <a:spcPct val="0"/>
                        </a:spcBef>
                        <a:defRPr/>
                      </a:pPr>
                      <a:r>
                        <a:rPr lang="en-US" sz="2499">
                          <a:solidFill>
                            <a:srgbClr val="1A3673"/>
                          </a:solidFill>
                          <a:latin typeface="Canva Sans"/>
                          <a:ea typeface="Canva Sans"/>
                          <a:cs typeface="Canva Sans"/>
                          <a:sym typeface="Canva Sans"/>
                        </a:rPr>
                        <a:t>Monitor jobs and perform support operations to maintain a metadata-driven platform across all SDLC environments.</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r>
              <a:tr h="1805875">
                <a:tc>
                  <a:txBody>
                    <a:bodyPr anchor="t" rtlCol="false"/>
                    <a:lstStyle/>
                    <a:p>
                      <a:pPr algn="l" marL="647692" indent="-323846" lvl="1">
                        <a:lnSpc>
                          <a:spcPts val="4199"/>
                        </a:lnSpc>
                        <a:buFont typeface="Arial"/>
                        <a:buChar char="•"/>
                        <a:defRPr/>
                      </a:pPr>
                      <a:r>
                        <a:rPr lang="en-US" b="true" sz="2999">
                          <a:solidFill>
                            <a:srgbClr val="1A3673"/>
                          </a:solidFill>
                          <a:latin typeface="Canva Sans Bold"/>
                          <a:ea typeface="Canva Sans Bold"/>
                          <a:cs typeface="Canva Sans Bold"/>
                          <a:sym typeface="Canva Sans Bold"/>
                        </a:rPr>
                        <a:t>Governance Portal</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c>
                  <a:txBody>
                    <a:bodyPr anchor="t" rtlCol="false"/>
                    <a:lstStyle/>
                    <a:p>
                      <a:pPr algn="l">
                        <a:lnSpc>
                          <a:spcPts val="3499"/>
                        </a:lnSpc>
                        <a:spcBef>
                          <a:spcPct val="0"/>
                        </a:spcBef>
                        <a:defRPr/>
                      </a:pPr>
                      <a:r>
                        <a:rPr lang="en-US" sz="2499">
                          <a:solidFill>
                            <a:srgbClr val="1A3673"/>
                          </a:solidFill>
                          <a:latin typeface="Canva Sans"/>
                          <a:ea typeface="Canva Sans"/>
                          <a:cs typeface="Canva Sans"/>
                          <a:sym typeface="Canva Sans"/>
                        </a:rPr>
                        <a:t>Govern Data Platform access, monitor platform and cost metrics, utilize DA and Snowflake tools, and review Data Quality insights including rules, profiling, and catalog</a:t>
                      </a:r>
                      <a:endParaRPr lang="en-US" sz="1100"/>
                    </a:p>
                  </a:txBody>
                  <a:tcPr marL="190500" marR="190500" marT="190500" marB="190500" anchor="ctr">
                    <a:lnL cmpd="sng" algn="ctr" cap="flat" w="38100">
                      <a:solidFill>
                        <a:srgbClr val="03306B"/>
                      </a:solidFill>
                      <a:prstDash val="solid"/>
                      <a:round/>
                      <a:headEnd type="none" w="med" len="med"/>
                      <a:tailEnd type="none" w="med" len="med"/>
                    </a:lnL>
                    <a:lnR cmpd="sng" algn="ctr" cap="flat" w="38100">
                      <a:solidFill>
                        <a:srgbClr val="03306B"/>
                      </a:solidFill>
                      <a:prstDash val="solid"/>
                      <a:round/>
                      <a:headEnd type="none" w="med" len="med"/>
                      <a:tailEnd type="none" w="med" len="med"/>
                    </a:lnR>
                    <a:lnT cmpd="sng" algn="ctr" cap="flat" w="38100">
                      <a:solidFill>
                        <a:srgbClr val="03306B"/>
                      </a:solidFill>
                      <a:prstDash val="solid"/>
                      <a:round/>
                      <a:headEnd type="none" w="med" len="med"/>
                      <a:tailEnd type="none" w="med" len="med"/>
                    </a:lnT>
                    <a:lnB cmpd="sng" algn="ctr" cap="flat" w="38100">
                      <a:solidFill>
                        <a:srgbClr val="03306B"/>
                      </a:solidFill>
                      <a:prstDash val="solid"/>
                      <a:round/>
                      <a:headEnd type="none" w="med" len="med"/>
                      <a:tailEnd type="none" w="med" len="med"/>
                    </a:lnB>
                  </a:tcPr>
                </a:tc>
              </a:tr>
            </a:tbl>
          </a:graphicData>
        </a:graphic>
      </p:graphicFrame>
      <p:sp>
        <p:nvSpPr>
          <p:cNvPr name="Freeform 10" id="10"/>
          <p:cNvSpPr/>
          <p:nvPr/>
        </p:nvSpPr>
        <p:spPr>
          <a:xfrm flipH="false" flipV="false" rot="0">
            <a:off x="7613805" y="7290224"/>
            <a:ext cx="3060389" cy="2398580"/>
          </a:xfrm>
          <a:custGeom>
            <a:avLst/>
            <a:gdLst/>
            <a:ahLst/>
            <a:cxnLst/>
            <a:rect r="r" b="b" t="t" l="l"/>
            <a:pathLst>
              <a:path h="2398580" w="3060389">
                <a:moveTo>
                  <a:pt x="0" y="0"/>
                </a:moveTo>
                <a:lnTo>
                  <a:pt x="3060390" y="0"/>
                </a:lnTo>
                <a:lnTo>
                  <a:pt x="3060390" y="2398580"/>
                </a:lnTo>
                <a:lnTo>
                  <a:pt x="0" y="23985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164192" y="8695074"/>
            <a:ext cx="1067154" cy="801255"/>
          </a:xfrm>
          <a:custGeom>
            <a:avLst/>
            <a:gdLst/>
            <a:ahLst/>
            <a:cxnLst/>
            <a:rect r="r" b="b" t="t" l="l"/>
            <a:pathLst>
              <a:path h="801255" w="1067154">
                <a:moveTo>
                  <a:pt x="0" y="0"/>
                </a:moveTo>
                <a:lnTo>
                  <a:pt x="1067155" y="0"/>
                </a:lnTo>
                <a:lnTo>
                  <a:pt x="1067155" y="801255"/>
                </a:lnTo>
                <a:lnTo>
                  <a:pt x="0" y="80125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6185189" y="8353657"/>
            <a:ext cx="1074111" cy="1142672"/>
          </a:xfrm>
          <a:custGeom>
            <a:avLst/>
            <a:gdLst/>
            <a:ahLst/>
            <a:cxnLst/>
            <a:rect r="r" b="b" t="t" l="l"/>
            <a:pathLst>
              <a:path h="1142672" w="1074111">
                <a:moveTo>
                  <a:pt x="0" y="0"/>
                </a:moveTo>
                <a:lnTo>
                  <a:pt x="1074111" y="0"/>
                </a:lnTo>
                <a:lnTo>
                  <a:pt x="1074111" y="1142672"/>
                </a:lnTo>
                <a:lnTo>
                  <a:pt x="0" y="11426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674353" y="335336"/>
            <a:ext cx="10858683" cy="596900"/>
          </a:xfrm>
          <a:prstGeom prst="rect">
            <a:avLst/>
          </a:prstGeom>
        </p:spPr>
        <p:txBody>
          <a:bodyPr anchor="t" rtlCol="false" tIns="0" lIns="0" bIns="0" rIns="0">
            <a:spAutoFit/>
          </a:bodyPr>
          <a:lstStyle/>
          <a:p>
            <a:pPr algn="l">
              <a:lnSpc>
                <a:spcPts val="4900"/>
              </a:lnSpc>
            </a:pPr>
            <a:r>
              <a:rPr lang="en-US" sz="3500" b="true">
                <a:solidFill>
                  <a:srgbClr val="1A3673"/>
                </a:solidFill>
                <a:latin typeface="Canva Sans Bold"/>
                <a:ea typeface="Canva Sans Bold"/>
                <a:cs typeface="Canva Sans Bold"/>
                <a:sym typeface="Canva Sans Bold"/>
              </a:rPr>
              <a:t>REFERENCES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DAGmvHPvTCE</dc:identifier>
  <dcterms:modified xsi:type="dcterms:W3CDTF">2011-08-01T06:04:30Z</dcterms:modified>
  <cp:revision>1</cp:revision>
  <dc:title>Create/Update App /snowflake intake</dc:title>
</cp:coreProperties>
</file>