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5" r:id="rId2"/>
    <p:sldId id="324" r:id="rId3"/>
    <p:sldId id="326" r:id="rId4"/>
    <p:sldId id="267" r:id="rId5"/>
    <p:sldId id="289" r:id="rId6"/>
    <p:sldId id="290" r:id="rId7"/>
    <p:sldId id="270" r:id="rId8"/>
    <p:sldId id="273" r:id="rId9"/>
    <p:sldId id="283" r:id="rId10"/>
    <p:sldId id="303" r:id="rId11"/>
    <p:sldId id="271" r:id="rId12"/>
    <p:sldId id="285" r:id="rId13"/>
    <p:sldId id="314" r:id="rId14"/>
    <p:sldId id="313" r:id="rId15"/>
    <p:sldId id="274" r:id="rId16"/>
    <p:sldId id="286" r:id="rId17"/>
    <p:sldId id="292" r:id="rId18"/>
    <p:sldId id="305" r:id="rId19"/>
    <p:sldId id="312" r:id="rId20"/>
    <p:sldId id="295" r:id="rId21"/>
    <p:sldId id="302" r:id="rId22"/>
    <p:sldId id="322" r:id="rId23"/>
    <p:sldId id="323" r:id="rId24"/>
    <p:sldId id="306" r:id="rId25"/>
    <p:sldId id="307" r:id="rId26"/>
    <p:sldId id="308" r:id="rId27"/>
    <p:sldId id="309"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2121"/>
    <a:srgbClr val="2713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60"/>
  </p:normalViewPr>
  <p:slideViewPr>
    <p:cSldViewPr snapToGrid="0">
      <p:cViewPr varScale="1">
        <p:scale>
          <a:sx n="67" d="100"/>
          <a:sy n="67" d="100"/>
        </p:scale>
        <p:origin x="756" y="56"/>
      </p:cViewPr>
      <p:guideLst>
        <p:guide orient="horz" pos="2160"/>
        <p:guide pos="3840"/>
      </p:guideLst>
    </p:cSldViewPr>
  </p:slideViewPr>
  <p:notesTextViewPr>
    <p:cViewPr>
      <p:scale>
        <a:sx n="1" d="1"/>
        <a:sy n="1" d="1"/>
      </p:scale>
      <p:origin x="0" y="0"/>
    </p:cViewPr>
  </p:notesTextViewPr>
  <p:sorterViewPr>
    <p:cViewPr>
      <p:scale>
        <a:sx n="100" d="100"/>
        <a:sy n="100" d="100"/>
      </p:scale>
      <p:origin x="0" y="-51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4EEB7-24C4-41A5-BE89-5C910B9D83AF}" type="datetimeFigureOut">
              <a:rPr lang="en-US" smtClean="0"/>
              <a:pPr/>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05159-1D01-4308-B7B9-CFFFEFACDD68}" type="slidenum">
              <a:rPr lang="en-US" smtClean="0"/>
              <a:pPr/>
              <a:t>‹#›</a:t>
            </a:fld>
            <a:endParaRPr lang="en-US"/>
          </a:p>
        </p:txBody>
      </p:sp>
    </p:spTree>
    <p:extLst>
      <p:ext uri="{BB962C8B-B14F-4D97-AF65-F5344CB8AC3E}">
        <p14:creationId xmlns:p14="http://schemas.microsoft.com/office/powerpoint/2010/main" val="424006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dirty="0"/>
          </a:p>
        </p:txBody>
      </p:sp>
    </p:spTree>
    <p:extLst>
      <p:ext uri="{BB962C8B-B14F-4D97-AF65-F5344CB8AC3E}">
        <p14:creationId xmlns:p14="http://schemas.microsoft.com/office/powerpoint/2010/main" val="503687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049062-50C5-4513-AB2B-38909067CC55}" type="slidenum">
              <a:rPr lang="ru-RU" smtClean="0"/>
              <a:pPr/>
              <a:t>8</a:t>
            </a:fld>
            <a:endParaRPr lang="ru-RU"/>
          </a:p>
        </p:txBody>
      </p:sp>
    </p:spTree>
    <p:extLst>
      <p:ext uri="{BB962C8B-B14F-4D97-AF65-F5344CB8AC3E}">
        <p14:creationId xmlns:p14="http://schemas.microsoft.com/office/powerpoint/2010/main" val="1993235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805159-1D01-4308-B7B9-CFFFEFACDD68}" type="slidenum">
              <a:rPr lang="en-US" smtClean="0"/>
              <a:pPr/>
              <a:t>23</a:t>
            </a:fld>
            <a:endParaRPr lang="en-US"/>
          </a:p>
        </p:txBody>
      </p:sp>
    </p:spTree>
    <p:extLst>
      <p:ext uri="{BB962C8B-B14F-4D97-AF65-F5344CB8AC3E}">
        <p14:creationId xmlns:p14="http://schemas.microsoft.com/office/powerpoint/2010/main" val="240951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B805159-1D01-4308-B7B9-CFFFEFACDD68}" type="slidenum">
              <a:rPr lang="en-US" smtClean="0"/>
              <a:pPr/>
              <a:t>28</a:t>
            </a:fld>
            <a:endParaRPr lang="en-US"/>
          </a:p>
        </p:txBody>
      </p:sp>
    </p:spTree>
    <p:extLst>
      <p:ext uri="{BB962C8B-B14F-4D97-AF65-F5344CB8AC3E}">
        <p14:creationId xmlns:p14="http://schemas.microsoft.com/office/powerpoint/2010/main" val="378795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985D84-F131-4639-8379-8896715B725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37594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85D84-F131-4639-8379-8896715B725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212200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85D84-F131-4639-8379-8896715B725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4225278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985D84-F131-4639-8379-8896715B725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161550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85D84-F131-4639-8379-8896715B7252}"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23076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985D84-F131-4639-8379-8896715B725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51865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985D84-F131-4639-8379-8896715B7252}"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4256191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985D84-F131-4639-8379-8896715B7252}"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83608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85D84-F131-4639-8379-8896715B7252}"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4274373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85D84-F131-4639-8379-8896715B725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200948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85D84-F131-4639-8379-8896715B7252}"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5983CB-FB58-4752-BCB4-B36E46DA0745}" type="slidenum">
              <a:rPr lang="en-US" smtClean="0"/>
              <a:pPr/>
              <a:t>‹#›</a:t>
            </a:fld>
            <a:endParaRPr lang="en-US"/>
          </a:p>
        </p:txBody>
      </p:sp>
    </p:spTree>
    <p:extLst>
      <p:ext uri="{BB962C8B-B14F-4D97-AF65-F5344CB8AC3E}">
        <p14:creationId xmlns:p14="http://schemas.microsoft.com/office/powerpoint/2010/main" val="39133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85D84-F131-4639-8379-8896715B7252}" type="datetimeFigureOut">
              <a:rPr lang="en-US" smtClean="0"/>
              <a:pPr/>
              <a:t>3/26/2023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983CB-FB58-4752-BCB4-B36E46DA0745}" type="slidenum">
              <a:rPr lang="en-US" smtClean="0"/>
              <a:pPr/>
              <a:t>‹#›</a:t>
            </a:fld>
            <a:endParaRPr lang="en-US"/>
          </a:p>
        </p:txBody>
      </p:sp>
    </p:spTree>
    <p:extLst>
      <p:ext uri="{BB962C8B-B14F-4D97-AF65-F5344CB8AC3E}">
        <p14:creationId xmlns:p14="http://schemas.microsoft.com/office/powerpoint/2010/main" val="1977012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A5D2-722D-EAB0-1906-7C668F1A1388}"/>
              </a:ext>
            </a:extLst>
          </p:cNvPr>
          <p:cNvSpPr>
            <a:spLocks noGrp="1"/>
          </p:cNvSpPr>
          <p:nvPr>
            <p:ph type="title"/>
          </p:nvPr>
        </p:nvSpPr>
        <p:spPr>
          <a:xfrm>
            <a:off x="257174" y="288926"/>
            <a:ext cx="10515600" cy="463550"/>
          </a:xfrm>
        </p:spPr>
        <p:txBody>
          <a:bodyPr>
            <a:normAutofit fontScale="90000"/>
          </a:bodyPr>
          <a:lstStyle/>
          <a:p>
            <a:r>
              <a:rPr lang="en-IN" b="0" i="0" dirty="0">
                <a:solidFill>
                  <a:schemeClr val="bg1">
                    <a:lumMod val="95000"/>
                  </a:schemeClr>
                </a:solidFill>
                <a:effectLst/>
                <a:latin typeface="erdana"/>
              </a:rPr>
              <a:t>Adversarial Search</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37309BA-0AF2-96AE-6612-A4EEC05DBF03}"/>
              </a:ext>
            </a:extLst>
          </p:cNvPr>
          <p:cNvSpPr>
            <a:spLocks noGrp="1"/>
          </p:cNvSpPr>
          <p:nvPr>
            <p:ph idx="1"/>
          </p:nvPr>
        </p:nvSpPr>
        <p:spPr>
          <a:xfrm>
            <a:off x="257174" y="577848"/>
            <a:ext cx="11477626" cy="6280152"/>
          </a:xfrm>
        </p:spPr>
        <p:txBody>
          <a:bodyPr>
            <a:normAutofit fontScale="92500" lnSpcReduction="10000"/>
          </a:bodyPr>
          <a:lstStyle/>
          <a:p>
            <a:pPr algn="just"/>
            <a:r>
              <a:rPr lang="en-US" i="0" dirty="0">
                <a:solidFill>
                  <a:schemeClr val="bg1">
                    <a:lumMod val="95000"/>
                  </a:schemeClr>
                </a:solidFill>
                <a:effectLst/>
                <a:latin typeface="Times New Roman" panose="02020603050405020304" pitchFamily="18" charset="0"/>
                <a:cs typeface="Times New Roman" panose="02020603050405020304" pitchFamily="18" charset="0"/>
              </a:rPr>
              <a:t>Adversarial search is a search, where we examine the problem which arises when we try to plan ahead of the world and other agents are planning against us.</a:t>
            </a:r>
          </a:p>
          <a:p>
            <a:pPr algn="just">
              <a:buFont typeface="Arial" panose="020B0604020202020204" pitchFamily="34" charset="0"/>
              <a:buChar char="•"/>
            </a:pPr>
            <a:r>
              <a:rPr lang="en-US" b="0" i="0" dirty="0">
                <a:solidFill>
                  <a:schemeClr val="bg1">
                    <a:lumMod val="95000"/>
                  </a:schemeClr>
                </a:solidFill>
                <a:effectLst/>
                <a:latin typeface="Times New Roman" panose="02020603050405020304" pitchFamily="18" charset="0"/>
                <a:cs typeface="Times New Roman" panose="02020603050405020304" pitchFamily="18" charset="0"/>
              </a:rPr>
              <a:t>we have studied the search strategies which are only associated with a single agent that aims to find the solution which often expressed in the form of a sequence of actions.</a:t>
            </a:r>
          </a:p>
          <a:p>
            <a:pPr algn="just">
              <a:buFont typeface="Arial" panose="020B0604020202020204" pitchFamily="34" charset="0"/>
              <a:buChar char="•"/>
            </a:pPr>
            <a:r>
              <a:rPr lang="en-US" b="0" i="0" dirty="0">
                <a:solidFill>
                  <a:schemeClr val="bg1">
                    <a:lumMod val="95000"/>
                  </a:schemeClr>
                </a:solidFill>
                <a:effectLst/>
                <a:latin typeface="Times New Roman" panose="02020603050405020304" pitchFamily="18" charset="0"/>
                <a:cs typeface="Times New Roman" panose="02020603050405020304" pitchFamily="18" charset="0"/>
              </a:rPr>
              <a:t>But, there might be some situations where more than one agent is searching for the solution in the same search space, and this situation usually occurs in game playing.</a:t>
            </a:r>
          </a:p>
          <a:p>
            <a:pPr algn="just">
              <a:buFont typeface="Arial" panose="020B0604020202020204" pitchFamily="34" charset="0"/>
              <a:buChar char="•"/>
            </a:pPr>
            <a:r>
              <a:rPr lang="en-US" b="0" i="0" dirty="0">
                <a:solidFill>
                  <a:schemeClr val="bg1">
                    <a:lumMod val="95000"/>
                  </a:schemeClr>
                </a:solidFill>
                <a:effectLst/>
                <a:latin typeface="Times New Roman" panose="02020603050405020304" pitchFamily="18" charset="0"/>
                <a:cs typeface="Times New Roman" panose="02020603050405020304" pitchFamily="18" charset="0"/>
              </a:rPr>
              <a:t>The environment with more than one agent is termed as </a:t>
            </a:r>
            <a:r>
              <a:rPr lang="en-US" b="1" i="0" dirty="0">
                <a:solidFill>
                  <a:schemeClr val="bg1">
                    <a:lumMod val="95000"/>
                  </a:schemeClr>
                </a:solidFill>
                <a:effectLst/>
                <a:latin typeface="Times New Roman" panose="02020603050405020304" pitchFamily="18" charset="0"/>
                <a:cs typeface="Times New Roman" panose="02020603050405020304" pitchFamily="18" charset="0"/>
              </a:rPr>
              <a:t>multi-agent environment</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in which each agent is an opponent of other agent and playing against each other. Each agent needs to consider the action of other agent and effect of that action on their performance.</a:t>
            </a:r>
          </a:p>
          <a:p>
            <a:pPr algn="just">
              <a:buFont typeface="Arial" panose="020B0604020202020204" pitchFamily="34" charset="0"/>
              <a:buChar char="•"/>
            </a:pPr>
            <a:r>
              <a:rPr lang="en-US" i="0" dirty="0">
                <a:solidFill>
                  <a:schemeClr val="bg1">
                    <a:lumMod val="95000"/>
                  </a:schemeClr>
                </a:solidFill>
                <a:effectLst/>
                <a:latin typeface="Times New Roman" panose="02020603050405020304" pitchFamily="18" charset="0"/>
                <a:cs typeface="Times New Roman" panose="02020603050405020304" pitchFamily="18" charset="0"/>
              </a:rPr>
              <a:t>So, Searches in which two or more players with conflicting goals are trying to explore the same search space for the solution, are called adversarial searches, often known as Games</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chemeClr val="bg1">
                    <a:lumMod val="95000"/>
                  </a:schemeClr>
                </a:solidFill>
                <a:effectLst/>
                <a:latin typeface="Times New Roman" panose="02020603050405020304" pitchFamily="18" charset="0"/>
                <a:cs typeface="Times New Roman" panose="02020603050405020304" pitchFamily="18" charset="0"/>
              </a:rPr>
              <a:t>Games are modeled as a Search problem and heuristic evaluation function, and these are the two main factors which help to model and solve games in AI.</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8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4" name="Rectangle 3"/>
          <p:cNvSpPr/>
          <p:nvPr/>
        </p:nvSpPr>
        <p:spPr>
          <a:xfrm>
            <a:off x="136480" y="68240"/>
            <a:ext cx="7970290" cy="6740307"/>
          </a:xfrm>
          <a:prstGeom prst="rect">
            <a:avLst/>
          </a:prstGeom>
        </p:spPr>
        <p:txBody>
          <a:bodyPr wrap="square">
            <a:spAutoFit/>
          </a:bodyPr>
          <a:lstStyle/>
          <a:p>
            <a:pPr>
              <a:lnSpc>
                <a:spcPct val="150000"/>
              </a:lnSpc>
            </a:pPr>
            <a:r>
              <a:rPr lang="en-US" sz="2800" b="1" dirty="0">
                <a:solidFill>
                  <a:schemeClr val="bg1"/>
                </a:solidFill>
                <a:latin typeface="Times New Roman" pitchFamily="18" charset="0"/>
                <a:cs typeface="Times New Roman" pitchFamily="18" charset="0"/>
              </a:rPr>
              <a:t>Working of Min-Max Algorithm: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The working of the mini max algorithm can be easily described using an example. Below we have taken an example of game-tree which is representing the two-player game.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In this example, there are two players one is called Maximizer and other is called Minimizer.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Maximizer will try to get the Maximum possible score, and Minimizer will try to get the minimum possible score.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This algorithm applies DFS, so in this game-tree, we have to go all the way through the leaves to reach the terminal nodes.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At the terminal node, the terminal values are given so we will compare those value and backtrack the tree until the initial state occurs. </a:t>
            </a:r>
          </a:p>
        </p:txBody>
      </p:sp>
    </p:spTree>
    <p:extLst>
      <p:ext uri="{BB962C8B-B14F-4D97-AF65-F5344CB8AC3E}">
        <p14:creationId xmlns:p14="http://schemas.microsoft.com/office/powerpoint/2010/main" val="39116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5" name="Rectangle 4"/>
          <p:cNvSpPr/>
          <p:nvPr/>
        </p:nvSpPr>
        <p:spPr>
          <a:xfrm>
            <a:off x="81887" y="54592"/>
            <a:ext cx="8639031" cy="3046988"/>
          </a:xfrm>
          <a:prstGeom prst="rect">
            <a:avLst/>
          </a:prstGeom>
        </p:spPr>
        <p:txBody>
          <a:bodyPr wrap="square">
            <a:spAutoFit/>
          </a:bodyPr>
          <a:lstStyle/>
          <a:p>
            <a:r>
              <a:rPr lang="en-US" sz="2400" dirty="0">
                <a:solidFill>
                  <a:schemeClr val="bg1"/>
                </a:solidFill>
                <a:latin typeface="Times New Roman" pitchFamily="18" charset="0"/>
                <a:cs typeface="Times New Roman" pitchFamily="18" charset="0"/>
              </a:rPr>
              <a:t>Following are the main steps involved in solving the two-player game tree: </a:t>
            </a:r>
          </a:p>
          <a:p>
            <a:r>
              <a:rPr lang="en-US" sz="2400" b="1" dirty="0">
                <a:solidFill>
                  <a:schemeClr val="bg1"/>
                </a:solidFill>
                <a:latin typeface="Times New Roman" pitchFamily="18" charset="0"/>
                <a:cs typeface="Times New Roman" pitchFamily="18" charset="0"/>
              </a:rPr>
              <a:t>Step-1: </a:t>
            </a:r>
            <a:r>
              <a:rPr lang="en-US" sz="2400" b="1" dirty="0">
                <a:solidFill>
                  <a:srgbClr val="FFFF00"/>
                </a:solidFill>
                <a:latin typeface="Times New Roman" pitchFamily="18" charset="0"/>
                <a:cs typeface="Times New Roman" pitchFamily="18" charset="0"/>
              </a:rPr>
              <a:t>In the first step, the algorithm generates the entire game-tree and apply the utility function to get the utility values for the terminal states. In the below tree diagram, let's take A is the initial state of the tree. Suppose maximizer takes first turn which has worst-case initial value =- infinity, and Minimizer will take next turn which has worst-case initial value = +infinity. </a:t>
            </a:r>
            <a:endParaRPr lang="en-US" sz="2400" dirty="0">
              <a:solidFill>
                <a:srgbClr val="FFFF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srcRect/>
          <a:stretch>
            <a:fillRect/>
          </a:stretch>
        </p:blipFill>
        <p:spPr bwMode="auto">
          <a:xfrm>
            <a:off x="712240" y="2988286"/>
            <a:ext cx="4446612" cy="3774181"/>
          </a:xfrm>
          <a:prstGeom prst="rect">
            <a:avLst/>
          </a:prstGeom>
          <a:noFill/>
          <a:ln w="9525">
            <a:noFill/>
            <a:miter lim="800000"/>
            <a:headEnd/>
            <a:tailEnd/>
          </a:ln>
          <a:effectLst/>
        </p:spPr>
      </p:pic>
    </p:spTree>
    <p:extLst>
      <p:ext uri="{BB962C8B-B14F-4D97-AF65-F5344CB8AC3E}">
        <p14:creationId xmlns:p14="http://schemas.microsoft.com/office/powerpoint/2010/main" val="168591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6" name="Rectangle 5"/>
          <p:cNvSpPr/>
          <p:nvPr/>
        </p:nvSpPr>
        <p:spPr>
          <a:xfrm>
            <a:off x="54591" y="54592"/>
            <a:ext cx="8871045" cy="3046988"/>
          </a:xfrm>
          <a:prstGeom prst="rect">
            <a:avLst/>
          </a:prstGeom>
        </p:spPr>
        <p:txBody>
          <a:bodyPr wrap="square">
            <a:spAutoFit/>
          </a:bodyPr>
          <a:lstStyle/>
          <a:p>
            <a:r>
              <a:rPr lang="en-US" sz="2400" b="1" dirty="0">
                <a:solidFill>
                  <a:schemeClr val="bg1"/>
                </a:solidFill>
                <a:latin typeface="Times New Roman" pitchFamily="18" charset="0"/>
                <a:cs typeface="Times New Roman" pitchFamily="18" charset="0"/>
              </a:rPr>
              <a:t>Step 2: </a:t>
            </a:r>
            <a:r>
              <a:rPr lang="en-US" sz="2400" b="1" dirty="0">
                <a:solidFill>
                  <a:srgbClr val="FFFF00"/>
                </a:solidFill>
                <a:latin typeface="Times New Roman" pitchFamily="18" charset="0"/>
                <a:cs typeface="Times New Roman" pitchFamily="18" charset="0"/>
              </a:rPr>
              <a:t>Now, first we find the utilities value for the Maximizer, its initial value is -∞, so we will compare each value in terminal state with initial value of Maximizer and determines the higher nodes values. It will find the maximum among the all. </a:t>
            </a:r>
          </a:p>
          <a:p>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For node D max(-1,- -∞) =&gt; max(-1,4)= 4 </a:t>
            </a:r>
          </a:p>
          <a:p>
            <a:r>
              <a:rPr lang="pt-BR" sz="2400" dirty="0">
                <a:solidFill>
                  <a:schemeClr val="bg1"/>
                </a:solidFill>
                <a:latin typeface="Times New Roman" pitchFamily="18" charset="0"/>
                <a:cs typeface="Times New Roman" pitchFamily="18" charset="0"/>
              </a:rPr>
              <a:t> </a:t>
            </a:r>
            <a:r>
              <a:rPr lang="pt-BR" sz="2400" dirty="0">
                <a:solidFill>
                  <a:srgbClr val="FFFF00"/>
                </a:solidFill>
                <a:latin typeface="Times New Roman" pitchFamily="18" charset="0"/>
                <a:cs typeface="Times New Roman" pitchFamily="18" charset="0"/>
              </a:rPr>
              <a:t>For Node E max(2, -∞) =&gt; max(2, 6)= 6 </a:t>
            </a:r>
          </a:p>
          <a:p>
            <a:r>
              <a:rPr lang="da-DK" sz="2400" dirty="0">
                <a:latin typeface="Times New Roman" pitchFamily="18" charset="0"/>
                <a:cs typeface="Times New Roman" pitchFamily="18" charset="0"/>
              </a:rPr>
              <a:t> </a:t>
            </a:r>
            <a:r>
              <a:rPr lang="da-DK" sz="2400" dirty="0">
                <a:solidFill>
                  <a:srgbClr val="FFFF00"/>
                </a:solidFill>
                <a:latin typeface="Times New Roman" pitchFamily="18" charset="0"/>
                <a:cs typeface="Times New Roman" pitchFamily="18" charset="0"/>
              </a:rPr>
              <a:t>For Node F max(-3, -∞) =&gt; max(-3,-5) = -3 </a:t>
            </a:r>
          </a:p>
          <a:p>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For node G max(0, -∞) = max(0, 7) = 7 </a:t>
            </a:r>
          </a:p>
        </p:txBody>
      </p:sp>
      <p:pic>
        <p:nvPicPr>
          <p:cNvPr id="4098" name="Picture 2"/>
          <p:cNvPicPr>
            <a:picLocks noChangeAspect="1" noChangeArrowheads="1"/>
          </p:cNvPicPr>
          <p:nvPr/>
        </p:nvPicPr>
        <p:blipFill>
          <a:blip r:embed="rId3"/>
          <a:srcRect/>
          <a:stretch>
            <a:fillRect/>
          </a:stretch>
        </p:blipFill>
        <p:spPr bwMode="auto">
          <a:xfrm>
            <a:off x="657652" y="3029803"/>
            <a:ext cx="5620318" cy="3828197"/>
          </a:xfrm>
          <a:prstGeom prst="rect">
            <a:avLst/>
          </a:prstGeom>
          <a:noFill/>
          <a:ln w="9525">
            <a:noFill/>
            <a:miter lim="800000"/>
            <a:headEnd/>
            <a:tailEnd/>
          </a:ln>
          <a:effectLst/>
        </p:spPr>
      </p:pic>
    </p:spTree>
    <p:extLst>
      <p:ext uri="{BB962C8B-B14F-4D97-AF65-F5344CB8AC3E}">
        <p14:creationId xmlns:p14="http://schemas.microsoft.com/office/powerpoint/2010/main" val="377920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22745" y="95536"/>
            <a:ext cx="8643938" cy="6134569"/>
          </a:xfrm>
        </p:spPr>
        <p:txBody>
          <a:bodyPr>
            <a:normAutofit/>
          </a:bodyPr>
          <a:lstStyle/>
          <a:p>
            <a:pPr>
              <a:buNone/>
            </a:pPr>
            <a:r>
              <a:rPr lang="en-US" sz="2400" b="1" dirty="0">
                <a:solidFill>
                  <a:schemeClr val="bg1"/>
                </a:solidFill>
                <a:latin typeface="Times New Roman" pitchFamily="18" charset="0"/>
                <a:cs typeface="Times New Roman" pitchFamily="18" charset="0"/>
              </a:rPr>
              <a:t>Step 3:</a:t>
            </a:r>
            <a:r>
              <a:rPr lang="en-US" sz="2400" b="1" dirty="0">
                <a:solidFill>
                  <a:srgbClr val="FFFF00"/>
                </a:solidFill>
                <a:latin typeface="Times New Roman" pitchFamily="18" charset="0"/>
                <a:cs typeface="Times New Roman" pitchFamily="18" charset="0"/>
              </a:rPr>
              <a:t> In the next step, it's a turn for </a:t>
            </a:r>
            <a:r>
              <a:rPr lang="en-US" sz="2400" b="1" dirty="0" err="1">
                <a:solidFill>
                  <a:srgbClr val="FFFF00"/>
                </a:solidFill>
                <a:latin typeface="Times New Roman" pitchFamily="18" charset="0"/>
                <a:cs typeface="Times New Roman" pitchFamily="18" charset="0"/>
              </a:rPr>
              <a:t>minimizer</a:t>
            </a:r>
            <a:r>
              <a:rPr lang="en-US" sz="2400" b="1" dirty="0">
                <a:solidFill>
                  <a:srgbClr val="FFFF00"/>
                </a:solidFill>
                <a:latin typeface="Times New Roman" pitchFamily="18" charset="0"/>
                <a:cs typeface="Times New Roman" pitchFamily="18" charset="0"/>
              </a:rPr>
              <a:t>, so it will compare all nodes value with +∞, and will find the 3rd layer node values. </a:t>
            </a:r>
          </a:p>
          <a:p>
            <a:pPr>
              <a:buNone/>
            </a:pPr>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For node B= min(4,6) = 4 </a:t>
            </a:r>
          </a:p>
          <a:p>
            <a:pPr>
              <a:buNone/>
            </a:pPr>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For node C= min (-3, 7) = -3 </a:t>
            </a:r>
          </a:p>
          <a:p>
            <a:endParaRPr lang="en-US" sz="2400" dirty="0">
              <a:latin typeface="Times New Roman" pitchFamily="18" charset="0"/>
              <a:cs typeface="Times New Roman" pitchFamily="18" charset="0"/>
            </a:endParaRPr>
          </a:p>
          <a:p>
            <a:pPr>
              <a:buNone/>
            </a:pPr>
            <a:endParaRPr lang="en-US" altLang="en-US" sz="2400" b="1" dirty="0">
              <a:solidFill>
                <a:srgbClr val="FFFF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pic>
        <p:nvPicPr>
          <p:cNvPr id="5122" name="Picture 2"/>
          <p:cNvPicPr>
            <a:picLocks noChangeAspect="1" noChangeArrowheads="1"/>
          </p:cNvPicPr>
          <p:nvPr/>
        </p:nvPicPr>
        <p:blipFill>
          <a:blip r:embed="rId3"/>
          <a:srcRect/>
          <a:stretch>
            <a:fillRect/>
          </a:stretch>
        </p:blipFill>
        <p:spPr bwMode="auto">
          <a:xfrm>
            <a:off x="575766" y="2214705"/>
            <a:ext cx="4762500" cy="3763014"/>
          </a:xfrm>
          <a:prstGeom prst="rect">
            <a:avLst/>
          </a:prstGeom>
          <a:noFill/>
          <a:ln w="9525">
            <a:noFill/>
            <a:miter lim="800000"/>
            <a:headEnd/>
            <a:tailEnd/>
          </a:ln>
          <a:effectLst/>
        </p:spPr>
      </p:pic>
    </p:spTree>
    <p:extLst>
      <p:ext uri="{BB962C8B-B14F-4D97-AF65-F5344CB8AC3E}">
        <p14:creationId xmlns:p14="http://schemas.microsoft.com/office/powerpoint/2010/main" val="300804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5" name="Rectangle 4"/>
          <p:cNvSpPr/>
          <p:nvPr/>
        </p:nvSpPr>
        <p:spPr>
          <a:xfrm>
            <a:off x="95535" y="40944"/>
            <a:ext cx="8734565" cy="2308324"/>
          </a:xfrm>
          <a:prstGeom prst="rect">
            <a:avLst/>
          </a:prstGeom>
        </p:spPr>
        <p:txBody>
          <a:bodyPr wrap="square">
            <a:spAutoFit/>
          </a:bodyPr>
          <a:lstStyle/>
          <a:p>
            <a:r>
              <a:rPr lang="en-US" sz="2400" b="1" dirty="0">
                <a:solidFill>
                  <a:schemeClr val="bg1"/>
                </a:solidFill>
              </a:rPr>
              <a:t>Step 3: </a:t>
            </a:r>
            <a:r>
              <a:rPr lang="en-US" sz="2400" b="1" dirty="0">
                <a:solidFill>
                  <a:srgbClr val="FFFF00"/>
                </a:solidFill>
              </a:rPr>
              <a:t>Now it's a turn for Maximizer, and it will again choose the maximum of all nodes value and find the maximum value for the root node. In this game tree, there are only 4 </a:t>
            </a:r>
          </a:p>
          <a:p>
            <a:r>
              <a:rPr lang="en-US" sz="2400" dirty="0">
                <a:solidFill>
                  <a:srgbClr val="FFFF00"/>
                </a:solidFill>
              </a:rPr>
              <a:t>layers, hence we reach immediately to the root node, but in real games, there will be more than 4 layers. </a:t>
            </a:r>
          </a:p>
          <a:p>
            <a:r>
              <a:rPr lang="pt-BR" sz="2400" dirty="0">
                <a:solidFill>
                  <a:schemeClr val="bg1"/>
                </a:solidFill>
              </a:rPr>
              <a:t>o</a:t>
            </a:r>
            <a:r>
              <a:rPr lang="pt-BR" sz="2400" dirty="0">
                <a:solidFill>
                  <a:srgbClr val="FFFF00"/>
                </a:solidFill>
              </a:rPr>
              <a:t> For node A max(4, -3)= 4 </a:t>
            </a:r>
          </a:p>
        </p:txBody>
      </p:sp>
      <p:pic>
        <p:nvPicPr>
          <p:cNvPr id="6146" name="Picture 2"/>
          <p:cNvPicPr>
            <a:picLocks noChangeAspect="1" noChangeArrowheads="1"/>
          </p:cNvPicPr>
          <p:nvPr/>
        </p:nvPicPr>
        <p:blipFill>
          <a:blip r:embed="rId3"/>
          <a:srcRect/>
          <a:stretch>
            <a:fillRect/>
          </a:stretch>
        </p:blipFill>
        <p:spPr bwMode="auto">
          <a:xfrm>
            <a:off x="425641" y="2275906"/>
            <a:ext cx="4762500" cy="3752850"/>
          </a:xfrm>
          <a:prstGeom prst="rect">
            <a:avLst/>
          </a:prstGeom>
          <a:noFill/>
          <a:ln w="9525">
            <a:noFill/>
            <a:miter lim="800000"/>
            <a:headEnd/>
            <a:tailEnd/>
          </a:ln>
          <a:effectLst/>
        </p:spPr>
      </p:pic>
      <p:sp>
        <p:nvSpPr>
          <p:cNvPr id="7" name="Rectangle 6"/>
          <p:cNvSpPr/>
          <p:nvPr/>
        </p:nvSpPr>
        <p:spPr>
          <a:xfrm>
            <a:off x="232012" y="6211669"/>
            <a:ext cx="8584442" cy="461665"/>
          </a:xfrm>
          <a:prstGeom prst="rect">
            <a:avLst/>
          </a:prstGeom>
        </p:spPr>
        <p:txBody>
          <a:bodyPr wrap="square">
            <a:spAutoFit/>
          </a:bodyPr>
          <a:lstStyle/>
          <a:p>
            <a:r>
              <a:rPr lang="en-US" sz="2400" dirty="0">
                <a:solidFill>
                  <a:srgbClr val="FFFF00"/>
                </a:solidFill>
                <a:latin typeface="Times New Roman" pitchFamily="18" charset="0"/>
                <a:cs typeface="Times New Roman" pitchFamily="18" charset="0"/>
              </a:rPr>
              <a:t>That was the complete workflow of the mini max two player game. </a:t>
            </a:r>
          </a:p>
        </p:txBody>
      </p:sp>
    </p:spTree>
    <p:extLst>
      <p:ext uri="{BB962C8B-B14F-4D97-AF65-F5344CB8AC3E}">
        <p14:creationId xmlns:p14="http://schemas.microsoft.com/office/powerpoint/2010/main" val="4099737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5" name="Rectangle 4"/>
          <p:cNvSpPr/>
          <p:nvPr/>
        </p:nvSpPr>
        <p:spPr>
          <a:xfrm>
            <a:off x="95536" y="109182"/>
            <a:ext cx="8830100" cy="6740307"/>
          </a:xfrm>
          <a:prstGeom prst="rect">
            <a:avLst/>
          </a:prstGeom>
        </p:spPr>
        <p:txBody>
          <a:bodyPr wrap="square">
            <a:spAutoFit/>
          </a:bodyPr>
          <a:lstStyle/>
          <a:p>
            <a:r>
              <a:rPr lang="en-US" sz="2400" dirty="0">
                <a:solidFill>
                  <a:schemeClr val="bg1"/>
                </a:solidFill>
                <a:latin typeface="Times New Roman" pitchFamily="18" charset="0"/>
                <a:cs typeface="Times New Roman" pitchFamily="18" charset="0"/>
              </a:rPr>
              <a:t>Properties of Mini-Max algorithm: </a:t>
            </a:r>
          </a:p>
          <a:p>
            <a:pPr marL="342900" indent="-342900">
              <a:buFont typeface="Arial" panose="020B0604020202020204" pitchFamily="34" charset="0"/>
              <a:buChar char="•"/>
            </a:pPr>
            <a:r>
              <a:rPr lang="en-US" sz="2400" b="1" dirty="0">
                <a:solidFill>
                  <a:srgbClr val="FFFF00"/>
                </a:solidFill>
                <a:latin typeface="Times New Roman" pitchFamily="18" charset="0"/>
                <a:cs typeface="Times New Roman" pitchFamily="18" charset="0"/>
              </a:rPr>
              <a:t>Complete- Min-Max algorithm is Complete. It will definitely find a solution (if exist), in the finite search tree. </a:t>
            </a:r>
          </a:p>
          <a:p>
            <a:pPr marL="342900" indent="-342900">
              <a:buFont typeface="Arial" panose="020B0604020202020204" pitchFamily="34" charset="0"/>
              <a:buChar char="•"/>
            </a:pPr>
            <a:r>
              <a:rPr lang="en-US" sz="2400" b="1" dirty="0">
                <a:solidFill>
                  <a:srgbClr val="FFFF00"/>
                </a:solidFill>
                <a:latin typeface="Times New Roman" pitchFamily="18" charset="0"/>
                <a:cs typeface="Times New Roman" pitchFamily="18" charset="0"/>
              </a:rPr>
              <a:t>Optimal- Min-Max algorithm is optimal if both opponents are playing optimally. </a:t>
            </a:r>
          </a:p>
          <a:p>
            <a:pPr marL="342900" indent="-342900">
              <a:buFont typeface="Arial" panose="020B0604020202020204" pitchFamily="34" charset="0"/>
              <a:buChar char="•"/>
            </a:pPr>
            <a:r>
              <a:rPr lang="en-US" sz="2400" b="1" dirty="0">
                <a:solidFill>
                  <a:srgbClr val="FFFF00"/>
                </a:solidFill>
                <a:latin typeface="Times New Roman" pitchFamily="18" charset="0"/>
                <a:cs typeface="Times New Roman" pitchFamily="18" charset="0"/>
              </a:rPr>
              <a:t>Time complexity- As it performs DFS for the game-tree, so the time complexity of Min-Max algorithm is O(</a:t>
            </a:r>
            <a:r>
              <a:rPr lang="en-US" sz="2400" b="1" dirty="0" err="1">
                <a:solidFill>
                  <a:srgbClr val="FFFF00"/>
                </a:solidFill>
                <a:latin typeface="Times New Roman" pitchFamily="18" charset="0"/>
                <a:cs typeface="Times New Roman" pitchFamily="18" charset="0"/>
              </a:rPr>
              <a:t>b^m</a:t>
            </a:r>
            <a:r>
              <a:rPr lang="en-US" sz="2400" b="1" dirty="0">
                <a:solidFill>
                  <a:srgbClr val="FFFF00"/>
                </a:solidFill>
                <a:latin typeface="Times New Roman" pitchFamily="18" charset="0"/>
                <a:cs typeface="Times New Roman" pitchFamily="18" charset="0"/>
              </a:rPr>
              <a:t>), where b is branching factor of the game-tree, and m is the maximum depth of the tree. </a:t>
            </a:r>
          </a:p>
          <a:p>
            <a:pPr marL="342900" indent="-342900">
              <a:buFont typeface="Arial" panose="020B0604020202020204" pitchFamily="34" charset="0"/>
              <a:buChar char="•"/>
            </a:pPr>
            <a:r>
              <a:rPr lang="en-US" sz="2400" b="1" dirty="0">
                <a:solidFill>
                  <a:srgbClr val="FFFF00"/>
                </a:solidFill>
                <a:latin typeface="Times New Roman" pitchFamily="18" charset="0"/>
                <a:cs typeface="Times New Roman" pitchFamily="18" charset="0"/>
              </a:rPr>
              <a:t>Space Complexity- Space complexity of Mini-max algorithm is also similar to DFS which is O(b*m). </a:t>
            </a:r>
          </a:p>
          <a:p>
            <a:r>
              <a:rPr lang="en-US" sz="2400" dirty="0">
                <a:solidFill>
                  <a:schemeClr val="bg1"/>
                </a:solidFill>
                <a:latin typeface="Times New Roman" pitchFamily="18" charset="0"/>
                <a:cs typeface="Times New Roman" pitchFamily="18" charset="0"/>
              </a:rPr>
              <a:t>Limitation of the mini max Algorithm:</a:t>
            </a:r>
            <a:r>
              <a:rPr lang="en-US" sz="2400" dirty="0">
                <a:latin typeface="Times New Roman" pitchFamily="18" charset="0"/>
                <a:cs typeface="Times New Roman" pitchFamily="18" charset="0"/>
              </a:rPr>
              <a:t> </a:t>
            </a:r>
          </a:p>
          <a:p>
            <a:r>
              <a:rPr lang="en-US" sz="2400" dirty="0">
                <a:solidFill>
                  <a:srgbClr val="FFFF00"/>
                </a:solidFill>
                <a:latin typeface="Times New Roman" pitchFamily="18" charset="0"/>
                <a:cs typeface="Times New Roman" pitchFamily="18" charset="0"/>
              </a:rPr>
              <a:t>The main drawback of the mini max algorithm is that it gets really slow for complex games such as Chess, go, etc. This type of games has a huge branching factor, and the player has lots of choices to decide. This limitation of the mini max algorithm can be improved from </a:t>
            </a:r>
            <a:r>
              <a:rPr lang="en-US" sz="2400" b="1" dirty="0">
                <a:solidFill>
                  <a:srgbClr val="FFFF00"/>
                </a:solidFill>
                <a:latin typeface="Times New Roman" pitchFamily="18" charset="0"/>
                <a:cs typeface="Times New Roman" pitchFamily="18" charset="0"/>
              </a:rPr>
              <a:t>alpha-beta pruning which we have discussed in the next topic. </a:t>
            </a:r>
          </a:p>
        </p:txBody>
      </p:sp>
    </p:spTree>
    <p:extLst>
      <p:ext uri="{BB962C8B-B14F-4D97-AF65-F5344CB8AC3E}">
        <p14:creationId xmlns:p14="http://schemas.microsoft.com/office/powerpoint/2010/main" val="216413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6" name="Rectangle 5"/>
          <p:cNvSpPr/>
          <p:nvPr/>
        </p:nvSpPr>
        <p:spPr>
          <a:xfrm>
            <a:off x="81888" y="68240"/>
            <a:ext cx="8843748" cy="6494085"/>
          </a:xfrm>
          <a:prstGeom prst="rect">
            <a:avLst/>
          </a:prstGeom>
        </p:spPr>
        <p:txBody>
          <a:bodyPr wrap="square">
            <a:spAutoFit/>
          </a:bodyPr>
          <a:lstStyle/>
          <a:p>
            <a:r>
              <a:rPr lang="en-US" sz="2800" b="1" dirty="0">
                <a:solidFill>
                  <a:schemeClr val="bg1"/>
                </a:solidFill>
                <a:latin typeface="Times New Roman" pitchFamily="18" charset="0"/>
                <a:cs typeface="Times New Roman" pitchFamily="18" charset="0"/>
              </a:rPr>
              <a:t>Alpha-Beta Pruning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Alpha-beta pruning is a modified version of the minimax algorithm. It is an optimization technique for the minimax algorithm.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As we have seen in the minimax search algorithm that the number of game states it has to examine are exponential in depth of the tree. Since we cannot eliminate the exponent, but we can cut it to half. Hence there is a technique by which without checking each node of the game tree we can compute the correct minimax decision, and this technique is called </a:t>
            </a:r>
            <a:r>
              <a:rPr lang="en-US" sz="2600" b="1" dirty="0">
                <a:solidFill>
                  <a:srgbClr val="FFFF00"/>
                </a:solidFill>
                <a:latin typeface="Times New Roman" pitchFamily="18" charset="0"/>
                <a:cs typeface="Times New Roman" pitchFamily="18" charset="0"/>
              </a:rPr>
              <a:t>pruning. This involves two </a:t>
            </a:r>
            <a:r>
              <a:rPr lang="en-US" sz="2600" dirty="0">
                <a:solidFill>
                  <a:srgbClr val="FFFF00"/>
                </a:solidFill>
                <a:latin typeface="Times New Roman" pitchFamily="18" charset="0"/>
                <a:cs typeface="Times New Roman" pitchFamily="18" charset="0"/>
              </a:rPr>
              <a:t>threshold parameter Alpha and beta for future expansion, so it is called </a:t>
            </a:r>
            <a:r>
              <a:rPr lang="en-US" sz="2600" b="1" dirty="0">
                <a:solidFill>
                  <a:srgbClr val="FFFF00"/>
                </a:solidFill>
                <a:latin typeface="Times New Roman" pitchFamily="18" charset="0"/>
                <a:cs typeface="Times New Roman" pitchFamily="18" charset="0"/>
              </a:rPr>
              <a:t>alpha-beta pruning. It is also called as Alpha-Beta Algorithm. </a:t>
            </a:r>
          </a:p>
          <a:p>
            <a:pPr marL="342900" indent="-342900" algn="just">
              <a:buFont typeface="Arial" panose="020B0604020202020204" pitchFamily="34" charset="0"/>
              <a:buChar char="•"/>
            </a:pPr>
            <a:r>
              <a:rPr lang="en-US" sz="2600" dirty="0">
                <a:solidFill>
                  <a:srgbClr val="FFFF00"/>
                </a:solidFill>
                <a:latin typeface="Times New Roman" pitchFamily="18" charset="0"/>
                <a:cs typeface="Times New Roman" pitchFamily="18" charset="0"/>
              </a:rPr>
              <a:t>Alpha-beta pruning can be applied at any depth of a tree, and sometimes it not only prune the tree leaves but also entire sub-tree. </a:t>
            </a:r>
          </a:p>
        </p:txBody>
      </p:sp>
    </p:spTree>
    <p:extLst>
      <p:ext uri="{BB962C8B-B14F-4D97-AF65-F5344CB8AC3E}">
        <p14:creationId xmlns:p14="http://schemas.microsoft.com/office/powerpoint/2010/main" val="1173042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4" name="Rectangle 3"/>
          <p:cNvSpPr/>
          <p:nvPr/>
        </p:nvSpPr>
        <p:spPr>
          <a:xfrm>
            <a:off x="68239" y="68240"/>
            <a:ext cx="9184943" cy="5693866"/>
          </a:xfrm>
          <a:prstGeom prst="rect">
            <a:avLst/>
          </a:prstGeom>
        </p:spPr>
        <p:txBody>
          <a:bodyPr wrap="square">
            <a:spAutoFit/>
          </a:bodyPr>
          <a:lstStyle/>
          <a:p>
            <a:pPr algn="just"/>
            <a:r>
              <a:rPr lang="en-US" sz="2800" dirty="0">
                <a:solidFill>
                  <a:srgbClr val="FF0000"/>
                </a:solidFill>
                <a:latin typeface="Times New Roman" pitchFamily="18" charset="0"/>
                <a:cs typeface="Times New Roman" pitchFamily="18" charset="0"/>
              </a:rPr>
              <a:t>The two-parameter can be defined as:</a:t>
            </a:r>
          </a:p>
          <a:p>
            <a:pPr algn="just"/>
            <a:r>
              <a:rPr lang="en-US" sz="2800" dirty="0">
                <a:solidFill>
                  <a:srgbClr val="FFFF00"/>
                </a:solidFill>
                <a:latin typeface="Times New Roman" pitchFamily="18" charset="0"/>
                <a:cs typeface="Times New Roman" pitchFamily="18" charset="0"/>
              </a:rPr>
              <a:t> </a:t>
            </a:r>
            <a:r>
              <a:rPr lang="en-US" sz="2800" dirty="0">
                <a:solidFill>
                  <a:schemeClr val="bg1"/>
                </a:solidFill>
                <a:latin typeface="Times New Roman" pitchFamily="18" charset="0"/>
                <a:cs typeface="Times New Roman" pitchFamily="18" charset="0"/>
              </a:rPr>
              <a:t>a. </a:t>
            </a:r>
            <a:r>
              <a:rPr lang="en-US" sz="2800" b="1" dirty="0">
                <a:solidFill>
                  <a:schemeClr val="bg1"/>
                </a:solidFill>
                <a:latin typeface="Times New Roman" pitchFamily="18" charset="0"/>
                <a:cs typeface="Times New Roman" pitchFamily="18" charset="0"/>
              </a:rPr>
              <a:t>Alpha: </a:t>
            </a:r>
            <a:r>
              <a:rPr lang="en-US" sz="2800" b="1" dirty="0">
                <a:solidFill>
                  <a:srgbClr val="FFFF00"/>
                </a:solidFill>
                <a:latin typeface="Times New Roman" pitchFamily="18" charset="0"/>
                <a:cs typeface="Times New Roman" pitchFamily="18" charset="0"/>
              </a:rPr>
              <a:t>The best (highest-value) choice we have found so far at any point along the path of Maximizer. The initial value of alpha is -∞. </a:t>
            </a:r>
          </a:p>
          <a:p>
            <a:pPr algn="just"/>
            <a:r>
              <a:rPr lang="en-US" sz="2800" dirty="0">
                <a:solidFill>
                  <a:schemeClr val="bg1"/>
                </a:solidFill>
                <a:latin typeface="Times New Roman" pitchFamily="18" charset="0"/>
                <a:cs typeface="Times New Roman" pitchFamily="18" charset="0"/>
              </a:rPr>
              <a:t>b. </a:t>
            </a:r>
            <a:r>
              <a:rPr lang="en-US" sz="2800" b="1" dirty="0">
                <a:solidFill>
                  <a:schemeClr val="bg1"/>
                </a:solidFill>
                <a:latin typeface="Times New Roman" pitchFamily="18" charset="0"/>
                <a:cs typeface="Times New Roman" pitchFamily="18" charset="0"/>
              </a:rPr>
              <a:t>Beta: </a:t>
            </a:r>
            <a:r>
              <a:rPr lang="en-US" sz="2800" b="1" dirty="0">
                <a:solidFill>
                  <a:srgbClr val="FFFF00"/>
                </a:solidFill>
                <a:latin typeface="Times New Roman" pitchFamily="18" charset="0"/>
                <a:cs typeface="Times New Roman" pitchFamily="18" charset="0"/>
              </a:rPr>
              <a:t>The best (lowest-value) choice we have found so far at any point along the path of Minimizer. The initial value of beta is +∞. </a:t>
            </a:r>
          </a:p>
          <a:p>
            <a:pPr algn="just"/>
            <a:r>
              <a:rPr lang="en-US" sz="2800" dirty="0">
                <a:solidFill>
                  <a:srgbClr val="FFFF00"/>
                </a:solidFill>
                <a:latin typeface="Times New Roman" pitchFamily="18" charset="0"/>
                <a:cs typeface="Times New Roman" pitchFamily="18" charset="0"/>
              </a:rPr>
              <a:t>The Alpha-beta pruning to a standard minimax algorithm returns the same move as the standard algorithm does, but it removes all the nodes which are not really affecting the final decision but making algorithm slow. Hence by pruning these nodes, it makes the algorithm fast. </a:t>
            </a:r>
          </a:p>
          <a:p>
            <a:pPr algn="just"/>
            <a:endParaRPr lang="en-US" sz="2800" dirty="0">
              <a:latin typeface="Times New Roman" pitchFamily="18" charset="0"/>
              <a:cs typeface="Times New Roman" pitchFamily="18" charset="0"/>
            </a:endParaRPr>
          </a:p>
        </p:txBody>
      </p:sp>
      <p:sp>
        <p:nvSpPr>
          <p:cNvPr id="5" name="Rectangle 4"/>
          <p:cNvSpPr/>
          <p:nvPr/>
        </p:nvSpPr>
        <p:spPr>
          <a:xfrm>
            <a:off x="127377" y="5077465"/>
            <a:ext cx="9999259" cy="461665"/>
          </a:xfrm>
          <a:prstGeom prst="rect">
            <a:avLst/>
          </a:prstGeom>
        </p:spPr>
        <p:txBody>
          <a:bodyPr wrap="square">
            <a:spAutoFit/>
          </a:bodyPr>
          <a:lstStyle/>
          <a:p>
            <a:r>
              <a:rPr lang="en-US" sz="2400" b="1" i="1" dirty="0">
                <a:solidFill>
                  <a:schemeClr val="accent2">
                    <a:lumMod val="60000"/>
                    <a:lumOff val="40000"/>
                  </a:schemeClr>
                </a:solidFill>
                <a:latin typeface="Times New Roman" pitchFamily="18" charset="0"/>
                <a:cs typeface="Times New Roman" pitchFamily="18" charset="0"/>
              </a:rPr>
              <a:t>Note: </a:t>
            </a:r>
            <a:r>
              <a:rPr lang="en-US" sz="2400" b="1" i="1" dirty="0">
                <a:solidFill>
                  <a:schemeClr val="accent3">
                    <a:lumMod val="60000"/>
                    <a:lumOff val="40000"/>
                  </a:schemeClr>
                </a:solidFill>
                <a:latin typeface="Times New Roman" pitchFamily="18" charset="0"/>
                <a:cs typeface="Times New Roman" pitchFamily="18" charset="0"/>
              </a:rPr>
              <a:t>To better understand this topic, kindly study the mini max algorithm. </a:t>
            </a:r>
            <a:endParaRPr lang="en-US" sz="2400" i="1" dirty="0">
              <a:solidFill>
                <a:schemeClr val="accent3">
                  <a:lumMod val="60000"/>
                  <a:lumOff val="40000"/>
                </a:schemeClr>
              </a:solidFill>
              <a:latin typeface="Times New Roman" pitchFamily="18" charset="0"/>
              <a:cs typeface="Times New Roman" pitchFamily="18" charset="0"/>
            </a:endParaRPr>
          </a:p>
        </p:txBody>
      </p:sp>
      <p:sp>
        <p:nvSpPr>
          <p:cNvPr id="8" name="Rectangle 7"/>
          <p:cNvSpPr/>
          <p:nvPr/>
        </p:nvSpPr>
        <p:spPr>
          <a:xfrm>
            <a:off x="163773" y="5442202"/>
            <a:ext cx="9089409" cy="1261884"/>
          </a:xfrm>
          <a:prstGeom prst="rect">
            <a:avLst/>
          </a:prstGeom>
        </p:spPr>
        <p:txBody>
          <a:bodyPr wrap="square">
            <a:spAutoFit/>
          </a:bodyPr>
          <a:lstStyle/>
          <a:p>
            <a:r>
              <a:rPr lang="en-US" sz="2800" b="1" dirty="0">
                <a:solidFill>
                  <a:schemeClr val="bg1"/>
                </a:solidFill>
                <a:latin typeface="Times New Roman" pitchFamily="18" charset="0"/>
                <a:cs typeface="Times New Roman" pitchFamily="18" charset="0"/>
              </a:rPr>
              <a:t>Condition for Alpha-beta pruning: </a:t>
            </a:r>
          </a:p>
          <a:p>
            <a:r>
              <a:rPr lang="en-US" sz="2400" dirty="0">
                <a:solidFill>
                  <a:srgbClr val="FFFF00"/>
                </a:solidFill>
                <a:latin typeface="Times New Roman" pitchFamily="18" charset="0"/>
                <a:cs typeface="Times New Roman" pitchFamily="18" charset="0"/>
              </a:rPr>
              <a:t>The main condition which required for alpha-beta pruning is: </a:t>
            </a:r>
          </a:p>
          <a:p>
            <a:r>
              <a:rPr lang="el-GR" sz="2400" dirty="0">
                <a:solidFill>
                  <a:schemeClr val="bg1"/>
                </a:solidFill>
                <a:latin typeface="Times New Roman" pitchFamily="18" charset="0"/>
                <a:cs typeface="Times New Roman" pitchFamily="18" charset="0"/>
              </a:rPr>
              <a:t>1. </a:t>
            </a:r>
            <a:r>
              <a:rPr lang="el-GR" sz="2400" dirty="0">
                <a:solidFill>
                  <a:srgbClr val="FFFF00"/>
                </a:solidFill>
                <a:latin typeface="Times New Roman" pitchFamily="18" charset="0"/>
                <a:cs typeface="Times New Roman" pitchFamily="18" charset="0"/>
              </a:rPr>
              <a:t>α&gt;=β </a:t>
            </a:r>
          </a:p>
        </p:txBody>
      </p:sp>
    </p:spTree>
    <p:extLst>
      <p:ext uri="{BB962C8B-B14F-4D97-AF65-F5344CB8AC3E}">
        <p14:creationId xmlns:p14="http://schemas.microsoft.com/office/powerpoint/2010/main" val="32490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4" name="Rectangle 3"/>
          <p:cNvSpPr/>
          <p:nvPr/>
        </p:nvSpPr>
        <p:spPr>
          <a:xfrm>
            <a:off x="109184" y="68240"/>
            <a:ext cx="8675588" cy="5016758"/>
          </a:xfrm>
          <a:prstGeom prst="rect">
            <a:avLst/>
          </a:prstGeom>
        </p:spPr>
        <p:txBody>
          <a:bodyPr wrap="square">
            <a:spAutoFit/>
          </a:bodyPr>
          <a:lstStyle/>
          <a:p>
            <a:pPr algn="just"/>
            <a:r>
              <a:rPr lang="en-US" sz="3200" dirty="0">
                <a:solidFill>
                  <a:schemeClr val="bg1"/>
                </a:solidFill>
                <a:latin typeface="Times New Roman" pitchFamily="18" charset="0"/>
                <a:cs typeface="Times New Roman" pitchFamily="18" charset="0"/>
              </a:rPr>
              <a:t>Key points about alpha-beta pruning</a:t>
            </a:r>
            <a:r>
              <a:rPr lang="en-US" sz="2400" dirty="0">
                <a:solidFill>
                  <a:schemeClr val="bg1"/>
                </a:solidFill>
                <a:latin typeface="Times New Roman" pitchFamily="18" charset="0"/>
                <a:cs typeface="Times New Roman" pitchFamily="18" charset="0"/>
              </a:rPr>
              <a:t>: </a:t>
            </a:r>
          </a:p>
          <a:p>
            <a:pPr marL="342900" indent="-342900" algn="just">
              <a:buFont typeface="Arial" panose="020B0604020202020204" pitchFamily="34" charset="0"/>
              <a:buChar char="•"/>
            </a:pPr>
            <a:r>
              <a:rPr lang="en-US" sz="3200" dirty="0">
                <a:solidFill>
                  <a:srgbClr val="FFFF00"/>
                </a:solidFill>
                <a:latin typeface="Times New Roman" pitchFamily="18" charset="0"/>
                <a:cs typeface="Times New Roman" pitchFamily="18" charset="0"/>
              </a:rPr>
              <a:t>The Max player will only update the value of alpha.</a:t>
            </a:r>
            <a:r>
              <a:rPr lang="en-US" sz="3200" dirty="0">
                <a:latin typeface="Times New Roman" pitchFamily="18" charset="0"/>
                <a:cs typeface="Times New Roman" pitchFamily="18" charset="0"/>
              </a:rPr>
              <a:t> </a:t>
            </a:r>
          </a:p>
          <a:p>
            <a:pPr marL="342900" indent="-342900" algn="just">
              <a:buFont typeface="Arial" panose="020B0604020202020204" pitchFamily="34" charset="0"/>
              <a:buChar char="•"/>
            </a:pPr>
            <a:r>
              <a:rPr lang="en-US" sz="3200" dirty="0">
                <a:solidFill>
                  <a:srgbClr val="FFFF00"/>
                </a:solidFill>
                <a:latin typeface="Times New Roman" pitchFamily="18" charset="0"/>
                <a:cs typeface="Times New Roman" pitchFamily="18" charset="0"/>
              </a:rPr>
              <a:t>The Min player will only update the value of beta. </a:t>
            </a:r>
          </a:p>
          <a:p>
            <a:pPr marL="342900" indent="-342900" algn="just">
              <a:buFont typeface="Arial" panose="020B0604020202020204" pitchFamily="34" charset="0"/>
              <a:buChar char="•"/>
            </a:pPr>
            <a:r>
              <a:rPr lang="en-US" sz="3200" dirty="0">
                <a:solidFill>
                  <a:srgbClr val="FFFF00"/>
                </a:solidFill>
                <a:latin typeface="Times New Roman" pitchFamily="18" charset="0"/>
                <a:cs typeface="Times New Roman" pitchFamily="18" charset="0"/>
              </a:rPr>
              <a:t>While backtracking the tree, the node values will be passed to upper nodes instead of values of alpha and beta. </a:t>
            </a:r>
          </a:p>
          <a:p>
            <a:pPr marL="342900" indent="-342900" algn="just">
              <a:buFont typeface="Arial" panose="020B0604020202020204" pitchFamily="34" charset="0"/>
              <a:buChar char="•"/>
            </a:pPr>
            <a:r>
              <a:rPr lang="en-US" sz="3200" dirty="0">
                <a:solidFill>
                  <a:srgbClr val="FFFF00"/>
                </a:solidFill>
                <a:latin typeface="Times New Roman" pitchFamily="18" charset="0"/>
                <a:cs typeface="Times New Roman" pitchFamily="18" charset="0"/>
              </a:rPr>
              <a:t>We will only pass the alpha, beta values to the child nodes. </a:t>
            </a:r>
          </a:p>
        </p:txBody>
      </p:sp>
    </p:spTree>
    <p:extLst>
      <p:ext uri="{BB962C8B-B14F-4D97-AF65-F5344CB8AC3E}">
        <p14:creationId xmlns:p14="http://schemas.microsoft.com/office/powerpoint/2010/main" val="1502015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8" name="Rectangle 7"/>
          <p:cNvSpPr/>
          <p:nvPr/>
        </p:nvSpPr>
        <p:spPr>
          <a:xfrm>
            <a:off x="95535" y="202156"/>
            <a:ext cx="7758508" cy="3539430"/>
          </a:xfrm>
          <a:prstGeom prst="rect">
            <a:avLst/>
          </a:prstGeom>
        </p:spPr>
        <p:txBody>
          <a:bodyPr wrap="square">
            <a:spAutoFit/>
          </a:bodyPr>
          <a:lstStyle/>
          <a:p>
            <a:r>
              <a:rPr lang="en-US" sz="2800" b="1" dirty="0">
                <a:solidFill>
                  <a:schemeClr val="bg1"/>
                </a:solidFill>
                <a:latin typeface="Times New Roman" pitchFamily="18" charset="0"/>
                <a:cs typeface="Times New Roman" pitchFamily="18" charset="0"/>
              </a:rPr>
              <a:t>Working of Alpha-Beta Pruning: </a:t>
            </a:r>
          </a:p>
          <a:p>
            <a:r>
              <a:rPr lang="en-US" sz="2800" dirty="0">
                <a:solidFill>
                  <a:srgbClr val="FFFF00"/>
                </a:solidFill>
                <a:latin typeface="Times New Roman" pitchFamily="18" charset="0"/>
                <a:cs typeface="Times New Roman" pitchFamily="18" charset="0"/>
              </a:rPr>
              <a:t>Let's take an example of two-player search tree to understand the working of Alpha-beta pruning </a:t>
            </a:r>
          </a:p>
          <a:p>
            <a:r>
              <a:rPr lang="en-US" sz="2800" b="1" dirty="0">
                <a:solidFill>
                  <a:schemeClr val="bg1"/>
                </a:solidFill>
                <a:latin typeface="Times New Roman" pitchFamily="18" charset="0"/>
                <a:cs typeface="Times New Roman" pitchFamily="18" charset="0"/>
              </a:rPr>
              <a:t>Step 1: </a:t>
            </a:r>
            <a:r>
              <a:rPr lang="en-US" sz="2800" b="1" dirty="0">
                <a:solidFill>
                  <a:srgbClr val="FFFF00"/>
                </a:solidFill>
                <a:latin typeface="Times New Roman" pitchFamily="18" charset="0"/>
                <a:cs typeface="Times New Roman" pitchFamily="18" charset="0"/>
              </a:rPr>
              <a:t>At the first step the, Max player will start first move from node A where α= -∞ and β= +∞, these value of alpha and beta passed down to node B where again α= -∞ and β= +∞, and Node B passes the same value to its child D. </a:t>
            </a:r>
            <a:endParaRPr lang="en-US" sz="28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3491521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A78D2-81F1-AC22-D3DB-916B7CADF9F2}"/>
              </a:ext>
            </a:extLst>
          </p:cNvPr>
          <p:cNvPicPr>
            <a:picLocks noChangeAspect="1"/>
          </p:cNvPicPr>
          <p:nvPr/>
        </p:nvPicPr>
        <p:blipFill>
          <a:blip r:embed="rId2"/>
          <a:stretch>
            <a:fillRect/>
          </a:stretch>
        </p:blipFill>
        <p:spPr>
          <a:xfrm>
            <a:off x="2819400" y="151268"/>
            <a:ext cx="6415087" cy="1657350"/>
          </a:xfrm>
          <a:prstGeom prst="rect">
            <a:avLst/>
          </a:prstGeom>
        </p:spPr>
      </p:pic>
      <p:sp>
        <p:nvSpPr>
          <p:cNvPr id="7" name="TextBox 6">
            <a:extLst>
              <a:ext uri="{FF2B5EF4-FFF2-40B4-BE49-F238E27FC236}">
                <a16:creationId xmlns:a16="http://schemas.microsoft.com/office/drawing/2014/main" id="{78921AAE-29E1-7379-2E19-BCDA47B4B8D5}"/>
              </a:ext>
            </a:extLst>
          </p:cNvPr>
          <p:cNvSpPr txBox="1"/>
          <p:nvPr/>
        </p:nvSpPr>
        <p:spPr>
          <a:xfrm>
            <a:off x="414337" y="1722893"/>
            <a:ext cx="11363325" cy="5262979"/>
          </a:xfrm>
          <a:prstGeom prst="rect">
            <a:avLst/>
          </a:prstGeom>
          <a:noFill/>
        </p:spPr>
        <p:txBody>
          <a:bodyPr wrap="square">
            <a:spAutoFit/>
          </a:bodyPr>
          <a:lstStyle/>
          <a:p>
            <a:pPr algn="just">
              <a:buFont typeface="Arial" panose="020B0604020202020204" pitchFamily="34" charset="0"/>
              <a:buChar char="•"/>
            </a:pPr>
            <a:r>
              <a:rPr lang="en-US" sz="2400" b="1" i="0" dirty="0">
                <a:solidFill>
                  <a:schemeClr val="bg1">
                    <a:lumMod val="95000"/>
                  </a:schemeClr>
                </a:solidFill>
                <a:effectLst/>
                <a:latin typeface="Times New Roman" panose="02020603050405020304" pitchFamily="18" charset="0"/>
                <a:cs typeface="Times New Roman" panose="02020603050405020304" pitchFamily="18" charset="0"/>
              </a:rPr>
              <a:t>Perfect information:</a:t>
            </a: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 A game with the perfect information is that in which agents can look into the complete board. Agents have all the information about the game, and they can see each other moves also. Examples are Chess, Checkers, Go, etc.</a:t>
            </a:r>
          </a:p>
          <a:p>
            <a:pPr algn="just">
              <a:buFont typeface="Arial" panose="020B0604020202020204" pitchFamily="34" charset="0"/>
              <a:buChar char="•"/>
            </a:pPr>
            <a:r>
              <a:rPr lang="en-US" sz="2400" b="1" i="0" dirty="0">
                <a:solidFill>
                  <a:schemeClr val="bg1">
                    <a:lumMod val="95000"/>
                  </a:schemeClr>
                </a:solidFill>
                <a:effectLst/>
                <a:latin typeface="Times New Roman" panose="02020603050405020304" pitchFamily="18" charset="0"/>
                <a:cs typeface="Times New Roman" panose="02020603050405020304" pitchFamily="18" charset="0"/>
              </a:rPr>
              <a:t>Imperfect information:</a:t>
            </a: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 If in a game agents do not have all information about the game and not aware with what's going on, such type of games are called the game with imperfect information, such as tic-tac-toe, Battleship, blind, Bridge, etc.</a:t>
            </a:r>
          </a:p>
          <a:p>
            <a:pPr algn="just">
              <a:buFont typeface="Arial" panose="020B0604020202020204" pitchFamily="34" charset="0"/>
              <a:buChar char="•"/>
            </a:pPr>
            <a:r>
              <a:rPr lang="en-US" sz="2400" b="1" i="0" dirty="0">
                <a:solidFill>
                  <a:schemeClr val="bg1">
                    <a:lumMod val="95000"/>
                  </a:schemeClr>
                </a:solidFill>
                <a:effectLst/>
                <a:latin typeface="Times New Roman" panose="02020603050405020304" pitchFamily="18" charset="0"/>
                <a:cs typeface="Times New Roman" panose="02020603050405020304" pitchFamily="18" charset="0"/>
              </a:rPr>
              <a:t>Deterministic games:</a:t>
            </a: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 Deterministic games are those games which follow a strict pattern and set of rules for the games, and there is no randomness associated with them. Examples are chess, Checkers, Go, tic-tac-toe, etc.</a:t>
            </a:r>
          </a:p>
          <a:p>
            <a:pPr>
              <a:buFont typeface="Arial" panose="020B0604020202020204" pitchFamily="34" charset="0"/>
              <a:buChar char="•"/>
            </a:pPr>
            <a:r>
              <a:rPr lang="en-US" sz="2400" b="1" i="0" dirty="0">
                <a:solidFill>
                  <a:schemeClr val="bg1">
                    <a:lumMod val="95000"/>
                  </a:schemeClr>
                </a:solidFill>
                <a:effectLst/>
                <a:latin typeface="Times New Roman" panose="02020603050405020304" pitchFamily="18" charset="0"/>
                <a:cs typeface="Times New Roman" panose="02020603050405020304" pitchFamily="18" charset="0"/>
              </a:rPr>
              <a:t>Non-deterministic games:</a:t>
            </a: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 Non-deterministic are those games which have various unpredictable events and has a factor of chance or luck. This factor of chance or luck is introduced by either dice or cards. These are random, and each action response is not fixed. Such games are also called as stochastic games.</a:t>
            </a:r>
            <a:b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b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Example: Backgammon, Monopoly, Poker, etc.</a:t>
            </a:r>
          </a:p>
        </p:txBody>
      </p:sp>
    </p:spTree>
    <p:extLst>
      <p:ext uri="{BB962C8B-B14F-4D97-AF65-F5344CB8AC3E}">
        <p14:creationId xmlns:p14="http://schemas.microsoft.com/office/powerpoint/2010/main" val="78975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166331" y="112807"/>
            <a:ext cx="5961514" cy="4257675"/>
          </a:xfrm>
          <a:prstGeom prst="rect">
            <a:avLst/>
          </a:prstGeom>
          <a:noFill/>
          <a:ln w="9525">
            <a:noFill/>
            <a:miter lim="800000"/>
            <a:headEnd/>
            <a:tailEnd/>
          </a:ln>
          <a:effectLst/>
        </p:spPr>
      </p:pic>
      <p:sp>
        <p:nvSpPr>
          <p:cNvPr id="5" name="Rectangle 4"/>
          <p:cNvSpPr/>
          <p:nvPr/>
        </p:nvSpPr>
        <p:spPr>
          <a:xfrm>
            <a:off x="168322" y="4603045"/>
            <a:ext cx="9426054" cy="1200329"/>
          </a:xfrm>
          <a:prstGeom prst="rect">
            <a:avLst/>
          </a:prstGeom>
        </p:spPr>
        <p:txBody>
          <a:bodyPr wrap="square">
            <a:spAutoFit/>
          </a:bodyPr>
          <a:lstStyle/>
          <a:p>
            <a:r>
              <a:rPr lang="en-US" sz="2400" b="1" dirty="0">
                <a:solidFill>
                  <a:schemeClr val="bg1"/>
                </a:solidFill>
                <a:latin typeface="Times New Roman" pitchFamily="18" charset="0"/>
                <a:cs typeface="Times New Roman" pitchFamily="18" charset="0"/>
              </a:rPr>
              <a:t>Step 2: </a:t>
            </a:r>
            <a:r>
              <a:rPr lang="en-US" sz="2400" b="1" dirty="0">
                <a:solidFill>
                  <a:srgbClr val="FFFF00"/>
                </a:solidFill>
                <a:latin typeface="Times New Roman" pitchFamily="18" charset="0"/>
                <a:cs typeface="Times New Roman" pitchFamily="18" charset="0"/>
              </a:rPr>
              <a:t>At Node D, the value of α will be calculated as its turn for Max. The value of α is compared with firstly 2 and then 3, and the max (2, 3) = 3 will be the value of α at node D and node value will also 3. </a:t>
            </a:r>
            <a:endParaRPr lang="en-US" sz="2400" dirty="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423290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3" name="Rectangle 2"/>
          <p:cNvSpPr/>
          <p:nvPr/>
        </p:nvSpPr>
        <p:spPr>
          <a:xfrm>
            <a:off x="154735" y="161500"/>
            <a:ext cx="261610" cy="461665"/>
          </a:xfrm>
          <a:prstGeom prst="rect">
            <a:avLst/>
          </a:prstGeom>
        </p:spPr>
        <p:txBody>
          <a:bodyPr wrap="none">
            <a:spAutoFit/>
          </a:bodyPr>
          <a:lstStyle/>
          <a:p>
            <a:r>
              <a:rPr lang="en-US" sz="2400" dirty="0">
                <a:solidFill>
                  <a:schemeClr val="bg1"/>
                </a:solidFill>
                <a:latin typeface="Times New Roman" pitchFamily="18" charset="0"/>
                <a:cs typeface="Times New Roman" pitchFamily="18" charset="0"/>
              </a:rPr>
              <a:t> </a:t>
            </a:r>
          </a:p>
        </p:txBody>
      </p:sp>
      <p:sp>
        <p:nvSpPr>
          <p:cNvPr id="6" name="Rectangle 5"/>
          <p:cNvSpPr/>
          <p:nvPr/>
        </p:nvSpPr>
        <p:spPr>
          <a:xfrm>
            <a:off x="95536" y="109184"/>
            <a:ext cx="8325134" cy="1569660"/>
          </a:xfrm>
          <a:prstGeom prst="rect">
            <a:avLst/>
          </a:prstGeom>
        </p:spPr>
        <p:txBody>
          <a:bodyPr wrap="square">
            <a:spAutoFit/>
          </a:bodyPr>
          <a:lstStyle/>
          <a:p>
            <a:r>
              <a:rPr lang="en-US" sz="2400" dirty="0">
                <a:solidFill>
                  <a:schemeClr val="bg1"/>
                </a:solidFill>
                <a:latin typeface="Times New Roman" pitchFamily="18" charset="0"/>
                <a:cs typeface="Times New Roman" pitchFamily="18" charset="0"/>
              </a:rPr>
              <a:t>Step 3: </a:t>
            </a:r>
            <a:r>
              <a:rPr lang="en-US" sz="2400" dirty="0">
                <a:solidFill>
                  <a:srgbClr val="FFFF00"/>
                </a:solidFill>
                <a:latin typeface="Times New Roman" pitchFamily="18" charset="0"/>
                <a:cs typeface="Times New Roman" pitchFamily="18" charset="0"/>
              </a:rPr>
              <a:t>Now algorithm backtrack to node B, where the value of β will change as this is a turn of Min, Now β= +∞, will compare with the available subsequent nodes value, i.e. min (∞, 3) = 3, hence at node B now α= -∞, and β= 3. </a:t>
            </a:r>
          </a:p>
        </p:txBody>
      </p:sp>
      <p:pic>
        <p:nvPicPr>
          <p:cNvPr id="8194" name="Picture 2"/>
          <p:cNvPicPr>
            <a:picLocks noChangeAspect="1" noChangeArrowheads="1"/>
          </p:cNvPicPr>
          <p:nvPr/>
        </p:nvPicPr>
        <p:blipFill>
          <a:blip r:embed="rId3"/>
          <a:srcRect/>
          <a:stretch>
            <a:fillRect/>
          </a:stretch>
        </p:blipFill>
        <p:spPr bwMode="auto">
          <a:xfrm>
            <a:off x="261370" y="1676400"/>
            <a:ext cx="5800725" cy="5181600"/>
          </a:xfrm>
          <a:prstGeom prst="rect">
            <a:avLst/>
          </a:prstGeom>
          <a:noFill/>
          <a:ln w="9525">
            <a:noFill/>
            <a:miter lim="800000"/>
            <a:headEnd/>
            <a:tailEnd/>
          </a:ln>
          <a:effectLst/>
        </p:spPr>
      </p:pic>
    </p:spTree>
    <p:extLst>
      <p:ext uri="{BB962C8B-B14F-4D97-AF65-F5344CB8AC3E}">
        <p14:creationId xmlns:p14="http://schemas.microsoft.com/office/powerpoint/2010/main" val="425138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6" name="Rectangle 5"/>
          <p:cNvSpPr/>
          <p:nvPr/>
        </p:nvSpPr>
        <p:spPr>
          <a:xfrm>
            <a:off x="95536" y="68240"/>
            <a:ext cx="8939282" cy="2677656"/>
          </a:xfrm>
          <a:prstGeom prst="rect">
            <a:avLst/>
          </a:prstGeom>
        </p:spPr>
        <p:txBody>
          <a:bodyPr wrap="square">
            <a:spAutoFit/>
          </a:bodyPr>
          <a:lstStyle/>
          <a:p>
            <a:r>
              <a:rPr lang="en-US" sz="2400" dirty="0">
                <a:solidFill>
                  <a:srgbClr val="FFFF00"/>
                </a:solidFill>
                <a:latin typeface="Times New Roman" pitchFamily="18" charset="0"/>
                <a:cs typeface="Times New Roman" pitchFamily="18" charset="0"/>
              </a:rPr>
              <a:t>In the next step, algorithm traverse the next successor of Node B which is node E, and the values of α= -∞, and β= 3 will also be passed. </a:t>
            </a:r>
          </a:p>
          <a:p>
            <a:r>
              <a:rPr lang="en-US" sz="2400" b="1" dirty="0">
                <a:solidFill>
                  <a:schemeClr val="bg1"/>
                </a:solidFill>
                <a:latin typeface="Times New Roman" pitchFamily="18" charset="0"/>
                <a:cs typeface="Times New Roman" pitchFamily="18" charset="0"/>
              </a:rPr>
              <a:t>Step 4: </a:t>
            </a:r>
            <a:r>
              <a:rPr lang="en-US" sz="2400" dirty="0">
                <a:solidFill>
                  <a:srgbClr val="FFFF00"/>
                </a:solidFill>
                <a:latin typeface="Times New Roman" pitchFamily="18" charset="0"/>
                <a:cs typeface="Times New Roman" pitchFamily="18" charset="0"/>
              </a:rPr>
              <a:t>At node E, Max will take its turn, and the value of alpha will change. The current value of alpha will be compared with 5, so max (-∞, 5) = 5, hence at node E α= 5 and β= 3, where α&gt;=β, so the right successor of E will be pruned, and algorithm will not traverse it, and the value at node E will be 5. </a:t>
            </a:r>
          </a:p>
        </p:txBody>
      </p:sp>
      <p:pic>
        <p:nvPicPr>
          <p:cNvPr id="9218" name="Picture 2"/>
          <p:cNvPicPr>
            <a:picLocks noChangeAspect="1" noChangeArrowheads="1"/>
          </p:cNvPicPr>
          <p:nvPr/>
        </p:nvPicPr>
        <p:blipFill>
          <a:blip r:embed="rId3"/>
          <a:srcRect/>
          <a:stretch>
            <a:fillRect/>
          </a:stretch>
        </p:blipFill>
        <p:spPr bwMode="auto">
          <a:xfrm>
            <a:off x="343753" y="2702257"/>
            <a:ext cx="5565728" cy="4155743"/>
          </a:xfrm>
          <a:prstGeom prst="rect">
            <a:avLst/>
          </a:prstGeom>
          <a:noFill/>
          <a:ln w="9525">
            <a:noFill/>
            <a:miter lim="800000"/>
            <a:headEnd/>
            <a:tailEnd/>
          </a:ln>
          <a:effectLst/>
        </p:spPr>
      </p:pic>
    </p:spTree>
    <p:extLst>
      <p:ext uri="{BB962C8B-B14F-4D97-AF65-F5344CB8AC3E}">
        <p14:creationId xmlns:p14="http://schemas.microsoft.com/office/powerpoint/2010/main" val="447455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4" name="Rectangle 3"/>
          <p:cNvSpPr/>
          <p:nvPr/>
        </p:nvSpPr>
        <p:spPr>
          <a:xfrm>
            <a:off x="0" y="0"/>
            <a:ext cx="9621672" cy="3046988"/>
          </a:xfrm>
          <a:prstGeom prst="rect">
            <a:avLst/>
          </a:prstGeom>
        </p:spPr>
        <p:txBody>
          <a:bodyPr wrap="square">
            <a:spAutoFit/>
          </a:bodyPr>
          <a:lstStyle/>
          <a:p>
            <a:r>
              <a:rPr lang="en-US" sz="2400" b="1" dirty="0">
                <a:solidFill>
                  <a:schemeClr val="bg1"/>
                </a:solidFill>
                <a:latin typeface="Times New Roman" pitchFamily="18" charset="0"/>
                <a:cs typeface="Times New Roman" pitchFamily="18" charset="0"/>
              </a:rPr>
              <a:t>Step 5: </a:t>
            </a:r>
            <a:r>
              <a:rPr lang="en-US" sz="2400" dirty="0">
                <a:solidFill>
                  <a:srgbClr val="FFFF00"/>
                </a:solidFill>
                <a:latin typeface="Times New Roman" pitchFamily="18" charset="0"/>
                <a:cs typeface="Times New Roman" pitchFamily="18" charset="0"/>
              </a:rPr>
              <a:t>At next step, algorithm again backtrack the tree, from node B to node A. At node A, the value of alpha will be changed the maximum available value is 3 as max (-∞, 3)= 3, and β= +∞, these two values now passes to right successor of A which is Node C. </a:t>
            </a:r>
          </a:p>
          <a:p>
            <a:r>
              <a:rPr lang="en-US" sz="2400" dirty="0">
                <a:solidFill>
                  <a:srgbClr val="FFFF00"/>
                </a:solidFill>
                <a:latin typeface="Times New Roman" pitchFamily="18" charset="0"/>
                <a:cs typeface="Times New Roman" pitchFamily="18" charset="0"/>
              </a:rPr>
              <a:t>At node C, α=3 and β= +∞, and the same values will be passed on to node F. </a:t>
            </a:r>
          </a:p>
          <a:p>
            <a:r>
              <a:rPr lang="en-US" sz="2400" b="1" dirty="0">
                <a:solidFill>
                  <a:schemeClr val="bg1"/>
                </a:solidFill>
                <a:latin typeface="Times New Roman" pitchFamily="18" charset="0"/>
                <a:cs typeface="Times New Roman" pitchFamily="18" charset="0"/>
              </a:rPr>
              <a:t>Step 6: </a:t>
            </a:r>
            <a:r>
              <a:rPr lang="en-US" sz="2400" dirty="0">
                <a:solidFill>
                  <a:srgbClr val="FFFF00"/>
                </a:solidFill>
                <a:latin typeface="Times New Roman" pitchFamily="18" charset="0"/>
                <a:cs typeface="Times New Roman" pitchFamily="18" charset="0"/>
              </a:rPr>
              <a:t>At node F, again the value of α will be compared with left child which is 0, and max(3,0)= 3, and then compared with right child which is 1, and max(3,1)= 3 still α remains 3, but the node value of F will become 1. </a:t>
            </a:r>
          </a:p>
        </p:txBody>
      </p:sp>
      <p:pic>
        <p:nvPicPr>
          <p:cNvPr id="10242" name="Picture 2"/>
          <p:cNvPicPr>
            <a:picLocks noChangeAspect="1" noChangeArrowheads="1"/>
          </p:cNvPicPr>
          <p:nvPr/>
        </p:nvPicPr>
        <p:blipFill>
          <a:blip r:embed="rId4"/>
          <a:srcRect/>
          <a:stretch>
            <a:fillRect/>
          </a:stretch>
        </p:blipFill>
        <p:spPr bwMode="auto">
          <a:xfrm>
            <a:off x="207275" y="2999310"/>
            <a:ext cx="6220820" cy="3858690"/>
          </a:xfrm>
          <a:prstGeom prst="rect">
            <a:avLst/>
          </a:prstGeom>
          <a:noFill/>
          <a:ln w="9525">
            <a:noFill/>
            <a:miter lim="800000"/>
            <a:headEnd/>
            <a:tailEnd/>
          </a:ln>
          <a:effectLst/>
        </p:spPr>
      </p:pic>
    </p:spTree>
    <p:extLst>
      <p:ext uri="{BB962C8B-B14F-4D97-AF65-F5344CB8AC3E}">
        <p14:creationId xmlns:p14="http://schemas.microsoft.com/office/powerpoint/2010/main" val="929202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7" name="Rectangle 6"/>
          <p:cNvSpPr/>
          <p:nvPr/>
        </p:nvSpPr>
        <p:spPr>
          <a:xfrm>
            <a:off x="0" y="0"/>
            <a:ext cx="9144000" cy="1938992"/>
          </a:xfrm>
          <a:prstGeom prst="rect">
            <a:avLst/>
          </a:prstGeom>
        </p:spPr>
        <p:txBody>
          <a:bodyPr wrap="square">
            <a:spAutoFit/>
          </a:bodyPr>
          <a:lstStyle/>
          <a:p>
            <a:r>
              <a:rPr lang="en-US" sz="2400" b="1" dirty="0">
                <a:solidFill>
                  <a:schemeClr val="bg1"/>
                </a:solidFill>
                <a:latin typeface="Times New Roman" pitchFamily="18" charset="0"/>
                <a:cs typeface="Times New Roman" pitchFamily="18" charset="0"/>
              </a:rPr>
              <a:t>Step 7: </a:t>
            </a:r>
            <a:r>
              <a:rPr lang="en-US" sz="2400" b="1" dirty="0">
                <a:solidFill>
                  <a:srgbClr val="FFFF00"/>
                </a:solidFill>
                <a:latin typeface="Times New Roman" pitchFamily="18" charset="0"/>
                <a:cs typeface="Times New Roman" pitchFamily="18" charset="0"/>
              </a:rPr>
              <a:t>Node F returns the node value 1 to node C, at C α= 3 and β= +∞, here the value of beta will be changed, it will compare with 1 so min (∞, 1) = 1. Now at C, α=3 and β= 1, and again it satisfies the condition α&gt;=β, so the next child of C which is G will be pruned, and the algorithm will not compute the entire sub-tree G. </a:t>
            </a:r>
            <a:endParaRPr lang="en-US" sz="2400" dirty="0">
              <a:solidFill>
                <a:srgbClr val="FFFF00"/>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3"/>
          <a:srcRect/>
          <a:stretch>
            <a:fillRect/>
          </a:stretch>
        </p:blipFill>
        <p:spPr bwMode="auto">
          <a:xfrm>
            <a:off x="425640" y="2009847"/>
            <a:ext cx="6657548" cy="4257675"/>
          </a:xfrm>
          <a:prstGeom prst="rect">
            <a:avLst/>
          </a:prstGeom>
          <a:noFill/>
          <a:ln w="9525">
            <a:noFill/>
            <a:miter lim="800000"/>
            <a:headEnd/>
            <a:tailEnd/>
          </a:ln>
          <a:effectLst/>
        </p:spPr>
      </p:pic>
    </p:spTree>
    <p:extLst>
      <p:ext uri="{BB962C8B-B14F-4D97-AF65-F5344CB8AC3E}">
        <p14:creationId xmlns:p14="http://schemas.microsoft.com/office/powerpoint/2010/main" val="1729073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5" name="Rectangle 4"/>
          <p:cNvSpPr/>
          <p:nvPr/>
        </p:nvSpPr>
        <p:spPr>
          <a:xfrm>
            <a:off x="0" y="0"/>
            <a:ext cx="9144000" cy="1938992"/>
          </a:xfrm>
          <a:prstGeom prst="rect">
            <a:avLst/>
          </a:prstGeom>
        </p:spPr>
        <p:txBody>
          <a:bodyPr wrap="square">
            <a:spAutoFit/>
          </a:bodyPr>
          <a:lstStyle/>
          <a:p>
            <a:r>
              <a:rPr lang="en-US" sz="2400" b="1" dirty="0">
                <a:solidFill>
                  <a:schemeClr val="bg1"/>
                </a:solidFill>
                <a:latin typeface="Times New Roman" pitchFamily="18" charset="0"/>
                <a:cs typeface="Times New Roman" pitchFamily="18" charset="0"/>
              </a:rPr>
              <a:t>Step 8: </a:t>
            </a:r>
            <a:r>
              <a:rPr lang="en-US" sz="2400" dirty="0">
                <a:solidFill>
                  <a:srgbClr val="FFFF00"/>
                </a:solidFill>
                <a:latin typeface="Times New Roman" pitchFamily="18" charset="0"/>
                <a:cs typeface="Times New Roman" pitchFamily="18" charset="0"/>
              </a:rPr>
              <a:t>C now returns the value of 1 to A here the best value for A is max (3, 1) = 3. Following is the final game tree which is the showing the nodes which are computed and </a:t>
            </a:r>
          </a:p>
          <a:p>
            <a:r>
              <a:rPr lang="en-US" sz="2400" dirty="0">
                <a:solidFill>
                  <a:srgbClr val="FFFF00"/>
                </a:solidFill>
                <a:latin typeface="Times New Roman" pitchFamily="18" charset="0"/>
                <a:cs typeface="Times New Roman" pitchFamily="18" charset="0"/>
              </a:rPr>
              <a:t>nodes which has never computed. Hence the optimal value for the maximizer is 3 for this example. </a:t>
            </a:r>
          </a:p>
        </p:txBody>
      </p:sp>
      <p:pic>
        <p:nvPicPr>
          <p:cNvPr id="12290" name="Picture 2"/>
          <p:cNvPicPr>
            <a:picLocks noChangeAspect="1" noChangeArrowheads="1"/>
          </p:cNvPicPr>
          <p:nvPr/>
        </p:nvPicPr>
        <p:blipFill>
          <a:blip r:embed="rId3"/>
          <a:srcRect/>
          <a:stretch>
            <a:fillRect/>
          </a:stretch>
        </p:blipFill>
        <p:spPr bwMode="auto">
          <a:xfrm>
            <a:off x="371047" y="2282801"/>
            <a:ext cx="6220821" cy="4257675"/>
          </a:xfrm>
          <a:prstGeom prst="rect">
            <a:avLst/>
          </a:prstGeom>
          <a:noFill/>
          <a:ln w="9525">
            <a:noFill/>
            <a:miter lim="800000"/>
            <a:headEnd/>
            <a:tailEnd/>
          </a:ln>
          <a:effectLst/>
        </p:spPr>
      </p:pic>
    </p:spTree>
    <p:extLst>
      <p:ext uri="{BB962C8B-B14F-4D97-AF65-F5344CB8AC3E}">
        <p14:creationId xmlns:p14="http://schemas.microsoft.com/office/powerpoint/2010/main" val="2752374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4" name="Rectangle 3"/>
          <p:cNvSpPr/>
          <p:nvPr/>
        </p:nvSpPr>
        <p:spPr>
          <a:xfrm>
            <a:off x="0" y="0"/>
            <a:ext cx="9144000" cy="6494085"/>
          </a:xfrm>
          <a:prstGeom prst="rect">
            <a:avLst/>
          </a:prstGeom>
        </p:spPr>
        <p:txBody>
          <a:bodyPr wrap="square">
            <a:spAutoFit/>
          </a:bodyPr>
          <a:lstStyle/>
          <a:p>
            <a:r>
              <a:rPr lang="en-US" sz="2800" b="1" dirty="0">
                <a:solidFill>
                  <a:schemeClr val="bg1"/>
                </a:solidFill>
                <a:latin typeface="Times New Roman" pitchFamily="18" charset="0"/>
                <a:cs typeface="Times New Roman" pitchFamily="18" charset="0"/>
              </a:rPr>
              <a:t>Move Ordering in Alpha-Beta pruning: </a:t>
            </a:r>
          </a:p>
          <a:p>
            <a:endParaRPr lang="en-US" sz="1400" b="1" dirty="0">
              <a:solidFill>
                <a:schemeClr val="bg1"/>
              </a:solidFill>
              <a:latin typeface="Times New Roman" pitchFamily="18" charset="0"/>
              <a:cs typeface="Times New Roman" pitchFamily="18" charset="0"/>
            </a:endParaRPr>
          </a:p>
          <a:p>
            <a:r>
              <a:rPr lang="en-US" sz="2400" dirty="0">
                <a:solidFill>
                  <a:srgbClr val="FFFF00"/>
                </a:solidFill>
                <a:latin typeface="Times New Roman" pitchFamily="18" charset="0"/>
                <a:cs typeface="Times New Roman" pitchFamily="18" charset="0"/>
              </a:rPr>
              <a:t>The effectiveness of alpha-beta pruning is highly dependent on the order in which each node is examined. Move order is an important aspect of alpha-beta pruning. </a:t>
            </a:r>
          </a:p>
          <a:p>
            <a:r>
              <a:rPr lang="en-US" sz="2400" dirty="0">
                <a:solidFill>
                  <a:srgbClr val="FFFF00"/>
                </a:solidFill>
                <a:latin typeface="Times New Roman" pitchFamily="18" charset="0"/>
                <a:cs typeface="Times New Roman" pitchFamily="18" charset="0"/>
              </a:rPr>
              <a:t>It can be of two types: </a:t>
            </a:r>
          </a:p>
          <a:p>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Worst ordering: In some cases, alpha-beta pruning algorithm does not prune any of the leaves of the tree, and works exactly as minimax algorithm. In this case, it also consumes more time because of alpha-beta factors, such a move of pruning is called worst ordering. In this case, the best move occurs on the right side of the tree. The time complexity for such an order is O(</a:t>
            </a:r>
            <a:r>
              <a:rPr lang="en-US" sz="2400" dirty="0" err="1">
                <a:solidFill>
                  <a:srgbClr val="FFFF00"/>
                </a:solidFill>
                <a:latin typeface="Times New Roman" pitchFamily="18" charset="0"/>
                <a:cs typeface="Times New Roman" pitchFamily="18" charset="0"/>
              </a:rPr>
              <a:t>bm</a:t>
            </a:r>
            <a:r>
              <a:rPr lang="en-US" sz="2400" dirty="0">
                <a:solidFill>
                  <a:srgbClr val="FFFF00"/>
                </a:solidFill>
                <a:latin typeface="Times New Roman" pitchFamily="18" charset="0"/>
                <a:cs typeface="Times New Roman" pitchFamily="18" charset="0"/>
              </a:rPr>
              <a:t>). </a:t>
            </a:r>
          </a:p>
          <a:p>
            <a:r>
              <a:rPr lang="en-US" sz="2400" dirty="0">
                <a:solidFill>
                  <a:schemeClr val="bg1"/>
                </a:solidFill>
                <a:latin typeface="Times New Roman" pitchFamily="18" charset="0"/>
                <a:cs typeface="Times New Roman" pitchFamily="18" charset="0"/>
              </a:rPr>
              <a:t>o</a:t>
            </a:r>
            <a:r>
              <a:rPr lang="en-US" sz="2400" dirty="0">
                <a:solidFill>
                  <a:srgbClr val="FFFF00"/>
                </a:solidFill>
                <a:latin typeface="Times New Roman" pitchFamily="18" charset="0"/>
                <a:cs typeface="Times New Roman" pitchFamily="18" charset="0"/>
              </a:rPr>
              <a:t> Ideal ordering: The ideal ordering for alpha-beta pruning occurs when lots of pruning happens in the tree, and best moves occur at the left side of the tree. We apply DFS hence it first search left of the tree and go deep twice as minimax algorithm in the same amount of time. Complexity in ideal ordering is O(</a:t>
            </a:r>
            <a:r>
              <a:rPr lang="en-US" sz="2400" dirty="0" err="1">
                <a:solidFill>
                  <a:srgbClr val="FFFF00"/>
                </a:solidFill>
                <a:latin typeface="Times New Roman" pitchFamily="18" charset="0"/>
                <a:cs typeface="Times New Roman" pitchFamily="18" charset="0"/>
              </a:rPr>
              <a:t>b^m</a:t>
            </a:r>
            <a:r>
              <a:rPr lang="en-US" sz="2400" dirty="0">
                <a:solidFill>
                  <a:srgbClr val="FFFF00"/>
                </a:solidFill>
                <a:latin typeface="Times New Roman" pitchFamily="18" charset="0"/>
                <a:cs typeface="Times New Roman" pitchFamily="18" charset="0"/>
              </a:rPr>
              <a:t>/2). </a:t>
            </a:r>
          </a:p>
        </p:txBody>
      </p:sp>
    </p:spTree>
    <p:extLst>
      <p:ext uri="{BB962C8B-B14F-4D97-AF65-F5344CB8AC3E}">
        <p14:creationId xmlns:p14="http://schemas.microsoft.com/office/powerpoint/2010/main" val="1053474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831977" y="0"/>
            <a:ext cx="2360023" cy="861039"/>
          </a:xfrm>
          <a:prstGeom prst="rect">
            <a:avLst/>
          </a:prstGeom>
        </p:spPr>
      </p:pic>
      <p:sp>
        <p:nvSpPr>
          <p:cNvPr id="5" name="Rectangle 4"/>
          <p:cNvSpPr/>
          <p:nvPr/>
        </p:nvSpPr>
        <p:spPr>
          <a:xfrm>
            <a:off x="245660" y="218364"/>
            <a:ext cx="8898340" cy="3477875"/>
          </a:xfrm>
          <a:prstGeom prst="rect">
            <a:avLst/>
          </a:prstGeom>
        </p:spPr>
        <p:txBody>
          <a:bodyPr wrap="square">
            <a:spAutoFit/>
          </a:bodyPr>
          <a:lstStyle/>
          <a:p>
            <a:r>
              <a:rPr lang="en-US" sz="2800" b="1" dirty="0">
                <a:solidFill>
                  <a:schemeClr val="bg1"/>
                </a:solidFill>
                <a:latin typeface="Times New Roman" pitchFamily="18" charset="0"/>
                <a:cs typeface="Times New Roman" pitchFamily="18" charset="0"/>
              </a:rPr>
              <a:t>Rules to find good ordering: </a:t>
            </a:r>
          </a:p>
          <a:p>
            <a:r>
              <a:rPr lang="en-US" sz="2400" dirty="0">
                <a:solidFill>
                  <a:srgbClr val="FFFF00"/>
                </a:solidFill>
                <a:latin typeface="Times New Roman" pitchFamily="18" charset="0"/>
                <a:cs typeface="Times New Roman" pitchFamily="18" charset="0"/>
              </a:rPr>
              <a:t>Following are some rules to find good ordering in alpha-beta pruning: </a:t>
            </a:r>
          </a:p>
          <a:p>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Occur the best move from the shallowest node. </a:t>
            </a:r>
          </a:p>
          <a:p>
            <a:r>
              <a:rPr lang="en-US" sz="2400" dirty="0">
                <a:solidFill>
                  <a:schemeClr val="bg1"/>
                </a:solidFill>
                <a:latin typeface="Times New Roman" pitchFamily="18" charset="0"/>
                <a:cs typeface="Times New Roman" pitchFamily="18" charset="0"/>
              </a:rPr>
              <a:t>o </a:t>
            </a:r>
            <a:r>
              <a:rPr lang="en-US" sz="2400" dirty="0">
                <a:solidFill>
                  <a:srgbClr val="FFFF00"/>
                </a:solidFill>
                <a:latin typeface="Times New Roman" pitchFamily="18" charset="0"/>
                <a:cs typeface="Times New Roman" pitchFamily="18" charset="0"/>
              </a:rPr>
              <a:t>Order the nodes in the tree such that the best nodes are checked first. </a:t>
            </a:r>
          </a:p>
          <a:p>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Use domain knowledge while finding the best move. Ex: for Chess, try order: captures first, then threats, then forward moves, backward moves. </a:t>
            </a:r>
          </a:p>
          <a:p>
            <a:r>
              <a:rPr lang="en-US" sz="2400" dirty="0">
                <a:solidFill>
                  <a:schemeClr val="bg1"/>
                </a:solidFill>
                <a:latin typeface="Times New Roman" pitchFamily="18" charset="0"/>
                <a:cs typeface="Times New Roman" pitchFamily="18" charset="0"/>
              </a:rPr>
              <a:t>o</a:t>
            </a:r>
            <a:r>
              <a:rPr lang="en-US" sz="2400" dirty="0">
                <a:latin typeface="Times New Roman" pitchFamily="18" charset="0"/>
                <a:cs typeface="Times New Roman" pitchFamily="18" charset="0"/>
              </a:rPr>
              <a:t> </a:t>
            </a:r>
            <a:r>
              <a:rPr lang="en-US" sz="2400" dirty="0">
                <a:solidFill>
                  <a:srgbClr val="FFFF00"/>
                </a:solidFill>
                <a:latin typeface="Times New Roman" pitchFamily="18" charset="0"/>
                <a:cs typeface="Times New Roman" pitchFamily="18" charset="0"/>
              </a:rPr>
              <a:t>We </a:t>
            </a:r>
            <a:r>
              <a:rPr lang="en-US" sz="2400">
                <a:solidFill>
                  <a:srgbClr val="FFFF00"/>
                </a:solidFill>
                <a:latin typeface="Times New Roman" pitchFamily="18" charset="0"/>
                <a:cs typeface="Times New Roman" pitchFamily="18" charset="0"/>
              </a:rPr>
              <a:t>can book keep </a:t>
            </a:r>
            <a:r>
              <a:rPr lang="en-US" sz="2400" dirty="0">
                <a:solidFill>
                  <a:srgbClr val="FFFF00"/>
                </a:solidFill>
                <a:latin typeface="Times New Roman" pitchFamily="18" charset="0"/>
                <a:cs typeface="Times New Roman" pitchFamily="18" charset="0"/>
              </a:rPr>
              <a:t>the states, as there is a possibility that states may repeat. </a:t>
            </a:r>
          </a:p>
        </p:txBody>
      </p:sp>
    </p:spTree>
    <p:extLst>
      <p:ext uri="{BB962C8B-B14F-4D97-AF65-F5344CB8AC3E}">
        <p14:creationId xmlns:p14="http://schemas.microsoft.com/office/powerpoint/2010/main" val="174633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9245" y="1225689"/>
            <a:ext cx="8384146" cy="1200329"/>
          </a:xfrm>
          <a:prstGeom prst="rect">
            <a:avLst/>
          </a:prstGeom>
          <a:noFill/>
        </p:spPr>
        <p:txBody>
          <a:bodyPr wrap="square" rtlCol="0">
            <a:spAutoFit/>
          </a:bodyPr>
          <a:lstStyle/>
          <a:p>
            <a:pPr algn="just"/>
            <a:endParaRPr lang="en-US" sz="2400" dirty="0">
              <a:solidFill>
                <a:srgbClr val="FFFF00"/>
              </a:solidFill>
            </a:endParaRPr>
          </a:p>
          <a:p>
            <a:pPr algn="just"/>
            <a:r>
              <a:rPr lang="en-US" sz="2400" dirty="0">
                <a:solidFill>
                  <a:srgbClr val="FFFF00"/>
                </a:solidFill>
              </a:rPr>
              <a:t> </a:t>
            </a:r>
          </a:p>
          <a:p>
            <a:pPr algn="just"/>
            <a:endParaRPr lang="en-US" sz="2400" dirty="0">
              <a:solidFill>
                <a:srgbClr val="FFFF00"/>
              </a:solidFill>
            </a:endParaRPr>
          </a:p>
        </p:txBody>
      </p:sp>
      <p:sp>
        <p:nvSpPr>
          <p:cNvPr id="7" name="Rectangle 6"/>
          <p:cNvSpPr/>
          <p:nvPr/>
        </p:nvSpPr>
        <p:spPr>
          <a:xfrm>
            <a:off x="3548419" y="2615204"/>
            <a:ext cx="4224270" cy="769441"/>
          </a:xfrm>
          <a:prstGeom prst="rect">
            <a:avLst/>
          </a:prstGeom>
          <a:ln>
            <a:solidFill>
              <a:srgbClr val="FFFF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2"/>
          </a:lnRef>
          <a:fillRef idx="3">
            <a:schemeClr val="accent2"/>
          </a:fillRef>
          <a:effectRef idx="3">
            <a:schemeClr val="accent2"/>
          </a:effectRef>
          <a:fontRef idx="minor">
            <a:schemeClr val="lt1"/>
          </a:fontRef>
        </p:style>
        <p:txBody>
          <a:bodyPr wrap="square" lIns="91440" tIns="45720" rIns="91440" bIns="45720">
            <a:spAutoFit/>
          </a:bodyPr>
          <a:lstStyle/>
          <a:p>
            <a:pPr algn="ctr"/>
            <a:r>
              <a:rPr lang="en-US" sz="4400" dirty="0">
                <a:ln w="0"/>
                <a:solidFill>
                  <a:srgbClr val="FFFF00"/>
                </a:solidFill>
                <a:effectLst>
                  <a:outerShdw blurRad="38100" dist="25400" dir="5400000" algn="ctr" rotWithShape="0">
                    <a:srgbClr val="6E747A">
                      <a:alpha val="43000"/>
                    </a:srgbClr>
                  </a:outerShdw>
                </a:effectLst>
              </a:rPr>
              <a:t>THANK YOU</a:t>
            </a:r>
          </a:p>
        </p:txBody>
      </p:sp>
      <p:pic>
        <p:nvPicPr>
          <p:cNvPr id="5" name="Picture 4">
            <a:extLst>
              <a:ext uri="{FF2B5EF4-FFF2-40B4-BE49-F238E27FC236}">
                <a16:creationId xmlns:a16="http://schemas.microsoft.com/office/drawing/2014/main" id="{B9586076-AAEA-450F-9799-B2D4A254B6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Tree>
    <p:extLst>
      <p:ext uri="{BB962C8B-B14F-4D97-AF65-F5344CB8AC3E}">
        <p14:creationId xmlns:p14="http://schemas.microsoft.com/office/powerpoint/2010/main" val="302606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D66A-D296-5D0F-EF6B-846688BDCFE8}"/>
              </a:ext>
            </a:extLst>
          </p:cNvPr>
          <p:cNvSpPr>
            <a:spLocks noGrp="1"/>
          </p:cNvSpPr>
          <p:nvPr>
            <p:ph type="title"/>
          </p:nvPr>
        </p:nvSpPr>
        <p:spPr>
          <a:xfrm>
            <a:off x="695325" y="0"/>
            <a:ext cx="10515600" cy="1325563"/>
          </a:xfrm>
        </p:spPr>
        <p:txBody>
          <a:bodyPr>
            <a:noAutofit/>
          </a:bodyPr>
          <a:lstStyle/>
          <a:p>
            <a:r>
              <a:rPr lang="en-US" sz="3200" b="1" i="0" dirty="0">
                <a:solidFill>
                  <a:schemeClr val="bg1">
                    <a:lumMod val="95000"/>
                  </a:schemeClr>
                </a:solidFill>
                <a:effectLst/>
                <a:latin typeface="Times New Roman" panose="02020603050405020304" pitchFamily="18" charset="0"/>
                <a:cs typeface="Times New Roman" panose="02020603050405020304" pitchFamily="18" charset="0"/>
              </a:rPr>
              <a:t>Game can be defined as a type of search in AI which can be formalized of the following elements:</a:t>
            </a:r>
            <a:endParaRPr lang="en-IN" sz="32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7A6396-B4F5-40C9-22F8-0D8C0966894B}"/>
              </a:ext>
            </a:extLst>
          </p:cNvPr>
          <p:cNvSpPr>
            <a:spLocks noGrp="1"/>
          </p:cNvSpPr>
          <p:nvPr>
            <p:ph idx="1"/>
          </p:nvPr>
        </p:nvSpPr>
        <p:spPr>
          <a:xfrm>
            <a:off x="838200" y="1325563"/>
            <a:ext cx="10515600" cy="5167312"/>
          </a:xfrm>
        </p:spPr>
        <p:txBody>
          <a:bodyPr>
            <a:normAutofit lnSpcReduction="10000"/>
          </a:bodyPr>
          <a:lstStyle/>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Initial state:</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It specifies how the game is set up at the start.</a:t>
            </a:r>
          </a:p>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Player(s):</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It specifies which player has moved in the state space.</a:t>
            </a:r>
          </a:p>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Action(s):</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It returns the set of legal moves in state space.</a:t>
            </a:r>
          </a:p>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Result(s, a):</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It is the transition model, which specifies the result of moves in the state space.</a:t>
            </a:r>
          </a:p>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Terminal-Test(s):</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Terminal test is true if the game is over, else it is false at any case. The state where the game ends is called terminal states.</a:t>
            </a:r>
          </a:p>
          <a:p>
            <a:pPr algn="just">
              <a:buFont typeface="Arial" panose="020B0604020202020204" pitchFamily="34" charset="0"/>
              <a:buChar char="•"/>
            </a:pPr>
            <a:r>
              <a:rPr lang="en-US" b="1" i="0" dirty="0">
                <a:solidFill>
                  <a:schemeClr val="bg1">
                    <a:lumMod val="95000"/>
                  </a:schemeClr>
                </a:solidFill>
                <a:effectLst/>
                <a:latin typeface="Times New Roman" panose="02020603050405020304" pitchFamily="18" charset="0"/>
                <a:cs typeface="Times New Roman" panose="02020603050405020304" pitchFamily="18" charset="0"/>
              </a:rPr>
              <a:t>Utility(s, p):</a:t>
            </a:r>
            <a:r>
              <a:rPr lang="en-US" b="0" i="0" dirty="0">
                <a:solidFill>
                  <a:schemeClr val="bg1">
                    <a:lumMod val="95000"/>
                  </a:schemeClr>
                </a:solidFill>
                <a:effectLst/>
                <a:latin typeface="Times New Roman" panose="02020603050405020304" pitchFamily="18" charset="0"/>
                <a:cs typeface="Times New Roman" panose="02020603050405020304" pitchFamily="18" charset="0"/>
              </a:rPr>
              <a:t> A utility function gives the final numeric value for a game that ends in terminal states s for player p. It is also called payoff function. For Chess, the outcomes are a win, loss, or draw and its payoff values are +1, 0, ½. And for tic-tac-toe, utility values are +1, -1, and 0.</a:t>
            </a:r>
          </a:p>
          <a:p>
            <a:endParaRPr lang="en-IN" dirty="0"/>
          </a:p>
        </p:txBody>
      </p:sp>
    </p:spTree>
    <p:extLst>
      <p:ext uri="{BB962C8B-B14F-4D97-AF65-F5344CB8AC3E}">
        <p14:creationId xmlns:p14="http://schemas.microsoft.com/office/powerpoint/2010/main" val="276976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67425" y="309093"/>
            <a:ext cx="7474346" cy="6418278"/>
          </a:xfrm>
        </p:spPr>
        <p:txBody>
          <a:bodyPr>
            <a:normAutofit/>
          </a:bodyPr>
          <a:lstStyle/>
          <a:p>
            <a:pPr algn="just">
              <a:buNone/>
            </a:pPr>
            <a:r>
              <a:rPr lang="en-US" b="1" dirty="0">
                <a:solidFill>
                  <a:schemeClr val="bg1"/>
                </a:solidFill>
              </a:rPr>
              <a:t>Game tree:</a:t>
            </a:r>
            <a:r>
              <a:rPr lang="en-US" sz="2400" dirty="0"/>
              <a:t> </a:t>
            </a:r>
          </a:p>
          <a:p>
            <a:pPr marL="0" indent="0" algn="just">
              <a:buNone/>
            </a:pPr>
            <a:r>
              <a:rPr lang="en-US" sz="2600" dirty="0">
                <a:solidFill>
                  <a:srgbClr val="FFFF00"/>
                </a:solidFill>
              </a:rPr>
              <a:t>A game tree is a tree where nodes of the tree are the game states and Edges of the tree are the moves by players. Game tree involves initial state, actions function, and result Function. </a:t>
            </a:r>
          </a:p>
          <a:p>
            <a:pPr algn="just">
              <a:buNone/>
            </a:pPr>
            <a:r>
              <a:rPr lang="en-US" b="1" dirty="0">
                <a:solidFill>
                  <a:schemeClr val="bg1"/>
                </a:solidFill>
              </a:rPr>
              <a:t>Example: Tic-</a:t>
            </a:r>
            <a:r>
              <a:rPr lang="en-US" b="1" dirty="0" err="1">
                <a:solidFill>
                  <a:schemeClr val="bg1"/>
                </a:solidFill>
              </a:rPr>
              <a:t>Tac</a:t>
            </a:r>
            <a:r>
              <a:rPr lang="en-US" b="1" dirty="0">
                <a:solidFill>
                  <a:schemeClr val="bg1"/>
                </a:solidFill>
              </a:rPr>
              <a:t>-Toe game tree: </a:t>
            </a:r>
          </a:p>
          <a:p>
            <a:pPr algn="just"/>
            <a:r>
              <a:rPr lang="en-US" sz="2600" dirty="0">
                <a:solidFill>
                  <a:srgbClr val="FFFF00"/>
                </a:solidFill>
              </a:rPr>
              <a:t>The following figure is showing part of the game-tree for tic-tac-toe game. Following are some key points of the game: </a:t>
            </a:r>
          </a:p>
          <a:p>
            <a:pPr algn="just"/>
            <a:r>
              <a:rPr lang="en-US" sz="2600" dirty="0">
                <a:solidFill>
                  <a:srgbClr val="FFFF00"/>
                </a:solidFill>
              </a:rPr>
              <a:t>There are two players MAX and MIN. </a:t>
            </a:r>
          </a:p>
          <a:p>
            <a:pPr algn="just"/>
            <a:r>
              <a:rPr lang="en-US" sz="2600" dirty="0">
                <a:solidFill>
                  <a:srgbClr val="FFFF00"/>
                </a:solidFill>
              </a:rPr>
              <a:t>Players have an alternate turn and start with MAX. </a:t>
            </a:r>
          </a:p>
          <a:p>
            <a:pPr algn="just"/>
            <a:r>
              <a:rPr lang="en-US" sz="2600" dirty="0">
                <a:solidFill>
                  <a:srgbClr val="FFFF00"/>
                </a:solidFill>
              </a:rPr>
              <a:t>MAX maximizes the result of the game tree.</a:t>
            </a:r>
          </a:p>
          <a:p>
            <a:pPr algn="just"/>
            <a:r>
              <a:rPr lang="en-US" sz="2600" dirty="0">
                <a:solidFill>
                  <a:srgbClr val="FFFF00"/>
                </a:solidFill>
              </a:rPr>
              <a:t>MIN minimizes the result.</a:t>
            </a:r>
            <a:r>
              <a:rPr lang="en-US" sz="2600" dirty="0"/>
              <a:t> </a:t>
            </a:r>
          </a:p>
          <a:p>
            <a:pPr algn="just"/>
            <a:endParaRPr lang="en-US" sz="2400" dirty="0">
              <a:solidFill>
                <a:srgbClr val="FFFF00"/>
              </a:solidFill>
            </a:endParaRPr>
          </a:p>
        </p:txBody>
      </p:sp>
      <p:pic>
        <p:nvPicPr>
          <p:cNvPr id="5" name="Picture 4">
            <a:extLst>
              <a:ext uri="{FF2B5EF4-FFF2-40B4-BE49-F238E27FC236}">
                <a16:creationId xmlns:a16="http://schemas.microsoft.com/office/drawing/2014/main" id="{B9586076-AAEA-450F-9799-B2D4A254B6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Tree>
    <p:extLst>
      <p:ext uri="{BB962C8B-B14F-4D97-AF65-F5344CB8AC3E}">
        <p14:creationId xmlns:p14="http://schemas.microsoft.com/office/powerpoint/2010/main" val="2837767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80">
                                          <p:stCondLst>
                                            <p:cond delay="0"/>
                                          </p:stCondLst>
                                        </p:cTn>
                                        <p:tgtEl>
                                          <p:spTgt spid="2">
                                            <p:txEl>
                                              <p:pRg st="0" end="0"/>
                                            </p:txEl>
                                          </p:spTgt>
                                        </p:tgtEl>
                                      </p:cBhvr>
                                    </p:animEffect>
                                    <p:anim calcmode="lin" valueType="num">
                                      <p:cBhvr>
                                        <p:cTn id="8"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xEl>
                                              <p:pRg st="0" end="0"/>
                                            </p:txEl>
                                          </p:spTgt>
                                        </p:tgtEl>
                                      </p:cBhvr>
                                      <p:to x="100000" y="60000"/>
                                    </p:animScale>
                                    <p:animScale>
                                      <p:cBhvr>
                                        <p:cTn id="14" dur="166" decel="50000">
                                          <p:stCondLst>
                                            <p:cond delay="676"/>
                                          </p:stCondLst>
                                        </p:cTn>
                                        <p:tgtEl>
                                          <p:spTgt spid="2">
                                            <p:txEl>
                                              <p:pRg st="0" end="0"/>
                                            </p:txEl>
                                          </p:spTgt>
                                        </p:tgtEl>
                                      </p:cBhvr>
                                      <p:to x="100000" y="100000"/>
                                    </p:animScale>
                                    <p:animScale>
                                      <p:cBhvr>
                                        <p:cTn id="15" dur="26">
                                          <p:stCondLst>
                                            <p:cond delay="1312"/>
                                          </p:stCondLst>
                                        </p:cTn>
                                        <p:tgtEl>
                                          <p:spTgt spid="2">
                                            <p:txEl>
                                              <p:pRg st="0" end="0"/>
                                            </p:txEl>
                                          </p:spTgt>
                                        </p:tgtEl>
                                      </p:cBhvr>
                                      <p:to x="100000" y="80000"/>
                                    </p:animScale>
                                    <p:animScale>
                                      <p:cBhvr>
                                        <p:cTn id="16" dur="166" decel="50000">
                                          <p:stCondLst>
                                            <p:cond delay="1338"/>
                                          </p:stCondLst>
                                        </p:cTn>
                                        <p:tgtEl>
                                          <p:spTgt spid="2">
                                            <p:txEl>
                                              <p:pRg st="0" end="0"/>
                                            </p:txEl>
                                          </p:spTgt>
                                        </p:tgtEl>
                                      </p:cBhvr>
                                      <p:to x="100000" y="100000"/>
                                    </p:animScale>
                                    <p:animScale>
                                      <p:cBhvr>
                                        <p:cTn id="17" dur="26">
                                          <p:stCondLst>
                                            <p:cond delay="1642"/>
                                          </p:stCondLst>
                                        </p:cTn>
                                        <p:tgtEl>
                                          <p:spTgt spid="2">
                                            <p:txEl>
                                              <p:pRg st="0" end="0"/>
                                            </p:txEl>
                                          </p:spTgt>
                                        </p:tgtEl>
                                      </p:cBhvr>
                                      <p:to x="100000" y="90000"/>
                                    </p:animScale>
                                    <p:animScale>
                                      <p:cBhvr>
                                        <p:cTn id="18" dur="166" decel="50000">
                                          <p:stCondLst>
                                            <p:cond delay="1668"/>
                                          </p:stCondLst>
                                        </p:cTn>
                                        <p:tgtEl>
                                          <p:spTgt spid="2">
                                            <p:txEl>
                                              <p:pRg st="0" end="0"/>
                                            </p:txEl>
                                          </p:spTgt>
                                        </p:tgtEl>
                                      </p:cBhvr>
                                      <p:to x="100000" y="100000"/>
                                    </p:animScale>
                                    <p:animScale>
                                      <p:cBhvr>
                                        <p:cTn id="19" dur="26">
                                          <p:stCondLst>
                                            <p:cond delay="1808"/>
                                          </p:stCondLst>
                                        </p:cTn>
                                        <p:tgtEl>
                                          <p:spTgt spid="2">
                                            <p:txEl>
                                              <p:pRg st="0" end="0"/>
                                            </p:txEl>
                                          </p:spTgt>
                                        </p:tgtEl>
                                      </p:cBhvr>
                                      <p:to x="100000" y="95000"/>
                                    </p:animScale>
                                    <p:animScale>
                                      <p:cBhvr>
                                        <p:cTn id="20" dur="166" decel="50000">
                                          <p:stCondLst>
                                            <p:cond delay="1834"/>
                                          </p:stCondLst>
                                        </p:cTn>
                                        <p:tgtEl>
                                          <p:spTgt spid="2">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animEffect transition="in" filter="wipe(down)">
                                      <p:cBhvr>
                                        <p:cTn id="25" dur="580">
                                          <p:stCondLst>
                                            <p:cond delay="0"/>
                                          </p:stCondLst>
                                        </p:cTn>
                                        <p:tgtEl>
                                          <p:spTgt spid="2">
                                            <p:txEl>
                                              <p:pRg st="1" end="1"/>
                                            </p:txEl>
                                          </p:spTgt>
                                        </p:tgtEl>
                                      </p:cBhvr>
                                    </p:animEffect>
                                    <p:anim calcmode="lin" valueType="num">
                                      <p:cBhvr>
                                        <p:cTn id="26" dur="1822" tmFilter="0,0; 0.14,0.36; 0.43,0.73; 0.71,0.91; 1.0,1.0">
                                          <p:stCondLst>
                                            <p:cond delay="0"/>
                                          </p:stCondLst>
                                        </p:cTn>
                                        <p:tgtEl>
                                          <p:spTgt spid="2">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xEl>
                                              <p:pRg st="1" end="1"/>
                                            </p:txEl>
                                          </p:spTgt>
                                        </p:tgtEl>
                                      </p:cBhvr>
                                      <p:to x="100000" y="60000"/>
                                    </p:animScale>
                                    <p:animScale>
                                      <p:cBhvr>
                                        <p:cTn id="32" dur="166" decel="50000">
                                          <p:stCondLst>
                                            <p:cond delay="676"/>
                                          </p:stCondLst>
                                        </p:cTn>
                                        <p:tgtEl>
                                          <p:spTgt spid="2">
                                            <p:txEl>
                                              <p:pRg st="1" end="1"/>
                                            </p:txEl>
                                          </p:spTgt>
                                        </p:tgtEl>
                                      </p:cBhvr>
                                      <p:to x="100000" y="100000"/>
                                    </p:animScale>
                                    <p:animScale>
                                      <p:cBhvr>
                                        <p:cTn id="33" dur="26">
                                          <p:stCondLst>
                                            <p:cond delay="1312"/>
                                          </p:stCondLst>
                                        </p:cTn>
                                        <p:tgtEl>
                                          <p:spTgt spid="2">
                                            <p:txEl>
                                              <p:pRg st="1" end="1"/>
                                            </p:txEl>
                                          </p:spTgt>
                                        </p:tgtEl>
                                      </p:cBhvr>
                                      <p:to x="100000" y="80000"/>
                                    </p:animScale>
                                    <p:animScale>
                                      <p:cBhvr>
                                        <p:cTn id="34" dur="166" decel="50000">
                                          <p:stCondLst>
                                            <p:cond delay="1338"/>
                                          </p:stCondLst>
                                        </p:cTn>
                                        <p:tgtEl>
                                          <p:spTgt spid="2">
                                            <p:txEl>
                                              <p:pRg st="1" end="1"/>
                                            </p:txEl>
                                          </p:spTgt>
                                        </p:tgtEl>
                                      </p:cBhvr>
                                      <p:to x="100000" y="100000"/>
                                    </p:animScale>
                                    <p:animScale>
                                      <p:cBhvr>
                                        <p:cTn id="35" dur="26">
                                          <p:stCondLst>
                                            <p:cond delay="1642"/>
                                          </p:stCondLst>
                                        </p:cTn>
                                        <p:tgtEl>
                                          <p:spTgt spid="2">
                                            <p:txEl>
                                              <p:pRg st="1" end="1"/>
                                            </p:txEl>
                                          </p:spTgt>
                                        </p:tgtEl>
                                      </p:cBhvr>
                                      <p:to x="100000" y="90000"/>
                                    </p:animScale>
                                    <p:animScale>
                                      <p:cBhvr>
                                        <p:cTn id="36" dur="166" decel="50000">
                                          <p:stCondLst>
                                            <p:cond delay="1668"/>
                                          </p:stCondLst>
                                        </p:cTn>
                                        <p:tgtEl>
                                          <p:spTgt spid="2">
                                            <p:txEl>
                                              <p:pRg st="1" end="1"/>
                                            </p:txEl>
                                          </p:spTgt>
                                        </p:tgtEl>
                                      </p:cBhvr>
                                      <p:to x="100000" y="100000"/>
                                    </p:animScale>
                                    <p:animScale>
                                      <p:cBhvr>
                                        <p:cTn id="37" dur="26">
                                          <p:stCondLst>
                                            <p:cond delay="1808"/>
                                          </p:stCondLst>
                                        </p:cTn>
                                        <p:tgtEl>
                                          <p:spTgt spid="2">
                                            <p:txEl>
                                              <p:pRg st="1" end="1"/>
                                            </p:txEl>
                                          </p:spTgt>
                                        </p:tgtEl>
                                      </p:cBhvr>
                                      <p:to x="100000" y="95000"/>
                                    </p:animScale>
                                    <p:animScale>
                                      <p:cBhvr>
                                        <p:cTn id="38" dur="166" decel="50000">
                                          <p:stCondLst>
                                            <p:cond delay="1834"/>
                                          </p:stCondLst>
                                        </p:cTn>
                                        <p:tgtEl>
                                          <p:spTgt spid="2">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
                                            <p:txEl>
                                              <p:pRg st="2" end="2"/>
                                            </p:txEl>
                                          </p:spTgt>
                                        </p:tgtEl>
                                        <p:attrNameLst>
                                          <p:attrName>style.visibility</p:attrName>
                                        </p:attrNameLst>
                                      </p:cBhvr>
                                      <p:to>
                                        <p:strVal val="visible"/>
                                      </p:to>
                                    </p:set>
                                    <p:animEffect transition="in" filter="wipe(down)">
                                      <p:cBhvr>
                                        <p:cTn id="43" dur="580">
                                          <p:stCondLst>
                                            <p:cond delay="0"/>
                                          </p:stCondLst>
                                        </p:cTn>
                                        <p:tgtEl>
                                          <p:spTgt spid="2">
                                            <p:txEl>
                                              <p:pRg st="2" end="2"/>
                                            </p:txEl>
                                          </p:spTgt>
                                        </p:tgtEl>
                                      </p:cBhvr>
                                    </p:animEffect>
                                    <p:anim calcmode="lin" valueType="num">
                                      <p:cBhvr>
                                        <p:cTn id="44" dur="1822" tmFilter="0,0; 0.14,0.36; 0.43,0.73; 0.71,0.91; 1.0,1.0">
                                          <p:stCondLst>
                                            <p:cond delay="0"/>
                                          </p:stCondLst>
                                        </p:cTn>
                                        <p:tgtEl>
                                          <p:spTgt spid="2">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xEl>
                                              <p:pRg st="2" end="2"/>
                                            </p:txEl>
                                          </p:spTgt>
                                        </p:tgtEl>
                                      </p:cBhvr>
                                      <p:to x="100000" y="60000"/>
                                    </p:animScale>
                                    <p:animScale>
                                      <p:cBhvr>
                                        <p:cTn id="50" dur="166" decel="50000">
                                          <p:stCondLst>
                                            <p:cond delay="676"/>
                                          </p:stCondLst>
                                        </p:cTn>
                                        <p:tgtEl>
                                          <p:spTgt spid="2">
                                            <p:txEl>
                                              <p:pRg st="2" end="2"/>
                                            </p:txEl>
                                          </p:spTgt>
                                        </p:tgtEl>
                                      </p:cBhvr>
                                      <p:to x="100000" y="100000"/>
                                    </p:animScale>
                                    <p:animScale>
                                      <p:cBhvr>
                                        <p:cTn id="51" dur="26">
                                          <p:stCondLst>
                                            <p:cond delay="1312"/>
                                          </p:stCondLst>
                                        </p:cTn>
                                        <p:tgtEl>
                                          <p:spTgt spid="2">
                                            <p:txEl>
                                              <p:pRg st="2" end="2"/>
                                            </p:txEl>
                                          </p:spTgt>
                                        </p:tgtEl>
                                      </p:cBhvr>
                                      <p:to x="100000" y="80000"/>
                                    </p:animScale>
                                    <p:animScale>
                                      <p:cBhvr>
                                        <p:cTn id="52" dur="166" decel="50000">
                                          <p:stCondLst>
                                            <p:cond delay="1338"/>
                                          </p:stCondLst>
                                        </p:cTn>
                                        <p:tgtEl>
                                          <p:spTgt spid="2">
                                            <p:txEl>
                                              <p:pRg st="2" end="2"/>
                                            </p:txEl>
                                          </p:spTgt>
                                        </p:tgtEl>
                                      </p:cBhvr>
                                      <p:to x="100000" y="100000"/>
                                    </p:animScale>
                                    <p:animScale>
                                      <p:cBhvr>
                                        <p:cTn id="53" dur="26">
                                          <p:stCondLst>
                                            <p:cond delay="1642"/>
                                          </p:stCondLst>
                                        </p:cTn>
                                        <p:tgtEl>
                                          <p:spTgt spid="2">
                                            <p:txEl>
                                              <p:pRg st="2" end="2"/>
                                            </p:txEl>
                                          </p:spTgt>
                                        </p:tgtEl>
                                      </p:cBhvr>
                                      <p:to x="100000" y="90000"/>
                                    </p:animScale>
                                    <p:animScale>
                                      <p:cBhvr>
                                        <p:cTn id="54" dur="166" decel="50000">
                                          <p:stCondLst>
                                            <p:cond delay="1668"/>
                                          </p:stCondLst>
                                        </p:cTn>
                                        <p:tgtEl>
                                          <p:spTgt spid="2">
                                            <p:txEl>
                                              <p:pRg st="2" end="2"/>
                                            </p:txEl>
                                          </p:spTgt>
                                        </p:tgtEl>
                                      </p:cBhvr>
                                      <p:to x="100000" y="100000"/>
                                    </p:animScale>
                                    <p:animScale>
                                      <p:cBhvr>
                                        <p:cTn id="55" dur="26">
                                          <p:stCondLst>
                                            <p:cond delay="1808"/>
                                          </p:stCondLst>
                                        </p:cTn>
                                        <p:tgtEl>
                                          <p:spTgt spid="2">
                                            <p:txEl>
                                              <p:pRg st="2" end="2"/>
                                            </p:txEl>
                                          </p:spTgt>
                                        </p:tgtEl>
                                      </p:cBhvr>
                                      <p:to x="100000" y="95000"/>
                                    </p:animScale>
                                    <p:animScale>
                                      <p:cBhvr>
                                        <p:cTn id="56" dur="166" decel="50000">
                                          <p:stCondLst>
                                            <p:cond delay="1834"/>
                                          </p:stCondLst>
                                        </p:cTn>
                                        <p:tgtEl>
                                          <p:spTgt spid="2">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wipe(down)">
                                      <p:cBhvr>
                                        <p:cTn id="61" dur="580">
                                          <p:stCondLst>
                                            <p:cond delay="0"/>
                                          </p:stCondLst>
                                        </p:cTn>
                                        <p:tgtEl>
                                          <p:spTgt spid="2">
                                            <p:txEl>
                                              <p:pRg st="3" end="3"/>
                                            </p:txEl>
                                          </p:spTgt>
                                        </p:tgtEl>
                                      </p:cBhvr>
                                    </p:animEffect>
                                    <p:anim calcmode="lin" valueType="num">
                                      <p:cBhvr>
                                        <p:cTn id="62"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2">
                                            <p:txEl>
                                              <p:pRg st="3" end="3"/>
                                            </p:txEl>
                                          </p:spTgt>
                                        </p:tgtEl>
                                      </p:cBhvr>
                                      <p:to x="100000" y="60000"/>
                                    </p:animScale>
                                    <p:animScale>
                                      <p:cBhvr>
                                        <p:cTn id="68" dur="166" decel="50000">
                                          <p:stCondLst>
                                            <p:cond delay="676"/>
                                          </p:stCondLst>
                                        </p:cTn>
                                        <p:tgtEl>
                                          <p:spTgt spid="2">
                                            <p:txEl>
                                              <p:pRg st="3" end="3"/>
                                            </p:txEl>
                                          </p:spTgt>
                                        </p:tgtEl>
                                      </p:cBhvr>
                                      <p:to x="100000" y="100000"/>
                                    </p:animScale>
                                    <p:animScale>
                                      <p:cBhvr>
                                        <p:cTn id="69" dur="26">
                                          <p:stCondLst>
                                            <p:cond delay="1312"/>
                                          </p:stCondLst>
                                        </p:cTn>
                                        <p:tgtEl>
                                          <p:spTgt spid="2">
                                            <p:txEl>
                                              <p:pRg st="3" end="3"/>
                                            </p:txEl>
                                          </p:spTgt>
                                        </p:tgtEl>
                                      </p:cBhvr>
                                      <p:to x="100000" y="80000"/>
                                    </p:animScale>
                                    <p:animScale>
                                      <p:cBhvr>
                                        <p:cTn id="70" dur="166" decel="50000">
                                          <p:stCondLst>
                                            <p:cond delay="1338"/>
                                          </p:stCondLst>
                                        </p:cTn>
                                        <p:tgtEl>
                                          <p:spTgt spid="2">
                                            <p:txEl>
                                              <p:pRg st="3" end="3"/>
                                            </p:txEl>
                                          </p:spTgt>
                                        </p:tgtEl>
                                      </p:cBhvr>
                                      <p:to x="100000" y="100000"/>
                                    </p:animScale>
                                    <p:animScale>
                                      <p:cBhvr>
                                        <p:cTn id="71" dur="26">
                                          <p:stCondLst>
                                            <p:cond delay="1642"/>
                                          </p:stCondLst>
                                        </p:cTn>
                                        <p:tgtEl>
                                          <p:spTgt spid="2">
                                            <p:txEl>
                                              <p:pRg st="3" end="3"/>
                                            </p:txEl>
                                          </p:spTgt>
                                        </p:tgtEl>
                                      </p:cBhvr>
                                      <p:to x="100000" y="90000"/>
                                    </p:animScale>
                                    <p:animScale>
                                      <p:cBhvr>
                                        <p:cTn id="72" dur="166" decel="50000">
                                          <p:stCondLst>
                                            <p:cond delay="1668"/>
                                          </p:stCondLst>
                                        </p:cTn>
                                        <p:tgtEl>
                                          <p:spTgt spid="2">
                                            <p:txEl>
                                              <p:pRg st="3" end="3"/>
                                            </p:txEl>
                                          </p:spTgt>
                                        </p:tgtEl>
                                      </p:cBhvr>
                                      <p:to x="100000" y="100000"/>
                                    </p:animScale>
                                    <p:animScale>
                                      <p:cBhvr>
                                        <p:cTn id="73" dur="26">
                                          <p:stCondLst>
                                            <p:cond delay="1808"/>
                                          </p:stCondLst>
                                        </p:cTn>
                                        <p:tgtEl>
                                          <p:spTgt spid="2">
                                            <p:txEl>
                                              <p:pRg st="3" end="3"/>
                                            </p:txEl>
                                          </p:spTgt>
                                        </p:tgtEl>
                                      </p:cBhvr>
                                      <p:to x="100000" y="95000"/>
                                    </p:animScale>
                                    <p:animScale>
                                      <p:cBhvr>
                                        <p:cTn id="74" dur="166" decel="50000">
                                          <p:stCondLst>
                                            <p:cond delay="1834"/>
                                          </p:stCondLst>
                                        </p:cTn>
                                        <p:tgtEl>
                                          <p:spTgt spid="2">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nodeType="clickEffect">
                                  <p:stCondLst>
                                    <p:cond delay="0"/>
                                  </p:stCondLst>
                                  <p:childTnLst>
                                    <p:set>
                                      <p:cBhvr>
                                        <p:cTn id="78" dur="1" fill="hold">
                                          <p:stCondLst>
                                            <p:cond delay="0"/>
                                          </p:stCondLst>
                                        </p:cTn>
                                        <p:tgtEl>
                                          <p:spTgt spid="2">
                                            <p:txEl>
                                              <p:pRg st="4" end="4"/>
                                            </p:txEl>
                                          </p:spTgt>
                                        </p:tgtEl>
                                        <p:attrNameLst>
                                          <p:attrName>style.visibility</p:attrName>
                                        </p:attrNameLst>
                                      </p:cBhvr>
                                      <p:to>
                                        <p:strVal val="visible"/>
                                      </p:to>
                                    </p:set>
                                    <p:animEffect transition="in" filter="wipe(down)">
                                      <p:cBhvr>
                                        <p:cTn id="79" dur="580">
                                          <p:stCondLst>
                                            <p:cond delay="0"/>
                                          </p:stCondLst>
                                        </p:cTn>
                                        <p:tgtEl>
                                          <p:spTgt spid="2">
                                            <p:txEl>
                                              <p:pRg st="4" end="4"/>
                                            </p:txEl>
                                          </p:spTgt>
                                        </p:tgtEl>
                                      </p:cBhvr>
                                    </p:animEffect>
                                    <p:anim calcmode="lin" valueType="num">
                                      <p:cBhvr>
                                        <p:cTn id="80" dur="1822" tmFilter="0,0; 0.14,0.36; 0.43,0.73; 0.71,0.91; 1.0,1.0">
                                          <p:stCondLst>
                                            <p:cond delay="0"/>
                                          </p:stCondLst>
                                        </p:cTn>
                                        <p:tgtEl>
                                          <p:spTgt spid="2">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2">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2">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2">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2">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2">
                                            <p:txEl>
                                              <p:pRg st="4" end="4"/>
                                            </p:txEl>
                                          </p:spTgt>
                                        </p:tgtEl>
                                      </p:cBhvr>
                                      <p:to x="100000" y="60000"/>
                                    </p:animScale>
                                    <p:animScale>
                                      <p:cBhvr>
                                        <p:cTn id="86" dur="166" decel="50000">
                                          <p:stCondLst>
                                            <p:cond delay="676"/>
                                          </p:stCondLst>
                                        </p:cTn>
                                        <p:tgtEl>
                                          <p:spTgt spid="2">
                                            <p:txEl>
                                              <p:pRg st="4" end="4"/>
                                            </p:txEl>
                                          </p:spTgt>
                                        </p:tgtEl>
                                      </p:cBhvr>
                                      <p:to x="100000" y="100000"/>
                                    </p:animScale>
                                    <p:animScale>
                                      <p:cBhvr>
                                        <p:cTn id="87" dur="26">
                                          <p:stCondLst>
                                            <p:cond delay="1312"/>
                                          </p:stCondLst>
                                        </p:cTn>
                                        <p:tgtEl>
                                          <p:spTgt spid="2">
                                            <p:txEl>
                                              <p:pRg st="4" end="4"/>
                                            </p:txEl>
                                          </p:spTgt>
                                        </p:tgtEl>
                                      </p:cBhvr>
                                      <p:to x="100000" y="80000"/>
                                    </p:animScale>
                                    <p:animScale>
                                      <p:cBhvr>
                                        <p:cTn id="88" dur="166" decel="50000">
                                          <p:stCondLst>
                                            <p:cond delay="1338"/>
                                          </p:stCondLst>
                                        </p:cTn>
                                        <p:tgtEl>
                                          <p:spTgt spid="2">
                                            <p:txEl>
                                              <p:pRg st="4" end="4"/>
                                            </p:txEl>
                                          </p:spTgt>
                                        </p:tgtEl>
                                      </p:cBhvr>
                                      <p:to x="100000" y="100000"/>
                                    </p:animScale>
                                    <p:animScale>
                                      <p:cBhvr>
                                        <p:cTn id="89" dur="26">
                                          <p:stCondLst>
                                            <p:cond delay="1642"/>
                                          </p:stCondLst>
                                        </p:cTn>
                                        <p:tgtEl>
                                          <p:spTgt spid="2">
                                            <p:txEl>
                                              <p:pRg st="4" end="4"/>
                                            </p:txEl>
                                          </p:spTgt>
                                        </p:tgtEl>
                                      </p:cBhvr>
                                      <p:to x="100000" y="90000"/>
                                    </p:animScale>
                                    <p:animScale>
                                      <p:cBhvr>
                                        <p:cTn id="90" dur="166" decel="50000">
                                          <p:stCondLst>
                                            <p:cond delay="1668"/>
                                          </p:stCondLst>
                                        </p:cTn>
                                        <p:tgtEl>
                                          <p:spTgt spid="2">
                                            <p:txEl>
                                              <p:pRg st="4" end="4"/>
                                            </p:txEl>
                                          </p:spTgt>
                                        </p:tgtEl>
                                      </p:cBhvr>
                                      <p:to x="100000" y="100000"/>
                                    </p:animScale>
                                    <p:animScale>
                                      <p:cBhvr>
                                        <p:cTn id="91" dur="26">
                                          <p:stCondLst>
                                            <p:cond delay="1808"/>
                                          </p:stCondLst>
                                        </p:cTn>
                                        <p:tgtEl>
                                          <p:spTgt spid="2">
                                            <p:txEl>
                                              <p:pRg st="4" end="4"/>
                                            </p:txEl>
                                          </p:spTgt>
                                        </p:tgtEl>
                                      </p:cBhvr>
                                      <p:to x="100000" y="95000"/>
                                    </p:animScale>
                                    <p:animScale>
                                      <p:cBhvr>
                                        <p:cTn id="92" dur="166" decel="50000">
                                          <p:stCondLst>
                                            <p:cond delay="1834"/>
                                          </p:stCondLst>
                                        </p:cTn>
                                        <p:tgtEl>
                                          <p:spTgt spid="2">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nodeType="clickEffect">
                                  <p:stCondLst>
                                    <p:cond delay="0"/>
                                  </p:stCondLst>
                                  <p:childTnLst>
                                    <p:set>
                                      <p:cBhvr>
                                        <p:cTn id="96" dur="1" fill="hold">
                                          <p:stCondLst>
                                            <p:cond delay="0"/>
                                          </p:stCondLst>
                                        </p:cTn>
                                        <p:tgtEl>
                                          <p:spTgt spid="2">
                                            <p:txEl>
                                              <p:pRg st="5" end="5"/>
                                            </p:txEl>
                                          </p:spTgt>
                                        </p:tgtEl>
                                        <p:attrNameLst>
                                          <p:attrName>style.visibility</p:attrName>
                                        </p:attrNameLst>
                                      </p:cBhvr>
                                      <p:to>
                                        <p:strVal val="visible"/>
                                      </p:to>
                                    </p:set>
                                    <p:animEffect transition="in" filter="wipe(down)">
                                      <p:cBhvr>
                                        <p:cTn id="97" dur="580">
                                          <p:stCondLst>
                                            <p:cond delay="0"/>
                                          </p:stCondLst>
                                        </p:cTn>
                                        <p:tgtEl>
                                          <p:spTgt spid="2">
                                            <p:txEl>
                                              <p:pRg st="5" end="5"/>
                                            </p:txEl>
                                          </p:spTgt>
                                        </p:tgtEl>
                                      </p:cBhvr>
                                    </p:animEffect>
                                    <p:anim calcmode="lin" valueType="num">
                                      <p:cBhvr>
                                        <p:cTn id="98" dur="1822" tmFilter="0,0; 0.14,0.36; 0.43,0.73; 0.71,0.91; 1.0,1.0">
                                          <p:stCondLst>
                                            <p:cond delay="0"/>
                                          </p:stCondLst>
                                        </p:cTn>
                                        <p:tgtEl>
                                          <p:spTgt spid="2">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2">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2">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2">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2">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2">
                                            <p:txEl>
                                              <p:pRg st="5" end="5"/>
                                            </p:txEl>
                                          </p:spTgt>
                                        </p:tgtEl>
                                      </p:cBhvr>
                                      <p:to x="100000" y="60000"/>
                                    </p:animScale>
                                    <p:animScale>
                                      <p:cBhvr>
                                        <p:cTn id="104" dur="166" decel="50000">
                                          <p:stCondLst>
                                            <p:cond delay="676"/>
                                          </p:stCondLst>
                                        </p:cTn>
                                        <p:tgtEl>
                                          <p:spTgt spid="2">
                                            <p:txEl>
                                              <p:pRg st="5" end="5"/>
                                            </p:txEl>
                                          </p:spTgt>
                                        </p:tgtEl>
                                      </p:cBhvr>
                                      <p:to x="100000" y="100000"/>
                                    </p:animScale>
                                    <p:animScale>
                                      <p:cBhvr>
                                        <p:cTn id="105" dur="26">
                                          <p:stCondLst>
                                            <p:cond delay="1312"/>
                                          </p:stCondLst>
                                        </p:cTn>
                                        <p:tgtEl>
                                          <p:spTgt spid="2">
                                            <p:txEl>
                                              <p:pRg st="5" end="5"/>
                                            </p:txEl>
                                          </p:spTgt>
                                        </p:tgtEl>
                                      </p:cBhvr>
                                      <p:to x="100000" y="80000"/>
                                    </p:animScale>
                                    <p:animScale>
                                      <p:cBhvr>
                                        <p:cTn id="106" dur="166" decel="50000">
                                          <p:stCondLst>
                                            <p:cond delay="1338"/>
                                          </p:stCondLst>
                                        </p:cTn>
                                        <p:tgtEl>
                                          <p:spTgt spid="2">
                                            <p:txEl>
                                              <p:pRg st="5" end="5"/>
                                            </p:txEl>
                                          </p:spTgt>
                                        </p:tgtEl>
                                      </p:cBhvr>
                                      <p:to x="100000" y="100000"/>
                                    </p:animScale>
                                    <p:animScale>
                                      <p:cBhvr>
                                        <p:cTn id="107" dur="26">
                                          <p:stCondLst>
                                            <p:cond delay="1642"/>
                                          </p:stCondLst>
                                        </p:cTn>
                                        <p:tgtEl>
                                          <p:spTgt spid="2">
                                            <p:txEl>
                                              <p:pRg st="5" end="5"/>
                                            </p:txEl>
                                          </p:spTgt>
                                        </p:tgtEl>
                                      </p:cBhvr>
                                      <p:to x="100000" y="90000"/>
                                    </p:animScale>
                                    <p:animScale>
                                      <p:cBhvr>
                                        <p:cTn id="108" dur="166" decel="50000">
                                          <p:stCondLst>
                                            <p:cond delay="1668"/>
                                          </p:stCondLst>
                                        </p:cTn>
                                        <p:tgtEl>
                                          <p:spTgt spid="2">
                                            <p:txEl>
                                              <p:pRg st="5" end="5"/>
                                            </p:txEl>
                                          </p:spTgt>
                                        </p:tgtEl>
                                      </p:cBhvr>
                                      <p:to x="100000" y="100000"/>
                                    </p:animScale>
                                    <p:animScale>
                                      <p:cBhvr>
                                        <p:cTn id="109" dur="26">
                                          <p:stCondLst>
                                            <p:cond delay="1808"/>
                                          </p:stCondLst>
                                        </p:cTn>
                                        <p:tgtEl>
                                          <p:spTgt spid="2">
                                            <p:txEl>
                                              <p:pRg st="5" end="5"/>
                                            </p:txEl>
                                          </p:spTgt>
                                        </p:tgtEl>
                                      </p:cBhvr>
                                      <p:to x="100000" y="95000"/>
                                    </p:animScale>
                                    <p:animScale>
                                      <p:cBhvr>
                                        <p:cTn id="110" dur="166" decel="50000">
                                          <p:stCondLst>
                                            <p:cond delay="1834"/>
                                          </p:stCondLst>
                                        </p:cTn>
                                        <p:tgtEl>
                                          <p:spTgt spid="2">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nodeType="clickEffect">
                                  <p:stCondLst>
                                    <p:cond delay="0"/>
                                  </p:stCondLst>
                                  <p:childTnLst>
                                    <p:set>
                                      <p:cBhvr>
                                        <p:cTn id="114" dur="1" fill="hold">
                                          <p:stCondLst>
                                            <p:cond delay="0"/>
                                          </p:stCondLst>
                                        </p:cTn>
                                        <p:tgtEl>
                                          <p:spTgt spid="2">
                                            <p:txEl>
                                              <p:pRg st="6" end="6"/>
                                            </p:txEl>
                                          </p:spTgt>
                                        </p:tgtEl>
                                        <p:attrNameLst>
                                          <p:attrName>style.visibility</p:attrName>
                                        </p:attrNameLst>
                                      </p:cBhvr>
                                      <p:to>
                                        <p:strVal val="visible"/>
                                      </p:to>
                                    </p:set>
                                    <p:animEffect transition="in" filter="wipe(down)">
                                      <p:cBhvr>
                                        <p:cTn id="115" dur="580">
                                          <p:stCondLst>
                                            <p:cond delay="0"/>
                                          </p:stCondLst>
                                        </p:cTn>
                                        <p:tgtEl>
                                          <p:spTgt spid="2">
                                            <p:txEl>
                                              <p:pRg st="6" end="6"/>
                                            </p:txEl>
                                          </p:spTgt>
                                        </p:tgtEl>
                                      </p:cBhvr>
                                    </p:animEffect>
                                    <p:anim calcmode="lin" valueType="num">
                                      <p:cBhvr>
                                        <p:cTn id="116" dur="1822" tmFilter="0,0; 0.14,0.36; 0.43,0.73; 0.71,0.91; 1.0,1.0">
                                          <p:stCondLst>
                                            <p:cond delay="0"/>
                                          </p:stCondLst>
                                        </p:cTn>
                                        <p:tgtEl>
                                          <p:spTgt spid="2">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2">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2">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2">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2">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2">
                                            <p:txEl>
                                              <p:pRg st="6" end="6"/>
                                            </p:txEl>
                                          </p:spTgt>
                                        </p:tgtEl>
                                      </p:cBhvr>
                                      <p:to x="100000" y="60000"/>
                                    </p:animScale>
                                    <p:animScale>
                                      <p:cBhvr>
                                        <p:cTn id="122" dur="166" decel="50000">
                                          <p:stCondLst>
                                            <p:cond delay="676"/>
                                          </p:stCondLst>
                                        </p:cTn>
                                        <p:tgtEl>
                                          <p:spTgt spid="2">
                                            <p:txEl>
                                              <p:pRg st="6" end="6"/>
                                            </p:txEl>
                                          </p:spTgt>
                                        </p:tgtEl>
                                      </p:cBhvr>
                                      <p:to x="100000" y="100000"/>
                                    </p:animScale>
                                    <p:animScale>
                                      <p:cBhvr>
                                        <p:cTn id="123" dur="26">
                                          <p:stCondLst>
                                            <p:cond delay="1312"/>
                                          </p:stCondLst>
                                        </p:cTn>
                                        <p:tgtEl>
                                          <p:spTgt spid="2">
                                            <p:txEl>
                                              <p:pRg st="6" end="6"/>
                                            </p:txEl>
                                          </p:spTgt>
                                        </p:tgtEl>
                                      </p:cBhvr>
                                      <p:to x="100000" y="80000"/>
                                    </p:animScale>
                                    <p:animScale>
                                      <p:cBhvr>
                                        <p:cTn id="124" dur="166" decel="50000">
                                          <p:stCondLst>
                                            <p:cond delay="1338"/>
                                          </p:stCondLst>
                                        </p:cTn>
                                        <p:tgtEl>
                                          <p:spTgt spid="2">
                                            <p:txEl>
                                              <p:pRg st="6" end="6"/>
                                            </p:txEl>
                                          </p:spTgt>
                                        </p:tgtEl>
                                      </p:cBhvr>
                                      <p:to x="100000" y="100000"/>
                                    </p:animScale>
                                    <p:animScale>
                                      <p:cBhvr>
                                        <p:cTn id="125" dur="26">
                                          <p:stCondLst>
                                            <p:cond delay="1642"/>
                                          </p:stCondLst>
                                        </p:cTn>
                                        <p:tgtEl>
                                          <p:spTgt spid="2">
                                            <p:txEl>
                                              <p:pRg st="6" end="6"/>
                                            </p:txEl>
                                          </p:spTgt>
                                        </p:tgtEl>
                                      </p:cBhvr>
                                      <p:to x="100000" y="90000"/>
                                    </p:animScale>
                                    <p:animScale>
                                      <p:cBhvr>
                                        <p:cTn id="126" dur="166" decel="50000">
                                          <p:stCondLst>
                                            <p:cond delay="1668"/>
                                          </p:stCondLst>
                                        </p:cTn>
                                        <p:tgtEl>
                                          <p:spTgt spid="2">
                                            <p:txEl>
                                              <p:pRg st="6" end="6"/>
                                            </p:txEl>
                                          </p:spTgt>
                                        </p:tgtEl>
                                      </p:cBhvr>
                                      <p:to x="100000" y="100000"/>
                                    </p:animScale>
                                    <p:animScale>
                                      <p:cBhvr>
                                        <p:cTn id="127" dur="26">
                                          <p:stCondLst>
                                            <p:cond delay="1808"/>
                                          </p:stCondLst>
                                        </p:cTn>
                                        <p:tgtEl>
                                          <p:spTgt spid="2">
                                            <p:txEl>
                                              <p:pRg st="6" end="6"/>
                                            </p:txEl>
                                          </p:spTgt>
                                        </p:tgtEl>
                                      </p:cBhvr>
                                      <p:to x="100000" y="95000"/>
                                    </p:animScale>
                                    <p:animScale>
                                      <p:cBhvr>
                                        <p:cTn id="128" dur="166" decel="50000">
                                          <p:stCondLst>
                                            <p:cond delay="1834"/>
                                          </p:stCondLst>
                                        </p:cTn>
                                        <p:tgtEl>
                                          <p:spTgt spid="2">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nodeType="clickEffect">
                                  <p:stCondLst>
                                    <p:cond delay="0"/>
                                  </p:stCondLst>
                                  <p:childTnLst>
                                    <p:set>
                                      <p:cBhvr>
                                        <p:cTn id="132" dur="1" fill="hold">
                                          <p:stCondLst>
                                            <p:cond delay="0"/>
                                          </p:stCondLst>
                                        </p:cTn>
                                        <p:tgtEl>
                                          <p:spTgt spid="2">
                                            <p:txEl>
                                              <p:pRg st="7" end="7"/>
                                            </p:txEl>
                                          </p:spTgt>
                                        </p:tgtEl>
                                        <p:attrNameLst>
                                          <p:attrName>style.visibility</p:attrName>
                                        </p:attrNameLst>
                                      </p:cBhvr>
                                      <p:to>
                                        <p:strVal val="visible"/>
                                      </p:to>
                                    </p:set>
                                    <p:animEffect transition="in" filter="wipe(down)">
                                      <p:cBhvr>
                                        <p:cTn id="133" dur="580">
                                          <p:stCondLst>
                                            <p:cond delay="0"/>
                                          </p:stCondLst>
                                        </p:cTn>
                                        <p:tgtEl>
                                          <p:spTgt spid="2">
                                            <p:txEl>
                                              <p:pRg st="7" end="7"/>
                                            </p:txEl>
                                          </p:spTgt>
                                        </p:tgtEl>
                                      </p:cBhvr>
                                    </p:animEffect>
                                    <p:anim calcmode="lin" valueType="num">
                                      <p:cBhvr>
                                        <p:cTn id="134" dur="1822" tmFilter="0,0; 0.14,0.36; 0.43,0.73; 0.71,0.91; 1.0,1.0">
                                          <p:stCondLst>
                                            <p:cond delay="0"/>
                                          </p:stCondLst>
                                        </p:cTn>
                                        <p:tgtEl>
                                          <p:spTgt spid="2">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2">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2">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2">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2">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2">
                                            <p:txEl>
                                              <p:pRg st="7" end="7"/>
                                            </p:txEl>
                                          </p:spTgt>
                                        </p:tgtEl>
                                      </p:cBhvr>
                                      <p:to x="100000" y="60000"/>
                                    </p:animScale>
                                    <p:animScale>
                                      <p:cBhvr>
                                        <p:cTn id="140" dur="166" decel="50000">
                                          <p:stCondLst>
                                            <p:cond delay="676"/>
                                          </p:stCondLst>
                                        </p:cTn>
                                        <p:tgtEl>
                                          <p:spTgt spid="2">
                                            <p:txEl>
                                              <p:pRg st="7" end="7"/>
                                            </p:txEl>
                                          </p:spTgt>
                                        </p:tgtEl>
                                      </p:cBhvr>
                                      <p:to x="100000" y="100000"/>
                                    </p:animScale>
                                    <p:animScale>
                                      <p:cBhvr>
                                        <p:cTn id="141" dur="26">
                                          <p:stCondLst>
                                            <p:cond delay="1312"/>
                                          </p:stCondLst>
                                        </p:cTn>
                                        <p:tgtEl>
                                          <p:spTgt spid="2">
                                            <p:txEl>
                                              <p:pRg st="7" end="7"/>
                                            </p:txEl>
                                          </p:spTgt>
                                        </p:tgtEl>
                                      </p:cBhvr>
                                      <p:to x="100000" y="80000"/>
                                    </p:animScale>
                                    <p:animScale>
                                      <p:cBhvr>
                                        <p:cTn id="142" dur="166" decel="50000">
                                          <p:stCondLst>
                                            <p:cond delay="1338"/>
                                          </p:stCondLst>
                                        </p:cTn>
                                        <p:tgtEl>
                                          <p:spTgt spid="2">
                                            <p:txEl>
                                              <p:pRg st="7" end="7"/>
                                            </p:txEl>
                                          </p:spTgt>
                                        </p:tgtEl>
                                      </p:cBhvr>
                                      <p:to x="100000" y="100000"/>
                                    </p:animScale>
                                    <p:animScale>
                                      <p:cBhvr>
                                        <p:cTn id="143" dur="26">
                                          <p:stCondLst>
                                            <p:cond delay="1642"/>
                                          </p:stCondLst>
                                        </p:cTn>
                                        <p:tgtEl>
                                          <p:spTgt spid="2">
                                            <p:txEl>
                                              <p:pRg st="7" end="7"/>
                                            </p:txEl>
                                          </p:spTgt>
                                        </p:tgtEl>
                                      </p:cBhvr>
                                      <p:to x="100000" y="90000"/>
                                    </p:animScale>
                                    <p:animScale>
                                      <p:cBhvr>
                                        <p:cTn id="144" dur="166" decel="50000">
                                          <p:stCondLst>
                                            <p:cond delay="1668"/>
                                          </p:stCondLst>
                                        </p:cTn>
                                        <p:tgtEl>
                                          <p:spTgt spid="2">
                                            <p:txEl>
                                              <p:pRg st="7" end="7"/>
                                            </p:txEl>
                                          </p:spTgt>
                                        </p:tgtEl>
                                      </p:cBhvr>
                                      <p:to x="100000" y="100000"/>
                                    </p:animScale>
                                    <p:animScale>
                                      <p:cBhvr>
                                        <p:cTn id="145" dur="26">
                                          <p:stCondLst>
                                            <p:cond delay="1808"/>
                                          </p:stCondLst>
                                        </p:cTn>
                                        <p:tgtEl>
                                          <p:spTgt spid="2">
                                            <p:txEl>
                                              <p:pRg st="7" end="7"/>
                                            </p:txEl>
                                          </p:spTgt>
                                        </p:tgtEl>
                                      </p:cBhvr>
                                      <p:to x="100000" y="95000"/>
                                    </p:animScale>
                                    <p:animScale>
                                      <p:cBhvr>
                                        <p:cTn id="146" dur="166" decel="50000">
                                          <p:stCondLst>
                                            <p:cond delay="1834"/>
                                          </p:stCondLst>
                                        </p:cTn>
                                        <p:tgtEl>
                                          <p:spTgt spid="2">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235992" y="283190"/>
            <a:ext cx="7766429" cy="6363270"/>
          </a:xfrm>
          <a:prstGeom prst="rect">
            <a:avLst/>
          </a:prstGeom>
          <a:noFill/>
          <a:ln w="9525">
            <a:noFill/>
            <a:miter lim="800000"/>
            <a:headEnd/>
            <a:tailEnd/>
          </a:ln>
          <a:effectLst/>
        </p:spPr>
      </p:pic>
    </p:spTree>
    <p:extLst>
      <p:ext uri="{BB962C8B-B14F-4D97-AF65-F5344CB8AC3E}">
        <p14:creationId xmlns:p14="http://schemas.microsoft.com/office/powerpoint/2010/main" val="27602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5" name="Rectangle 4"/>
          <p:cNvSpPr/>
          <p:nvPr/>
        </p:nvSpPr>
        <p:spPr>
          <a:xfrm>
            <a:off x="168322" y="178138"/>
            <a:ext cx="8766127" cy="6432530"/>
          </a:xfrm>
          <a:prstGeom prst="rect">
            <a:avLst/>
          </a:prstGeom>
        </p:spPr>
        <p:txBody>
          <a:bodyPr wrap="square">
            <a:spAutoFit/>
          </a:bodyPr>
          <a:lstStyle/>
          <a:p>
            <a:r>
              <a:rPr lang="en-US" sz="2800" b="1" dirty="0">
                <a:solidFill>
                  <a:schemeClr val="bg1"/>
                </a:solidFill>
              </a:rPr>
              <a:t>Example Explanation: </a:t>
            </a: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From the initial state, MAX has 9 possible moves as he starts first. MAX place x and MIN place o, and both player plays alternatively until we reach a leaf node where one player has three in a row or all squares are filled. </a:t>
            </a: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Both players will compute each node, minimax, the minimax value which is the best achievable utility against an optimal adversary. </a:t>
            </a: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Suppose both the players are well aware of the tic-tac-toe and playing the best play. Each player is doing his best to prevent another one from winning. MIN is acting against Max in the game. </a:t>
            </a: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So in the game tree, we have a layer of Max, a layer of MIN, and each layer is called as </a:t>
            </a:r>
            <a:r>
              <a:rPr lang="en-US" sz="2400" b="1" dirty="0">
                <a:solidFill>
                  <a:srgbClr val="FFFF00"/>
                </a:solidFill>
                <a:latin typeface="Times New Roman" panose="02020603050405020304" pitchFamily="18" charset="0"/>
                <a:cs typeface="Times New Roman" panose="02020603050405020304" pitchFamily="18" charset="0"/>
              </a:rPr>
              <a:t>Ply. Max place x, then MIN puts o to prevent Max from winning, and this game continues until the terminal node. </a:t>
            </a:r>
          </a:p>
          <a:p>
            <a:pPr marL="342900" indent="-342900" algn="just">
              <a:buFont typeface="Arial" panose="020B0604020202020204" pitchFamily="34" charset="0"/>
              <a:buChar char="•"/>
            </a:pPr>
            <a:r>
              <a:rPr lang="en-US" sz="2400" dirty="0">
                <a:solidFill>
                  <a:srgbClr val="FFFF00"/>
                </a:solidFill>
                <a:latin typeface="Times New Roman" panose="02020603050405020304" pitchFamily="18" charset="0"/>
                <a:cs typeface="Times New Roman" panose="02020603050405020304" pitchFamily="18" charset="0"/>
              </a:rPr>
              <a:t>In this either MIN wins, MAX wins, or it's a draw. This game-tree is the whole search space of possibilities that MIN and MAX are playing tic-tac-toe and taking turns alternately. </a:t>
            </a:r>
          </a:p>
        </p:txBody>
      </p:sp>
    </p:spTree>
    <p:extLst>
      <p:ext uri="{BB962C8B-B14F-4D97-AF65-F5344CB8AC3E}">
        <p14:creationId xmlns:p14="http://schemas.microsoft.com/office/powerpoint/2010/main" val="241623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32" name="Rectangle 31"/>
          <p:cNvSpPr/>
          <p:nvPr/>
        </p:nvSpPr>
        <p:spPr>
          <a:xfrm>
            <a:off x="136480" y="68240"/>
            <a:ext cx="8457064" cy="3046988"/>
          </a:xfrm>
          <a:prstGeom prst="rect">
            <a:avLst/>
          </a:prstGeom>
        </p:spPr>
        <p:txBody>
          <a:bodyPr wrap="square">
            <a:spAutoFit/>
          </a:bodyPr>
          <a:lstStyle/>
          <a:p>
            <a:r>
              <a:rPr lang="en-US" sz="2400" dirty="0">
                <a:solidFill>
                  <a:schemeClr val="bg1"/>
                </a:solidFill>
              </a:rPr>
              <a:t>Hence adversarial Search for the min max procedure works as follows: </a:t>
            </a:r>
          </a:p>
          <a:p>
            <a:pPr marL="342900" indent="-342900">
              <a:buFont typeface="Arial" panose="020B0604020202020204" pitchFamily="34" charset="0"/>
              <a:buChar char="•"/>
            </a:pPr>
            <a:r>
              <a:rPr lang="en-US" sz="2400" dirty="0">
                <a:solidFill>
                  <a:srgbClr val="FFFF00"/>
                </a:solidFill>
              </a:rPr>
              <a:t>It aims to find the optimal strategy for MAX to win the game. </a:t>
            </a:r>
          </a:p>
          <a:p>
            <a:pPr marL="342900" indent="-342900">
              <a:buFont typeface="Arial" panose="020B0604020202020204" pitchFamily="34" charset="0"/>
              <a:buChar char="•"/>
            </a:pPr>
            <a:r>
              <a:rPr lang="en-US" sz="2400" dirty="0">
                <a:solidFill>
                  <a:srgbClr val="FFFF00"/>
                </a:solidFill>
              </a:rPr>
              <a:t>It follows the approach of Depth-first search. </a:t>
            </a:r>
          </a:p>
          <a:p>
            <a:pPr marL="342900" indent="-342900">
              <a:buFont typeface="Arial" panose="020B0604020202020204" pitchFamily="34" charset="0"/>
              <a:buChar char="•"/>
            </a:pPr>
            <a:r>
              <a:rPr lang="en-US" sz="2400" dirty="0">
                <a:solidFill>
                  <a:srgbClr val="FFFF00"/>
                </a:solidFill>
              </a:rPr>
              <a:t>In the game tree, optimal leaf node could appear at any depth of the tree. </a:t>
            </a:r>
          </a:p>
          <a:p>
            <a:pPr marL="342900" indent="-342900">
              <a:buFont typeface="Arial" panose="020B0604020202020204" pitchFamily="34" charset="0"/>
              <a:buChar char="•"/>
            </a:pPr>
            <a:r>
              <a:rPr lang="en-US" sz="2400" dirty="0">
                <a:solidFill>
                  <a:srgbClr val="FFFF00"/>
                </a:solidFill>
              </a:rPr>
              <a:t>Propagate the minimax values up to the tree until the terminal node discovered. </a:t>
            </a:r>
          </a:p>
        </p:txBody>
      </p:sp>
      <p:sp>
        <p:nvSpPr>
          <p:cNvPr id="33" name="Rectangle 32"/>
          <p:cNvSpPr/>
          <p:nvPr/>
        </p:nvSpPr>
        <p:spPr>
          <a:xfrm>
            <a:off x="181971" y="2992609"/>
            <a:ext cx="8730017" cy="1569660"/>
          </a:xfrm>
          <a:prstGeom prst="rect">
            <a:avLst/>
          </a:prstGeom>
        </p:spPr>
        <p:txBody>
          <a:bodyPr wrap="square">
            <a:spAutoFit/>
          </a:bodyPr>
          <a:lstStyle/>
          <a:p>
            <a:r>
              <a:rPr lang="en-US" sz="2400" dirty="0">
                <a:solidFill>
                  <a:srgbClr val="FFFF00"/>
                </a:solidFill>
              </a:rPr>
              <a:t>	In a given game tree, the optimal strategy can be determined from the mini max value of each node, which can be written as MINIMAX(n). MAX prefer to move to a state of maximum value and MIN prefer to move to a state of minimum value then: </a:t>
            </a:r>
          </a:p>
        </p:txBody>
      </p:sp>
      <p:pic>
        <p:nvPicPr>
          <p:cNvPr id="2050" name="Picture 2"/>
          <p:cNvPicPr>
            <a:picLocks noChangeAspect="1" noChangeArrowheads="1"/>
          </p:cNvPicPr>
          <p:nvPr/>
        </p:nvPicPr>
        <p:blipFill>
          <a:blip r:embed="rId3"/>
          <a:srcRect/>
          <a:stretch>
            <a:fillRect/>
          </a:stretch>
        </p:blipFill>
        <p:spPr bwMode="auto">
          <a:xfrm>
            <a:off x="284751" y="4572000"/>
            <a:ext cx="8449813" cy="2286000"/>
          </a:xfrm>
          <a:prstGeom prst="rect">
            <a:avLst/>
          </a:prstGeom>
          <a:noFill/>
          <a:ln w="9525">
            <a:noFill/>
            <a:miter lim="800000"/>
            <a:headEnd/>
            <a:tailEnd/>
          </a:ln>
          <a:effectLst/>
        </p:spPr>
      </p:pic>
    </p:spTree>
    <p:extLst>
      <p:ext uri="{BB962C8B-B14F-4D97-AF65-F5344CB8AC3E}">
        <p14:creationId xmlns:p14="http://schemas.microsoft.com/office/powerpoint/2010/main" val="275296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B9586076-AAEA-450F-9799-B2D4A254B6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4" name="Rectangle 3"/>
          <p:cNvSpPr/>
          <p:nvPr/>
        </p:nvSpPr>
        <p:spPr>
          <a:xfrm>
            <a:off x="0" y="0"/>
            <a:ext cx="9376012" cy="6801862"/>
          </a:xfrm>
          <a:prstGeom prst="rect">
            <a:avLst/>
          </a:prstGeom>
        </p:spPr>
        <p:txBody>
          <a:bodyPr wrap="square">
            <a:spAutoFit/>
          </a:bodyPr>
          <a:lstStyle/>
          <a:p>
            <a:r>
              <a:rPr lang="it-IT" sz="2800" b="1" dirty="0">
                <a:solidFill>
                  <a:schemeClr val="bg1"/>
                </a:solidFill>
              </a:rPr>
              <a:t>Mini-Max Algorithm in Artificial Intelligence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Mini-max algorithm is a recursive or backtracking algorithm which is used in decision-making and game theory. It provides an optimal move for the player assuming that opponent is also playing optimally.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Mini-Max algorithm uses recursion to search through the game-tree.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Min-Max algorithm is mostly used for game playing in AI. Such as Chess, Checkers, tic-tac-toe, go, and various tow-players game. This Algorithm computes the mini max decision for the current state.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In this algorithm two players play the game, one is called MAX and other is called MIN.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Both the players fight it as the opponent player gets the minimum benefit while they get the maximum benefit.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Both Players of the game are opponent of each other, where MAX will select the maximized value and MIN will select the minimized value.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The mini max algorithm performs a depth-first search algorithm for the exploration of the complete game tree. </a:t>
            </a:r>
          </a:p>
          <a:p>
            <a:pPr marL="342900" indent="-342900" algn="just">
              <a:buFont typeface="Arial" panose="020B0604020202020204" pitchFamily="34" charset="0"/>
              <a:buChar char="•"/>
            </a:pPr>
            <a:r>
              <a:rPr lang="en-US" sz="2400" dirty="0">
                <a:solidFill>
                  <a:srgbClr val="FFFF00"/>
                </a:solidFill>
                <a:latin typeface="Times New Roman" pitchFamily="18" charset="0"/>
                <a:cs typeface="Times New Roman" pitchFamily="18" charset="0"/>
              </a:rPr>
              <a:t>The mini max algorithm proceeds all the way down to the terminal node of the tree, then backtrack the tree as the recursion. </a:t>
            </a:r>
          </a:p>
        </p:txBody>
      </p:sp>
    </p:spTree>
    <p:extLst>
      <p:ext uri="{BB962C8B-B14F-4D97-AF65-F5344CB8AC3E}">
        <p14:creationId xmlns:p14="http://schemas.microsoft.com/office/powerpoint/2010/main" val="30362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0546" y="175604"/>
            <a:ext cx="920445" cy="523220"/>
          </a:xfrm>
          <a:prstGeom prst="rect">
            <a:avLst/>
          </a:prstGeom>
          <a:noFill/>
        </p:spPr>
        <p:txBody>
          <a:bodyPr wrap="none" lIns="91440" tIns="45720" rIns="91440" bIns="45720">
            <a:spAutoFit/>
          </a:bodyPr>
          <a:lstStyle/>
          <a:p>
            <a:r>
              <a:rPr lang="en-US" sz="2800" dirty="0">
                <a:ln w="0"/>
                <a:solidFill>
                  <a:schemeClr val="bg1"/>
                </a:solidFill>
                <a:effectLst>
                  <a:outerShdw blurRad="38100" dist="25400" dir="5400000" algn="ctr" rotWithShape="0">
                    <a:srgbClr val="6E747A">
                      <a:alpha val="43000"/>
                    </a:srgbClr>
                  </a:outerShdw>
                </a:effectLst>
              </a:rPr>
              <a:t>         </a:t>
            </a:r>
            <a:endParaRPr lang="en-US" sz="2800" b="0" cap="none" spc="0" dirty="0">
              <a:ln w="0"/>
              <a:solidFill>
                <a:schemeClr val="bg1"/>
              </a:solidFill>
              <a:effectLst>
                <a:outerShdw blurRad="38100" dist="25400" dir="5400000" algn="ctr" rotWithShape="0">
                  <a:srgbClr val="6E747A">
                    <a:alpha val="43000"/>
                  </a:srgbClr>
                </a:outerShdw>
              </a:effectLst>
            </a:endParaRPr>
          </a:p>
        </p:txBody>
      </p:sp>
      <p:pic>
        <p:nvPicPr>
          <p:cNvPr id="17" name="Picture 16">
            <a:extLst>
              <a:ext uri="{FF2B5EF4-FFF2-40B4-BE49-F238E27FC236}">
                <a16:creationId xmlns:a16="http://schemas.microsoft.com/office/drawing/2014/main" id="{B9586076-AAEA-450F-9799-B2D4A254B6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9712960" y="150823"/>
            <a:ext cx="2360023" cy="861039"/>
          </a:xfrm>
          <a:prstGeom prst="rect">
            <a:avLst/>
          </a:prstGeom>
        </p:spPr>
      </p:pic>
      <p:sp>
        <p:nvSpPr>
          <p:cNvPr id="5" name="Rectangle 4"/>
          <p:cNvSpPr/>
          <p:nvPr/>
        </p:nvSpPr>
        <p:spPr>
          <a:xfrm>
            <a:off x="95536" y="68240"/>
            <a:ext cx="8038530" cy="7017306"/>
          </a:xfrm>
          <a:prstGeom prst="rect">
            <a:avLst/>
          </a:prstGeom>
        </p:spPr>
        <p:txBody>
          <a:bodyPr wrap="square">
            <a:spAutoFit/>
          </a:bodyPr>
          <a:lstStyle/>
          <a:p>
            <a:r>
              <a:rPr lang="en-US" sz="2800" dirty="0">
                <a:solidFill>
                  <a:schemeClr val="bg1"/>
                </a:solidFill>
              </a:rPr>
              <a:t>Pseudo-code for </a:t>
            </a:r>
            <a:r>
              <a:rPr lang="en-US" sz="2800" dirty="0" err="1">
                <a:solidFill>
                  <a:schemeClr val="bg1"/>
                </a:solidFill>
              </a:rPr>
              <a:t>MinMax</a:t>
            </a:r>
            <a:r>
              <a:rPr lang="en-US" sz="2800" dirty="0">
                <a:solidFill>
                  <a:schemeClr val="bg1"/>
                </a:solidFill>
              </a:rPr>
              <a:t> Algorithm: </a:t>
            </a:r>
          </a:p>
          <a:p>
            <a:r>
              <a:rPr lang="en-US" sz="2200" dirty="0">
                <a:solidFill>
                  <a:schemeClr val="bg1"/>
                </a:solidFill>
                <a:latin typeface="Times New Roman" pitchFamily="18" charset="0"/>
                <a:cs typeface="Times New Roman" pitchFamily="18" charset="0"/>
              </a:rPr>
              <a:t>1.</a:t>
            </a:r>
            <a:r>
              <a:rPr lang="en-US" sz="2200" dirty="0">
                <a:solidFill>
                  <a:srgbClr val="FFFF00"/>
                </a:solidFill>
                <a:latin typeface="Times New Roman" pitchFamily="18" charset="0"/>
                <a:cs typeface="Times New Roman" pitchFamily="18" charset="0"/>
              </a:rPr>
              <a:t> function </a:t>
            </a:r>
            <a:r>
              <a:rPr lang="en-US" sz="2200" dirty="0" err="1">
                <a:solidFill>
                  <a:srgbClr val="FFFF00"/>
                </a:solidFill>
                <a:latin typeface="Times New Roman" pitchFamily="18" charset="0"/>
                <a:cs typeface="Times New Roman" pitchFamily="18" charset="0"/>
              </a:rPr>
              <a:t>minimax</a:t>
            </a:r>
            <a:r>
              <a:rPr lang="en-US" sz="2200" dirty="0">
                <a:solidFill>
                  <a:srgbClr val="FFFF00"/>
                </a:solidFill>
                <a:latin typeface="Times New Roman" pitchFamily="18" charset="0"/>
                <a:cs typeface="Times New Roman" pitchFamily="18" charset="0"/>
              </a:rPr>
              <a:t>(node, depth, </a:t>
            </a:r>
            <a:r>
              <a:rPr lang="en-US" sz="2200" dirty="0" err="1">
                <a:solidFill>
                  <a:srgbClr val="FFFF00"/>
                </a:solidFill>
                <a:latin typeface="Times New Roman" pitchFamily="18" charset="0"/>
                <a:cs typeface="Times New Roman" pitchFamily="18" charset="0"/>
              </a:rPr>
              <a:t>maximizingPlayer</a:t>
            </a:r>
            <a:r>
              <a:rPr lang="en-US" sz="2200" dirty="0">
                <a:solidFill>
                  <a:srgbClr val="FFFF00"/>
                </a:solidFill>
                <a:latin typeface="Times New Roman" pitchFamily="18" charset="0"/>
                <a:cs typeface="Times New Roman" pitchFamily="18" charset="0"/>
              </a:rPr>
              <a:t>) is </a:t>
            </a:r>
          </a:p>
          <a:p>
            <a:r>
              <a:rPr lang="en-US" sz="2200" dirty="0">
                <a:solidFill>
                  <a:schemeClr val="bg1"/>
                </a:solidFill>
                <a:latin typeface="Times New Roman" pitchFamily="18" charset="0"/>
                <a:cs typeface="Times New Roman" pitchFamily="18" charset="0"/>
              </a:rPr>
              <a:t>2. </a:t>
            </a:r>
            <a:r>
              <a:rPr lang="en-US" sz="2200" b="1" dirty="0">
                <a:solidFill>
                  <a:srgbClr val="FFFF00"/>
                </a:solidFill>
                <a:latin typeface="Times New Roman" pitchFamily="18" charset="0"/>
                <a:cs typeface="Times New Roman" pitchFamily="18" charset="0"/>
              </a:rPr>
              <a:t>if depth ==0 or node is a terminal node then </a:t>
            </a:r>
          </a:p>
          <a:p>
            <a:r>
              <a:rPr lang="en-US" sz="2200" dirty="0">
                <a:solidFill>
                  <a:schemeClr val="bg1"/>
                </a:solidFill>
                <a:latin typeface="Times New Roman" pitchFamily="18" charset="0"/>
                <a:cs typeface="Times New Roman" pitchFamily="18" charset="0"/>
              </a:rPr>
              <a:t>3. </a:t>
            </a:r>
            <a:r>
              <a:rPr lang="en-US" sz="2200" b="1" dirty="0">
                <a:solidFill>
                  <a:srgbClr val="FFFF00"/>
                </a:solidFill>
                <a:latin typeface="Times New Roman" pitchFamily="18" charset="0"/>
                <a:cs typeface="Times New Roman" pitchFamily="18" charset="0"/>
              </a:rPr>
              <a:t>return static evaluation of node </a:t>
            </a:r>
          </a:p>
          <a:p>
            <a:r>
              <a:rPr lang="en-US" sz="2200" dirty="0">
                <a:solidFill>
                  <a:schemeClr val="bg1"/>
                </a:solidFill>
                <a:latin typeface="Times New Roman" pitchFamily="18" charset="0"/>
                <a:cs typeface="Times New Roman" pitchFamily="18" charset="0"/>
              </a:rPr>
              <a:t>4. </a:t>
            </a:r>
          </a:p>
          <a:p>
            <a:r>
              <a:rPr lang="en-US" sz="2200" dirty="0">
                <a:solidFill>
                  <a:schemeClr val="bg1"/>
                </a:solidFill>
                <a:latin typeface="Times New Roman" pitchFamily="18" charset="0"/>
                <a:cs typeface="Times New Roman" pitchFamily="18" charset="0"/>
              </a:rPr>
              <a:t>5. </a:t>
            </a:r>
            <a:r>
              <a:rPr lang="en-US" sz="2200" b="1" dirty="0">
                <a:solidFill>
                  <a:srgbClr val="FFFF00"/>
                </a:solidFill>
                <a:latin typeface="Times New Roman" pitchFamily="18" charset="0"/>
                <a:cs typeface="Times New Roman" pitchFamily="18" charset="0"/>
              </a:rPr>
              <a:t>if </a:t>
            </a:r>
            <a:r>
              <a:rPr lang="en-US" sz="2200" b="1" dirty="0" err="1">
                <a:solidFill>
                  <a:srgbClr val="FFFF00"/>
                </a:solidFill>
                <a:latin typeface="Times New Roman" pitchFamily="18" charset="0"/>
                <a:cs typeface="Times New Roman" pitchFamily="18" charset="0"/>
              </a:rPr>
              <a:t>MaximizingPlayer</a:t>
            </a:r>
            <a:r>
              <a:rPr lang="en-US" sz="2200" b="1" dirty="0">
                <a:solidFill>
                  <a:srgbClr val="FFFF00"/>
                </a:solidFill>
                <a:latin typeface="Times New Roman" pitchFamily="18" charset="0"/>
                <a:cs typeface="Times New Roman" pitchFamily="18" charset="0"/>
              </a:rPr>
              <a:t> then // for Maximizer Player </a:t>
            </a:r>
          </a:p>
          <a:p>
            <a:r>
              <a:rPr lang="en-US" sz="2200" dirty="0">
                <a:solidFill>
                  <a:schemeClr val="bg1"/>
                </a:solidFill>
                <a:latin typeface="Times New Roman" pitchFamily="18" charset="0"/>
                <a:cs typeface="Times New Roman" pitchFamily="18" charset="0"/>
              </a:rPr>
              <a:t>6. </a:t>
            </a:r>
            <a:r>
              <a:rPr lang="en-US" sz="2200" dirty="0" err="1">
                <a:solidFill>
                  <a:srgbClr val="FFFF00"/>
                </a:solidFill>
                <a:latin typeface="Times New Roman" pitchFamily="18" charset="0"/>
                <a:cs typeface="Times New Roman" pitchFamily="18" charset="0"/>
              </a:rPr>
              <a:t>maxEva</a:t>
            </a:r>
            <a:r>
              <a:rPr lang="en-US" sz="2200" dirty="0">
                <a:solidFill>
                  <a:srgbClr val="FFFF00"/>
                </a:solidFill>
                <a:latin typeface="Times New Roman" pitchFamily="18" charset="0"/>
                <a:cs typeface="Times New Roman" pitchFamily="18" charset="0"/>
              </a:rPr>
              <a:t>= -infinity </a:t>
            </a:r>
          </a:p>
          <a:p>
            <a:r>
              <a:rPr lang="en-US" sz="2200" dirty="0">
                <a:solidFill>
                  <a:schemeClr val="bg1"/>
                </a:solidFill>
                <a:latin typeface="Times New Roman" pitchFamily="18" charset="0"/>
                <a:cs typeface="Times New Roman" pitchFamily="18" charset="0"/>
              </a:rPr>
              <a:t>7. </a:t>
            </a:r>
            <a:r>
              <a:rPr lang="en-US" sz="2200" b="1" dirty="0">
                <a:solidFill>
                  <a:srgbClr val="FFFF00"/>
                </a:solidFill>
                <a:latin typeface="Times New Roman" pitchFamily="18" charset="0"/>
                <a:cs typeface="Times New Roman" pitchFamily="18" charset="0"/>
              </a:rPr>
              <a:t>for each child of node do </a:t>
            </a:r>
          </a:p>
          <a:p>
            <a:r>
              <a:rPr lang="en-US" sz="2200" dirty="0">
                <a:solidFill>
                  <a:schemeClr val="bg1"/>
                </a:solidFill>
                <a:latin typeface="Times New Roman" pitchFamily="18" charset="0"/>
                <a:cs typeface="Times New Roman" pitchFamily="18" charset="0"/>
              </a:rPr>
              <a:t>8. </a:t>
            </a:r>
            <a:r>
              <a:rPr lang="en-US" sz="2200" dirty="0" err="1">
                <a:solidFill>
                  <a:srgbClr val="FFFF00"/>
                </a:solidFill>
                <a:latin typeface="Times New Roman" pitchFamily="18" charset="0"/>
                <a:cs typeface="Times New Roman" pitchFamily="18" charset="0"/>
              </a:rPr>
              <a:t>eva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minimax</a:t>
            </a:r>
            <a:r>
              <a:rPr lang="en-US" sz="2200" dirty="0">
                <a:solidFill>
                  <a:srgbClr val="FFFF00"/>
                </a:solidFill>
                <a:latin typeface="Times New Roman" pitchFamily="18" charset="0"/>
                <a:cs typeface="Times New Roman" pitchFamily="18" charset="0"/>
              </a:rPr>
              <a:t>(child, depth-1, </a:t>
            </a:r>
            <a:r>
              <a:rPr lang="en-US" sz="2200" b="1" dirty="0">
                <a:solidFill>
                  <a:srgbClr val="FFFF00"/>
                </a:solidFill>
                <a:latin typeface="Times New Roman" pitchFamily="18" charset="0"/>
                <a:cs typeface="Times New Roman" pitchFamily="18" charset="0"/>
              </a:rPr>
              <a:t>false) </a:t>
            </a:r>
          </a:p>
          <a:p>
            <a:r>
              <a:rPr lang="en-US" sz="2200" dirty="0">
                <a:solidFill>
                  <a:schemeClr val="bg1"/>
                </a:solidFill>
                <a:latin typeface="Times New Roman" pitchFamily="18" charset="0"/>
                <a:cs typeface="Times New Roman" pitchFamily="18" charset="0"/>
              </a:rPr>
              <a:t>9. </a:t>
            </a:r>
            <a:r>
              <a:rPr lang="en-US" sz="2200" dirty="0" err="1">
                <a:solidFill>
                  <a:srgbClr val="FFFF00"/>
                </a:solidFill>
                <a:latin typeface="Times New Roman" pitchFamily="18" charset="0"/>
                <a:cs typeface="Times New Roman" pitchFamily="18" charset="0"/>
              </a:rPr>
              <a:t>maxEva</a:t>
            </a:r>
            <a:r>
              <a:rPr lang="en-US" sz="2200" dirty="0">
                <a:solidFill>
                  <a:srgbClr val="FFFF00"/>
                </a:solidFill>
                <a:latin typeface="Times New Roman" pitchFamily="18" charset="0"/>
                <a:cs typeface="Times New Roman" pitchFamily="18" charset="0"/>
              </a:rPr>
              <a:t>= max(</a:t>
            </a:r>
            <a:r>
              <a:rPr lang="en-US" sz="2200" dirty="0" err="1">
                <a:solidFill>
                  <a:srgbClr val="FFFF00"/>
                </a:solidFill>
                <a:latin typeface="Times New Roman" pitchFamily="18" charset="0"/>
                <a:cs typeface="Times New Roman" pitchFamily="18" charset="0"/>
              </a:rPr>
              <a:t>maxEva,eva</a:t>
            </a:r>
            <a:r>
              <a:rPr lang="en-US" sz="2200" dirty="0">
                <a:solidFill>
                  <a:srgbClr val="FFFF00"/>
                </a:solidFill>
                <a:latin typeface="Times New Roman" pitchFamily="18" charset="0"/>
                <a:cs typeface="Times New Roman" pitchFamily="18" charset="0"/>
              </a:rPr>
              <a:t>) //gives Maximum of the values </a:t>
            </a:r>
          </a:p>
          <a:p>
            <a:r>
              <a:rPr lang="en-US" sz="2200" dirty="0">
                <a:solidFill>
                  <a:schemeClr val="bg1"/>
                </a:solidFill>
                <a:latin typeface="Times New Roman" pitchFamily="18" charset="0"/>
                <a:cs typeface="Times New Roman" pitchFamily="18" charset="0"/>
              </a:rPr>
              <a:t>10. </a:t>
            </a:r>
            <a:r>
              <a:rPr lang="en-US" sz="2200" b="1" dirty="0">
                <a:solidFill>
                  <a:srgbClr val="FFFF00"/>
                </a:solidFill>
                <a:latin typeface="Times New Roman" pitchFamily="18" charset="0"/>
                <a:cs typeface="Times New Roman" pitchFamily="18" charset="0"/>
              </a:rPr>
              <a:t>return </a:t>
            </a:r>
            <a:r>
              <a:rPr lang="en-US" sz="2200" b="1" dirty="0" err="1">
                <a:solidFill>
                  <a:srgbClr val="FFFF00"/>
                </a:solidFill>
                <a:latin typeface="Times New Roman" pitchFamily="18" charset="0"/>
                <a:cs typeface="Times New Roman" pitchFamily="18" charset="0"/>
              </a:rPr>
              <a:t>maxEva</a:t>
            </a:r>
            <a:r>
              <a:rPr lang="en-US" sz="2200" b="1" dirty="0">
                <a:solidFill>
                  <a:srgbClr val="FFFF00"/>
                </a:solidFill>
                <a:latin typeface="Times New Roman" pitchFamily="18" charset="0"/>
                <a:cs typeface="Times New Roman" pitchFamily="18" charset="0"/>
              </a:rPr>
              <a:t> </a:t>
            </a:r>
            <a:endParaRPr lang="en-US" sz="2200" dirty="0">
              <a:solidFill>
                <a:srgbClr val="FFFF00"/>
              </a:solidFill>
              <a:latin typeface="Times New Roman" pitchFamily="18" charset="0"/>
              <a:cs typeface="Times New Roman" pitchFamily="18" charset="0"/>
            </a:endParaRPr>
          </a:p>
          <a:p>
            <a:r>
              <a:rPr lang="en-US" sz="2200" dirty="0">
                <a:solidFill>
                  <a:schemeClr val="bg1"/>
                </a:solidFill>
                <a:latin typeface="Times New Roman" pitchFamily="18" charset="0"/>
                <a:cs typeface="Times New Roman" pitchFamily="18" charset="0"/>
              </a:rPr>
              <a:t>11.</a:t>
            </a:r>
          </a:p>
          <a:p>
            <a:r>
              <a:rPr lang="en-US" sz="2200" dirty="0">
                <a:solidFill>
                  <a:schemeClr val="bg1"/>
                </a:solidFill>
                <a:latin typeface="Times New Roman" pitchFamily="18" charset="0"/>
                <a:cs typeface="Times New Roman" pitchFamily="18" charset="0"/>
              </a:rPr>
              <a:t>12. </a:t>
            </a:r>
            <a:r>
              <a:rPr lang="en-US" sz="2200" b="1" dirty="0">
                <a:solidFill>
                  <a:srgbClr val="FFFF00"/>
                </a:solidFill>
                <a:latin typeface="Times New Roman" pitchFamily="18" charset="0"/>
                <a:cs typeface="Times New Roman" pitchFamily="18" charset="0"/>
              </a:rPr>
              <a:t>else // for Minimizer player </a:t>
            </a:r>
          </a:p>
          <a:p>
            <a:r>
              <a:rPr lang="en-US" sz="2200" dirty="0">
                <a:solidFill>
                  <a:schemeClr val="bg1"/>
                </a:solidFill>
                <a:latin typeface="Times New Roman" pitchFamily="18" charset="0"/>
                <a:cs typeface="Times New Roman" pitchFamily="18" charset="0"/>
              </a:rPr>
              <a:t>13. </a:t>
            </a:r>
            <a:r>
              <a:rPr lang="en-US" sz="2200" dirty="0" err="1">
                <a:solidFill>
                  <a:srgbClr val="FFFF00"/>
                </a:solidFill>
                <a:latin typeface="Times New Roman" pitchFamily="18" charset="0"/>
                <a:cs typeface="Times New Roman" pitchFamily="18" charset="0"/>
              </a:rPr>
              <a:t>minEva</a:t>
            </a:r>
            <a:r>
              <a:rPr lang="en-US" sz="2200" dirty="0">
                <a:solidFill>
                  <a:srgbClr val="FFFF00"/>
                </a:solidFill>
                <a:latin typeface="Times New Roman" pitchFamily="18" charset="0"/>
                <a:cs typeface="Times New Roman" pitchFamily="18" charset="0"/>
              </a:rPr>
              <a:t>= +infinity </a:t>
            </a:r>
          </a:p>
          <a:p>
            <a:r>
              <a:rPr lang="en-US" sz="2200" dirty="0">
                <a:solidFill>
                  <a:schemeClr val="bg1"/>
                </a:solidFill>
                <a:latin typeface="Times New Roman" pitchFamily="18" charset="0"/>
                <a:cs typeface="Times New Roman" pitchFamily="18" charset="0"/>
              </a:rPr>
              <a:t>14. </a:t>
            </a:r>
            <a:r>
              <a:rPr lang="en-US" sz="2200" b="1" dirty="0">
                <a:solidFill>
                  <a:srgbClr val="FFFF00"/>
                </a:solidFill>
                <a:latin typeface="Times New Roman" pitchFamily="18" charset="0"/>
                <a:cs typeface="Times New Roman" pitchFamily="18" charset="0"/>
              </a:rPr>
              <a:t>for each child of node do </a:t>
            </a:r>
          </a:p>
          <a:p>
            <a:r>
              <a:rPr lang="en-US" sz="2200" dirty="0">
                <a:solidFill>
                  <a:schemeClr val="bg1"/>
                </a:solidFill>
                <a:latin typeface="Times New Roman" pitchFamily="18" charset="0"/>
                <a:cs typeface="Times New Roman" pitchFamily="18" charset="0"/>
              </a:rPr>
              <a:t>15. </a:t>
            </a:r>
            <a:r>
              <a:rPr lang="en-US" sz="2200" dirty="0" err="1">
                <a:solidFill>
                  <a:srgbClr val="FFFF00"/>
                </a:solidFill>
                <a:latin typeface="Times New Roman" pitchFamily="18" charset="0"/>
                <a:cs typeface="Times New Roman" pitchFamily="18" charset="0"/>
              </a:rPr>
              <a:t>eva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minimax</a:t>
            </a:r>
            <a:r>
              <a:rPr lang="en-US" sz="2200" dirty="0">
                <a:solidFill>
                  <a:srgbClr val="FFFF00"/>
                </a:solidFill>
                <a:latin typeface="Times New Roman" pitchFamily="18" charset="0"/>
                <a:cs typeface="Times New Roman" pitchFamily="18" charset="0"/>
              </a:rPr>
              <a:t>(child, depth-1, </a:t>
            </a:r>
            <a:r>
              <a:rPr lang="en-US" sz="2200" b="1" dirty="0">
                <a:solidFill>
                  <a:srgbClr val="FFFF00"/>
                </a:solidFill>
                <a:latin typeface="Times New Roman" pitchFamily="18" charset="0"/>
                <a:cs typeface="Times New Roman" pitchFamily="18" charset="0"/>
              </a:rPr>
              <a:t>true) </a:t>
            </a:r>
          </a:p>
          <a:p>
            <a:r>
              <a:rPr lang="en-US" sz="2200" dirty="0">
                <a:solidFill>
                  <a:schemeClr val="bg1"/>
                </a:solidFill>
                <a:latin typeface="Times New Roman" pitchFamily="18" charset="0"/>
                <a:cs typeface="Times New Roman" pitchFamily="18" charset="0"/>
              </a:rPr>
              <a:t>16. </a:t>
            </a:r>
            <a:r>
              <a:rPr lang="en-US" sz="2200" dirty="0" err="1">
                <a:solidFill>
                  <a:srgbClr val="FFFF00"/>
                </a:solidFill>
                <a:latin typeface="Times New Roman" pitchFamily="18" charset="0"/>
                <a:cs typeface="Times New Roman" pitchFamily="18" charset="0"/>
              </a:rPr>
              <a:t>minEva</a:t>
            </a:r>
            <a:r>
              <a:rPr lang="en-US" sz="2200" dirty="0">
                <a:solidFill>
                  <a:srgbClr val="FFFF00"/>
                </a:solidFill>
                <a:latin typeface="Times New Roman" pitchFamily="18" charset="0"/>
                <a:cs typeface="Times New Roman" pitchFamily="18" charset="0"/>
              </a:rPr>
              <a:t>= min(</a:t>
            </a:r>
            <a:r>
              <a:rPr lang="en-US" sz="2200" dirty="0" err="1">
                <a:solidFill>
                  <a:srgbClr val="FFFF00"/>
                </a:solidFill>
                <a:latin typeface="Times New Roman" pitchFamily="18" charset="0"/>
                <a:cs typeface="Times New Roman" pitchFamily="18" charset="0"/>
              </a:rPr>
              <a:t>minEva</a:t>
            </a:r>
            <a:r>
              <a:rPr lang="en-US" sz="2200" dirty="0">
                <a:solidFill>
                  <a:srgbClr val="FFFF00"/>
                </a:solidFill>
                <a:latin typeface="Times New Roman" pitchFamily="18" charset="0"/>
                <a:cs typeface="Times New Roman" pitchFamily="18" charset="0"/>
              </a:rPr>
              <a:t>, </a:t>
            </a:r>
            <a:r>
              <a:rPr lang="en-US" sz="2200" dirty="0" err="1">
                <a:solidFill>
                  <a:srgbClr val="FFFF00"/>
                </a:solidFill>
                <a:latin typeface="Times New Roman" pitchFamily="18" charset="0"/>
                <a:cs typeface="Times New Roman" pitchFamily="18" charset="0"/>
              </a:rPr>
              <a:t>eva</a:t>
            </a:r>
            <a:r>
              <a:rPr lang="en-US" sz="2200" dirty="0">
                <a:solidFill>
                  <a:srgbClr val="FFFF00"/>
                </a:solidFill>
                <a:latin typeface="Times New Roman" pitchFamily="18" charset="0"/>
                <a:cs typeface="Times New Roman" pitchFamily="18" charset="0"/>
              </a:rPr>
              <a:t>) //gives minimum of the values </a:t>
            </a:r>
          </a:p>
          <a:p>
            <a:r>
              <a:rPr lang="en-US" sz="2200" dirty="0">
                <a:solidFill>
                  <a:schemeClr val="bg1"/>
                </a:solidFill>
                <a:latin typeface="Times New Roman" pitchFamily="18" charset="0"/>
                <a:cs typeface="Times New Roman" pitchFamily="18" charset="0"/>
              </a:rPr>
              <a:t>17. </a:t>
            </a:r>
            <a:r>
              <a:rPr lang="en-US" sz="2200" b="1" dirty="0">
                <a:solidFill>
                  <a:srgbClr val="FFFF00"/>
                </a:solidFill>
                <a:latin typeface="Times New Roman" pitchFamily="18" charset="0"/>
                <a:cs typeface="Times New Roman" pitchFamily="18" charset="0"/>
              </a:rPr>
              <a:t>return </a:t>
            </a:r>
            <a:r>
              <a:rPr lang="en-US" sz="2200" b="1" dirty="0" err="1">
                <a:solidFill>
                  <a:srgbClr val="FFFF00"/>
                </a:solidFill>
                <a:latin typeface="Times New Roman" pitchFamily="18" charset="0"/>
                <a:cs typeface="Times New Roman" pitchFamily="18" charset="0"/>
              </a:rPr>
              <a:t>minEva</a:t>
            </a:r>
            <a:r>
              <a:rPr lang="en-US" sz="2200" b="1" dirty="0">
                <a:solidFill>
                  <a:srgbClr val="FFFF00"/>
                </a:solidFill>
                <a:latin typeface="Times New Roman" pitchFamily="18" charset="0"/>
                <a:cs typeface="Times New Roman" pitchFamily="18" charset="0"/>
              </a:rPr>
              <a:t> </a:t>
            </a:r>
          </a:p>
          <a:p>
            <a:r>
              <a:rPr lang="en-US" sz="2200" b="1" dirty="0">
                <a:solidFill>
                  <a:schemeClr val="bg1"/>
                </a:solidFill>
                <a:latin typeface="Times New Roman" pitchFamily="18" charset="0"/>
                <a:cs typeface="Times New Roman" pitchFamily="18" charset="0"/>
              </a:rPr>
              <a:t>Initial call: </a:t>
            </a:r>
          </a:p>
          <a:p>
            <a:r>
              <a:rPr lang="en-US" sz="2200" b="1" dirty="0" err="1">
                <a:solidFill>
                  <a:srgbClr val="FFFF00"/>
                </a:solidFill>
                <a:latin typeface="Times New Roman" pitchFamily="18" charset="0"/>
                <a:cs typeface="Times New Roman" pitchFamily="18" charset="0"/>
              </a:rPr>
              <a:t>Minimax</a:t>
            </a:r>
            <a:r>
              <a:rPr lang="en-US" sz="2200" b="1" dirty="0">
                <a:solidFill>
                  <a:srgbClr val="FFFF00"/>
                </a:solidFill>
                <a:latin typeface="Times New Roman" pitchFamily="18" charset="0"/>
                <a:cs typeface="Times New Roman" pitchFamily="18" charset="0"/>
              </a:rPr>
              <a:t>(node, 3, true) </a:t>
            </a:r>
          </a:p>
        </p:txBody>
      </p:sp>
    </p:spTree>
    <p:extLst>
      <p:ext uri="{BB962C8B-B14F-4D97-AF65-F5344CB8AC3E}">
        <p14:creationId xmlns:p14="http://schemas.microsoft.com/office/powerpoint/2010/main" val="25954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4279</TotalTime>
  <Words>3351</Words>
  <Application>Microsoft Office PowerPoint</Application>
  <PresentationFormat>Widescreen</PresentationFormat>
  <Paragraphs>144</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erdana</vt:lpstr>
      <vt:lpstr>Times New Roman</vt:lpstr>
      <vt:lpstr>Office Theme</vt:lpstr>
      <vt:lpstr>Adversarial Search </vt:lpstr>
      <vt:lpstr>PowerPoint Presentation</vt:lpstr>
      <vt:lpstr>Game can be defined as a type of search in AI which can be formalized of the following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eswar</dc:creator>
  <cp:lastModifiedBy>Gandhi Ongole</cp:lastModifiedBy>
  <cp:revision>320</cp:revision>
  <dcterms:created xsi:type="dcterms:W3CDTF">2020-07-29T05:55:32Z</dcterms:created>
  <dcterms:modified xsi:type="dcterms:W3CDTF">2023-03-26T07:52:51Z</dcterms:modified>
</cp:coreProperties>
</file>