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45" r:id="rId3"/>
    <p:sldId id="346" r:id="rId4"/>
    <p:sldId id="347" r:id="rId5"/>
    <p:sldId id="348" r:id="rId6"/>
    <p:sldId id="349" r:id="rId7"/>
    <p:sldId id="261" r:id="rId8"/>
    <p:sldId id="350" r:id="rId9"/>
    <p:sldId id="353" r:id="rId10"/>
    <p:sldId id="351" r:id="rId11"/>
    <p:sldId id="352" r:id="rId12"/>
    <p:sldId id="354" r:id="rId13"/>
    <p:sldId id="262" r:id="rId14"/>
    <p:sldId id="263" r:id="rId15"/>
    <p:sldId id="264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80BCD-9A12-4162-932D-9E3F56F9150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3B5E4-37C9-49E7-A009-D34FFDA61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7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22C3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-10"/>
              <a:t>10/27/2022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2C3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-10"/>
              <a:t>10/27/2022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2C3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-10"/>
              <a:t>10/27/2022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22C3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-10"/>
              <a:t>10/27/2022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"/>
            <a:ext cx="8668511" cy="685787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0939" y="0"/>
            <a:ext cx="848106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-10"/>
              <a:t>10/27/2022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7784" y="2019300"/>
            <a:ext cx="11168380" cy="0"/>
          </a:xfrm>
          <a:custGeom>
            <a:avLst/>
            <a:gdLst/>
            <a:ahLst/>
            <a:cxnLst/>
            <a:rect l="l" t="t" r="r" b="b"/>
            <a:pathLst>
              <a:path w="11168380">
                <a:moveTo>
                  <a:pt x="0" y="0"/>
                </a:moveTo>
                <a:lnTo>
                  <a:pt x="11167872" y="0"/>
                </a:lnTo>
              </a:path>
            </a:pathLst>
          </a:custGeom>
          <a:ln w="9525">
            <a:solidFill>
              <a:srgbClr val="EEEF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7784" y="1491996"/>
            <a:ext cx="0" cy="527685"/>
          </a:xfrm>
          <a:custGeom>
            <a:avLst/>
            <a:gdLst/>
            <a:ahLst/>
            <a:cxnLst/>
            <a:rect l="l" t="t" r="r" b="b"/>
            <a:pathLst>
              <a:path h="527685">
                <a:moveTo>
                  <a:pt x="0" y="0"/>
                </a:moveTo>
                <a:lnTo>
                  <a:pt x="0" y="527303"/>
                </a:lnTo>
              </a:path>
            </a:pathLst>
          </a:custGeom>
          <a:ln w="9525">
            <a:solidFill>
              <a:srgbClr val="EEEF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725655" y="0"/>
            <a:ext cx="0" cy="2019300"/>
          </a:xfrm>
          <a:custGeom>
            <a:avLst/>
            <a:gdLst/>
            <a:ahLst/>
            <a:cxnLst/>
            <a:rect l="l" t="t" r="r" b="b"/>
            <a:pathLst>
              <a:path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EEEF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7784" y="0"/>
            <a:ext cx="0" cy="788035"/>
          </a:xfrm>
          <a:custGeom>
            <a:avLst/>
            <a:gdLst/>
            <a:ahLst/>
            <a:cxnLst/>
            <a:rect l="l" t="t" r="r" b="b"/>
            <a:pathLst>
              <a:path h="788035">
                <a:moveTo>
                  <a:pt x="0" y="0"/>
                </a:moveTo>
                <a:lnTo>
                  <a:pt x="0" y="787908"/>
                </a:lnTo>
              </a:path>
            </a:pathLst>
          </a:custGeom>
          <a:ln w="9525">
            <a:solidFill>
              <a:srgbClr val="EEEF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7784" y="0"/>
            <a:ext cx="11168380" cy="2019300"/>
          </a:xfrm>
          <a:custGeom>
            <a:avLst/>
            <a:gdLst/>
            <a:ahLst/>
            <a:cxnLst/>
            <a:rect l="l" t="t" r="r" b="b"/>
            <a:pathLst>
              <a:path w="11168380" h="2019300">
                <a:moveTo>
                  <a:pt x="0" y="2019300"/>
                </a:moveTo>
                <a:lnTo>
                  <a:pt x="11167872" y="2019300"/>
                </a:lnTo>
                <a:lnTo>
                  <a:pt x="11167872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ln w="9525">
            <a:solidFill>
              <a:srgbClr val="EEEF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98348" y="787908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D73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9988" y="464946"/>
            <a:ext cx="10352023" cy="1461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22C3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612" y="2465095"/>
            <a:ext cx="10010775" cy="1434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84697" y="6434293"/>
            <a:ext cx="102615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94612" y="6434293"/>
            <a:ext cx="84581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-10"/>
              <a:t>10/27/2022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8229" y="3508629"/>
            <a:ext cx="3639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0" dirty="0">
                <a:latin typeface="Tahoma"/>
                <a:cs typeface="Tahoma"/>
              </a:rPr>
              <a:t>Hill</a:t>
            </a:r>
            <a:r>
              <a:rPr sz="4800" spc="-285" dirty="0">
                <a:latin typeface="Tahoma"/>
                <a:cs typeface="Tahoma"/>
              </a:rPr>
              <a:t> </a:t>
            </a:r>
            <a:r>
              <a:rPr sz="4800" spc="229" dirty="0">
                <a:latin typeface="Tahoma"/>
                <a:cs typeface="Tahoma"/>
              </a:rPr>
              <a:t>Climbing</a:t>
            </a:r>
            <a:endParaRPr sz="4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50060" y="575563"/>
            <a:ext cx="4026535" cy="3941445"/>
            <a:chOff x="7850060" y="626363"/>
            <a:chExt cx="4026535" cy="3941445"/>
          </a:xfrm>
        </p:grpSpPr>
        <p:sp>
          <p:nvSpPr>
            <p:cNvPr id="5" name="object 5"/>
            <p:cNvSpPr/>
            <p:nvPr/>
          </p:nvSpPr>
          <p:spPr>
            <a:xfrm>
              <a:off x="7851647" y="626363"/>
              <a:ext cx="704215" cy="146685"/>
            </a:xfrm>
            <a:custGeom>
              <a:avLst/>
              <a:gdLst/>
              <a:ahLst/>
              <a:cxnLst/>
              <a:rect l="l" t="t" r="r" b="b"/>
              <a:pathLst>
                <a:path w="704215" h="146684">
                  <a:moveTo>
                    <a:pt x="704088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704088" y="146303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ED73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1647" y="4547616"/>
              <a:ext cx="4023360" cy="18415"/>
            </a:xfrm>
            <a:custGeom>
              <a:avLst/>
              <a:gdLst/>
              <a:ahLst/>
              <a:cxnLst/>
              <a:rect l="l" t="t" r="r" b="b"/>
              <a:pathLst>
                <a:path w="4023359" h="18414">
                  <a:moveTo>
                    <a:pt x="402335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4023359" y="18287"/>
                  </a:lnTo>
                  <a:lnTo>
                    <a:pt x="4023359" y="0"/>
                  </a:lnTo>
                  <a:close/>
                </a:path>
              </a:pathLst>
            </a:custGeom>
            <a:solidFill>
              <a:srgbClr val="D7D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51647" y="4547616"/>
              <a:ext cx="4023360" cy="18415"/>
            </a:xfrm>
            <a:custGeom>
              <a:avLst/>
              <a:gdLst/>
              <a:ahLst/>
              <a:cxnLst/>
              <a:rect l="l" t="t" r="r" b="b"/>
              <a:pathLst>
                <a:path w="4023359" h="18414">
                  <a:moveTo>
                    <a:pt x="0" y="18287"/>
                  </a:moveTo>
                  <a:lnTo>
                    <a:pt x="4023359" y="18287"/>
                  </a:lnTo>
                  <a:lnTo>
                    <a:pt x="4023359" y="0"/>
                  </a:lnTo>
                  <a:lnTo>
                    <a:pt x="0" y="0"/>
                  </a:lnTo>
                  <a:lnTo>
                    <a:pt x="0" y="18287"/>
                  </a:lnTo>
                  <a:close/>
                </a:path>
              </a:pathLst>
            </a:custGeom>
            <a:ln w="3175">
              <a:solidFill>
                <a:srgbClr val="D7D9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8204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3200" spc="-5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</a:t>
            </a:r>
            <a:r>
              <a:rPr lang="en-US" sz="3200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3200" spc="5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</a:t>
            </a:r>
            <a:r>
              <a:rPr lang="en-US" sz="3200" spc="-50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Climbing:</a:t>
            </a:r>
          </a:p>
          <a:p>
            <a:pPr marL="240665" lvl="1" indent="0" algn="just">
              <a:lnSpc>
                <a:spcPct val="100000"/>
              </a:lnSpc>
              <a:buNone/>
              <a:tabLst>
                <a:tab pos="469900" algn="l"/>
                <a:tab pos="470534" algn="l"/>
              </a:tabLst>
            </a:pPr>
            <a:r>
              <a:rPr lang="en-US" sz="2600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600" b="1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initial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state,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 goal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return success and</a:t>
            </a:r>
            <a:r>
              <a:rPr lang="en-US" sz="2600" spc="7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Stop.</a:t>
            </a:r>
            <a:endParaRPr lang="en-US" sz="26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lvl="1" indent="0" algn="just">
              <a:lnSpc>
                <a:spcPct val="100000"/>
              </a:lnSpc>
              <a:spcBef>
                <a:spcPts val="675"/>
              </a:spcBef>
              <a:buNone/>
              <a:tabLst>
                <a:tab pos="469900" algn="l"/>
                <a:tab pos="470534" algn="l"/>
              </a:tabLst>
            </a:pPr>
            <a:r>
              <a:rPr lang="en-US" sz="2600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600" b="1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2600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is found or there is </a:t>
            </a:r>
            <a:r>
              <a:rPr lang="en-US" sz="2600" spc="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operator left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spc="1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apply.</a:t>
            </a:r>
          </a:p>
          <a:p>
            <a:pPr marL="240665" lvl="1" indent="0" algn="just">
              <a:lnSpc>
                <a:spcPct val="100000"/>
              </a:lnSpc>
              <a:spcBef>
                <a:spcPts val="675"/>
              </a:spcBef>
              <a:buNone/>
              <a:tabLst>
                <a:tab pos="469900" algn="l"/>
                <a:tab pos="470534" algn="l"/>
              </a:tabLst>
            </a:pPr>
            <a:r>
              <a:rPr lang="en-US" sz="2600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600" b="1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and apply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2600" spc="3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</a:p>
          <a:p>
            <a:pPr marL="240665" lvl="1" indent="0" algn="just">
              <a:lnSpc>
                <a:spcPct val="100000"/>
              </a:lnSpc>
              <a:spcBef>
                <a:spcPts val="675"/>
              </a:spcBef>
              <a:buNone/>
              <a:tabLst>
                <a:tab pos="469900" algn="l"/>
                <a:tab pos="470534" algn="l"/>
              </a:tabLst>
            </a:pPr>
            <a:r>
              <a:rPr lang="en-US" sz="2600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600" b="1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new</a:t>
            </a:r>
            <a:r>
              <a:rPr lang="en-US" sz="2600" spc="4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</a:p>
          <a:p>
            <a:pPr marL="927100" lvl="2" indent="-229235" algn="just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927735" algn="l"/>
              </a:tabLst>
            </a:pP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goal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state,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return success and quit.</a:t>
            </a:r>
            <a:endParaRPr lang="en-US" sz="26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5080" lvl="2" algn="just">
              <a:lnSpc>
                <a:spcPct val="131300"/>
              </a:lnSpc>
              <a:spcBef>
                <a:spcPts val="300"/>
              </a:spcBef>
              <a:buAutoNum type="alphaLcPeriod"/>
              <a:tabLst>
                <a:tab pos="927735" algn="l"/>
              </a:tabLst>
            </a:pP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it is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the current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assign new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as a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</a:p>
          <a:p>
            <a:pPr marL="927100" lvl="2" indent="-229235" algn="just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927735" algn="l"/>
              </a:tabLst>
            </a:pP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2600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the current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state,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return </a:t>
            </a:r>
            <a:r>
              <a:rPr lang="en-US" sz="2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spc="1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step2.</a:t>
            </a:r>
            <a:endParaRPr lang="en-US" sz="26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lvl="1" indent="0" algn="just">
              <a:lnSpc>
                <a:spcPct val="100000"/>
              </a:lnSpc>
              <a:spcBef>
                <a:spcPts val="675"/>
              </a:spcBef>
              <a:buNone/>
              <a:tabLst>
                <a:tab pos="469900" algn="l"/>
                <a:tab pos="470534" algn="l"/>
              </a:tabLst>
            </a:pPr>
            <a:r>
              <a:rPr lang="en-US" sz="2600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600" b="1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sz="2600" b="1" spc="1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marL="240665" lvl="1" indent="0" algn="just">
              <a:lnSpc>
                <a:spcPct val="100000"/>
              </a:lnSpc>
              <a:spcBef>
                <a:spcPts val="675"/>
              </a:spcBef>
              <a:buNone/>
              <a:tabLst>
                <a:tab pos="469900" algn="l"/>
                <a:tab pos="470534" algn="l"/>
              </a:tabLst>
            </a:pPr>
            <a:r>
              <a:rPr lang="en-US" sz="3800" spc="-5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Steepest-Ascent hill</a:t>
            </a:r>
            <a:r>
              <a:rPr lang="en-US" sz="3800" spc="-20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spc="-5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climbing:</a:t>
            </a:r>
            <a:endParaRPr lang="en-US" sz="3800" dirty="0">
              <a:solidFill>
                <a:srgbClr val="FF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88265" indent="0" algn="just">
              <a:lnSpc>
                <a:spcPct val="101400"/>
              </a:lnSpc>
              <a:spcBef>
                <a:spcPts val="1410"/>
              </a:spcBef>
              <a:buNone/>
            </a:pPr>
            <a:r>
              <a:rPr lang="en-US" sz="2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steepest-Ascent algorithm is </a:t>
            </a:r>
            <a:r>
              <a:rPr lang="en-US" sz="2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simple hill climbing algorithm. This  algorithm examines </a:t>
            </a:r>
            <a:r>
              <a:rPr lang="en-US" sz="2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neighboring nodes of </a:t>
            </a:r>
            <a:r>
              <a:rPr lang="en-US" sz="2600" spc="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2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 </a:t>
            </a:r>
            <a:r>
              <a:rPr lang="en-US" sz="26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 </a:t>
            </a:r>
            <a:r>
              <a:rPr lang="en-US" sz="2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 node which is closest </a:t>
            </a:r>
            <a:r>
              <a:rPr lang="en-US" sz="2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</a:t>
            </a:r>
            <a:r>
              <a:rPr lang="en-US" sz="2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 </a:t>
            </a:r>
            <a:r>
              <a:rPr lang="en-US" sz="26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consumes more </a:t>
            </a:r>
            <a:r>
              <a:rPr lang="en-US" sz="2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as  </a:t>
            </a:r>
            <a:r>
              <a:rPr lang="en-US" sz="2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searches for multiple</a:t>
            </a:r>
            <a:r>
              <a:rPr lang="en-US" sz="2600" spc="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endParaRPr lang="en-US" sz="2600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1364"/>
            <a:ext cx="10896600" cy="669663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800" spc="-5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</a:t>
            </a:r>
            <a:r>
              <a:rPr lang="en-US" sz="12800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Steepest-Ascent hill</a:t>
            </a:r>
            <a:r>
              <a:rPr lang="en-US" sz="12800" spc="-65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climbing: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600" b="1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9600" b="1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initial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state,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 goal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return success and stop,  else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9600" spc="-1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US" sz="9600" spc="2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endParaRPr lang="en-US" sz="9600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600" b="1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9600" b="1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96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is </a:t>
            </a:r>
            <a:r>
              <a:rPr lang="en-US" sz="96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the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sz="96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9600" spc="13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change.</a:t>
            </a:r>
          </a:p>
          <a:p>
            <a:pPr marL="1371600" indent="-1371600">
              <a:lnSpc>
                <a:spcPct val="100000"/>
              </a:lnSpc>
              <a:buAutoNum type="alphaUcPeriod"/>
            </a:pP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96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 state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that any successor of the current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 better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9600" spc="-2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pPr marL="1371600" indent="-1371600">
              <a:lnSpc>
                <a:spcPct val="100000"/>
              </a:lnSpc>
              <a:buAutoNum type="alphaUcPeriod"/>
            </a:pP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that applies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</a:p>
          <a:p>
            <a:pPr marL="2527300" lvl="3" indent="-1371600">
              <a:lnSpc>
                <a:spcPct val="100000"/>
              </a:lnSpc>
              <a:spcBef>
                <a:spcPts val="675"/>
              </a:spcBef>
              <a:buFont typeface="+mj-lt"/>
              <a:buAutoNum type="romanLcPeriod"/>
              <a:tabLst>
                <a:tab pos="1385570" algn="l"/>
              </a:tabLst>
            </a:pP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the new operator and generate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9600" spc="3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</a:p>
          <a:p>
            <a:pPr marL="2527300" lvl="3" indent="-1371600">
              <a:lnSpc>
                <a:spcPct val="100000"/>
              </a:lnSpc>
              <a:spcBef>
                <a:spcPts val="675"/>
              </a:spcBef>
              <a:buFont typeface="+mj-lt"/>
              <a:buAutoNum type="romanLcPeriod"/>
              <a:tabLst>
                <a:tab pos="1385570" algn="l"/>
              </a:tabLst>
            </a:pP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new</a:t>
            </a:r>
            <a:r>
              <a:rPr lang="en-US" sz="9600" spc="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</a:p>
          <a:p>
            <a:pPr marL="2527935" marR="282575" lvl="3" indent="-1371600">
              <a:lnSpc>
                <a:spcPct val="131300"/>
              </a:lnSpc>
              <a:spcBef>
                <a:spcPts val="300"/>
              </a:spcBef>
              <a:buFont typeface="+mj-lt"/>
              <a:buAutoNum type="romanLcPeriod"/>
              <a:tabLst>
                <a:tab pos="1385570" algn="l"/>
              </a:tabLst>
            </a:pP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goal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state,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return it and quit,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it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SUCC.</a:t>
            </a:r>
            <a:endParaRPr lang="en-US" sz="9600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935" marR="282575" lvl="3" indent="-1371600">
              <a:lnSpc>
                <a:spcPct val="131300"/>
              </a:lnSpc>
              <a:spcBef>
                <a:spcPts val="300"/>
              </a:spcBef>
              <a:buFont typeface="+mj-lt"/>
              <a:buAutoNum type="romanLcPeriod"/>
              <a:tabLst>
                <a:tab pos="1385570" algn="l"/>
              </a:tabLst>
            </a:pP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96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SUCC,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state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9600" spc="2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SUCC.</a:t>
            </a:r>
            <a:endParaRPr lang="en-US" sz="9600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7935" marR="282575" lvl="3" indent="-1371600">
              <a:lnSpc>
                <a:spcPct val="131300"/>
              </a:lnSpc>
              <a:spcBef>
                <a:spcPts val="300"/>
              </a:spcBef>
              <a:buFont typeface="+mj-lt"/>
              <a:buAutoNum type="romanLcPeriod"/>
              <a:tabLst>
                <a:tab pos="1385570" algn="l"/>
              </a:tabLst>
            </a:pP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96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the current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state,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96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 to</a:t>
            </a:r>
            <a:r>
              <a:rPr lang="en-US" sz="9600" spc="-1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SUCC.</a:t>
            </a:r>
            <a:endParaRPr lang="en-US" sz="9600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0">
              <a:lnSpc>
                <a:spcPct val="100000"/>
              </a:lnSpc>
              <a:spcBef>
                <a:spcPts val="675"/>
              </a:spcBef>
              <a:buNone/>
              <a:tabLst>
                <a:tab pos="469900" algn="l"/>
              </a:tabLst>
            </a:pPr>
            <a:r>
              <a:rPr lang="en-US" sz="9600" b="1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9600" b="1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US" sz="9600" b="1" spc="1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Exit.</a:t>
            </a:r>
            <a:endParaRPr lang="en-US" sz="9600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2853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8" y="0"/>
            <a:ext cx="11489935" cy="6858000"/>
          </a:xfrm>
        </p:spPr>
        <p:txBody>
          <a:bodyPr>
            <a:normAutofit fontScale="92500"/>
          </a:bodyPr>
          <a:lstStyle/>
          <a:p>
            <a:pPr fontAlgn="base"/>
            <a:r>
              <a:rPr lang="en-IN" dirty="0"/>
              <a:t> </a:t>
            </a:r>
            <a:r>
              <a:rPr lang="en-IN" sz="3000" b="1" dirty="0">
                <a:solidFill>
                  <a:srgbClr val="FF0000"/>
                </a:solidFill>
              </a:rPr>
              <a:t>Stochastic hill climbing</a:t>
            </a:r>
            <a:r>
              <a:rPr lang="en-IN" b="1" dirty="0"/>
              <a:t>:</a:t>
            </a:r>
            <a:r>
              <a:rPr lang="en-IN" dirty="0"/>
              <a:t> It does not examine all the neighboring nodes before deciding which node to select. It just selects a neighboring node at random and decides (based on the amount of improvement in that </a:t>
            </a:r>
            <a:r>
              <a:rPr lang="en-IN" dirty="0" err="1"/>
              <a:t>neighbor</a:t>
            </a:r>
            <a:r>
              <a:rPr lang="en-IN" dirty="0"/>
              <a:t>) whether to move to that </a:t>
            </a:r>
            <a:r>
              <a:rPr lang="en-IN" dirty="0" err="1"/>
              <a:t>neighbor</a:t>
            </a:r>
            <a:r>
              <a:rPr lang="en-IN" dirty="0"/>
              <a:t> or to examine another. </a:t>
            </a:r>
          </a:p>
          <a:p>
            <a:pPr fontAlgn="base"/>
            <a:r>
              <a:rPr lang="en-IN" b="1" dirty="0"/>
              <a:t> Step 1: </a:t>
            </a:r>
            <a:r>
              <a:rPr lang="en-IN" dirty="0"/>
              <a:t> Evaluate the initial state. If it is a goal state then stop and return success. Otherwise, make the initial state the current state. </a:t>
            </a:r>
          </a:p>
          <a:p>
            <a:pPr fontAlgn="base"/>
            <a:r>
              <a:rPr lang="en-IN" b="1" dirty="0"/>
              <a:t>Step 2: </a:t>
            </a:r>
            <a:r>
              <a:rPr lang="en-IN" dirty="0"/>
              <a:t>Repeat these steps until a solution is found or the current state does not change.</a:t>
            </a:r>
          </a:p>
          <a:p>
            <a:pPr fontAlgn="base"/>
            <a:r>
              <a:rPr lang="en-IN" dirty="0"/>
              <a:t>       a) Select a state that has not been yet applied to the current state.</a:t>
            </a:r>
          </a:p>
          <a:p>
            <a:pPr fontAlgn="base"/>
            <a:r>
              <a:rPr lang="en-IN" dirty="0"/>
              <a:t>       b) Apply successor function to the current state and generate all the </a:t>
            </a:r>
            <a:r>
              <a:rPr lang="en-IN" dirty="0" err="1"/>
              <a:t>neighbor</a:t>
            </a:r>
            <a:r>
              <a:rPr lang="en-IN" dirty="0"/>
              <a:t> states.</a:t>
            </a:r>
          </a:p>
          <a:p>
            <a:pPr fontAlgn="base"/>
            <a:r>
              <a:rPr lang="en-IN" dirty="0"/>
              <a:t>       c) Among the generated </a:t>
            </a:r>
            <a:r>
              <a:rPr lang="en-IN" dirty="0" err="1"/>
              <a:t>neighbor</a:t>
            </a:r>
            <a:r>
              <a:rPr lang="en-IN" dirty="0"/>
              <a:t> states which are better than the current state choose a state randomly (or based on some probability function).                                                                                                                           </a:t>
            </a:r>
          </a:p>
          <a:p>
            <a:pPr fontAlgn="base"/>
            <a:r>
              <a:rPr lang="en-IN" dirty="0"/>
              <a:t>       d) If the chosen state is the goal state, then return success, else make it the current state and repeat step 2: b) part.</a:t>
            </a:r>
          </a:p>
          <a:p>
            <a:pPr fontAlgn="base"/>
            <a:r>
              <a:rPr lang="en-IN" dirty="0"/>
              <a:t> </a:t>
            </a:r>
            <a:r>
              <a:rPr lang="en-IN" b="1" dirty="0"/>
              <a:t>Step 3:</a:t>
            </a:r>
            <a:r>
              <a:rPr lang="en-IN" dirty="0"/>
              <a:t> Exit.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4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113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Problems</a:t>
            </a:r>
            <a:r>
              <a:rPr spc="-180" dirty="0"/>
              <a:t> </a:t>
            </a:r>
            <a:r>
              <a:rPr dirty="0"/>
              <a:t>in</a:t>
            </a:r>
            <a:r>
              <a:rPr spc="-180" dirty="0"/>
              <a:t> </a:t>
            </a:r>
            <a:r>
              <a:rPr spc="95" dirty="0"/>
              <a:t>Hill</a:t>
            </a:r>
            <a:r>
              <a:rPr spc="-180" dirty="0"/>
              <a:t> </a:t>
            </a:r>
            <a:r>
              <a:rPr spc="-40" dirty="0"/>
              <a:t>Climbing</a:t>
            </a:r>
            <a:r>
              <a:rPr spc="-17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2465095"/>
            <a:ext cx="10012045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 algn="just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333333"/>
                </a:solidFill>
                <a:latin typeface="Times New Roman"/>
                <a:cs typeface="Times New Roman"/>
              </a:rPr>
              <a:t>1.</a:t>
            </a:r>
            <a:r>
              <a:rPr sz="2800" b="1" spc="3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800" b="1" dirty="0">
                <a:solidFill>
                  <a:srgbClr val="333333"/>
                </a:solidFill>
                <a:latin typeface="Times New Roman"/>
                <a:cs typeface="Times New Roman"/>
              </a:rPr>
              <a:t>Local</a:t>
            </a:r>
            <a:r>
              <a:rPr sz="2800" b="1" spc="4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800" b="1" dirty="0">
                <a:solidFill>
                  <a:srgbClr val="333333"/>
                </a:solidFill>
                <a:latin typeface="Times New Roman"/>
                <a:cs typeface="Times New Roman"/>
              </a:rPr>
              <a:t>Maximum:</a:t>
            </a:r>
            <a:r>
              <a:rPr sz="2800" b="1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800" spc="6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local</a:t>
            </a:r>
            <a:r>
              <a:rPr sz="2800" spc="4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maximum</a:t>
            </a:r>
            <a:r>
              <a:rPr sz="2800" spc="3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800" spc="4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800" spc="4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peak</a:t>
            </a:r>
            <a:r>
              <a:rPr sz="2800" spc="4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state</a:t>
            </a:r>
            <a:r>
              <a:rPr sz="2800" spc="3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800" spc="4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8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landscape</a:t>
            </a:r>
            <a:r>
              <a:rPr sz="2800" spc="3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2800" spc="4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800" spc="4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better</a:t>
            </a:r>
            <a:r>
              <a:rPr sz="2800" spc="4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than</a:t>
            </a:r>
            <a:r>
              <a:rPr sz="2800" spc="4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each</a:t>
            </a:r>
            <a:r>
              <a:rPr sz="2800" spc="4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800" spc="4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its</a:t>
            </a:r>
            <a:r>
              <a:rPr sz="2800" spc="4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neighboring</a:t>
            </a:r>
            <a:r>
              <a:rPr sz="2800" spc="4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states,</a:t>
            </a:r>
            <a:r>
              <a:rPr sz="2800" spc="4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Times New Roman"/>
                <a:cs typeface="Times New Roman"/>
              </a:rPr>
              <a:t>but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2800" spc="4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800" spc="4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another</a:t>
            </a:r>
            <a:r>
              <a:rPr sz="2800" spc="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state</a:t>
            </a:r>
            <a:r>
              <a:rPr sz="2800" spc="4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sz="2800" spc="4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present</a:t>
            </a:r>
            <a:r>
              <a:rPr sz="2800" spc="4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2800" spc="4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800" spc="4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higher</a:t>
            </a:r>
            <a:r>
              <a:rPr sz="2800" spc="5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than</a:t>
            </a:r>
            <a:r>
              <a:rPr sz="2800" spc="4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800" spc="4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local maximum.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7850" y="4037784"/>
            <a:ext cx="6152482" cy="25117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94612" y="5318886"/>
            <a:ext cx="606933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Solution: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Back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Propagation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mitigate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problem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of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maximum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it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starts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exploring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alternate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paths </a:t>
            </a:r>
            <a:r>
              <a:rPr sz="2000" b="1" dirty="0">
                <a:latin typeface="Times New Roman"/>
                <a:cs typeface="Times New Roman"/>
              </a:rPr>
              <a:t>when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encounters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Maximum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113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Problems</a:t>
            </a:r>
            <a:r>
              <a:rPr spc="-180" dirty="0"/>
              <a:t> </a:t>
            </a:r>
            <a:r>
              <a:rPr dirty="0"/>
              <a:t>in</a:t>
            </a:r>
            <a:r>
              <a:rPr spc="-180" dirty="0"/>
              <a:t> </a:t>
            </a:r>
            <a:r>
              <a:rPr spc="95" dirty="0"/>
              <a:t>Hill</a:t>
            </a:r>
            <a:r>
              <a:rPr spc="-180" dirty="0"/>
              <a:t> </a:t>
            </a:r>
            <a:r>
              <a:rPr spc="-40" dirty="0"/>
              <a:t>Climbing</a:t>
            </a:r>
            <a:r>
              <a:rPr spc="-17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612" y="2433902"/>
            <a:ext cx="10011410" cy="206946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0665" marR="5080" indent="-228600" algn="just">
              <a:lnSpc>
                <a:spcPct val="110100"/>
              </a:lnSpc>
              <a:spcBef>
                <a:spcPts val="2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2. </a:t>
            </a:r>
            <a:r>
              <a:rPr sz="280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Plateau:</a:t>
            </a:r>
            <a:r>
              <a:rPr sz="2800" b="1" spc="-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800" spc="-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Times New Roman"/>
                <a:cs typeface="Times New Roman"/>
              </a:rPr>
              <a:t>plateau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8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8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36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3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3600" b="1" spc="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6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3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600" b="1" spc="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3600" b="1" spc="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th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600" b="1" spc="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36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6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3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3600" b="1" spc="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36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3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ac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600" b="1" spc="-229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800" spc="-20" dirty="0">
                <a:solidFill>
                  <a:srgbClr val="333333"/>
                </a:solidFill>
                <a:latin typeface="Times New Roman"/>
                <a:cs typeface="Times New Roman"/>
              </a:rPr>
              <a:t> which</a:t>
            </a:r>
            <a:r>
              <a:rPr sz="2800" spc="2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28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800" spc="2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neighbor</a:t>
            </a:r>
            <a:r>
              <a:rPr sz="2800" spc="2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states</a:t>
            </a:r>
            <a:r>
              <a:rPr sz="2800" spc="2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800" spc="2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800" spc="2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current</a:t>
            </a:r>
            <a:r>
              <a:rPr sz="2800" spc="2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state</a:t>
            </a:r>
            <a:r>
              <a:rPr sz="28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contains</a:t>
            </a:r>
            <a:r>
              <a:rPr sz="2800" spc="2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800" spc="2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 value,</a:t>
            </a:r>
            <a:r>
              <a:rPr sz="28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because</a:t>
            </a:r>
            <a:r>
              <a:rPr sz="28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8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28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algorithm</a:t>
            </a:r>
            <a:r>
              <a:rPr sz="28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does</a:t>
            </a:r>
            <a:r>
              <a:rPr sz="28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sz="28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find</a:t>
            </a:r>
            <a:r>
              <a:rPr sz="28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sz="28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best</a:t>
            </a:r>
            <a:r>
              <a:rPr sz="28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direction</a:t>
            </a:r>
            <a:r>
              <a:rPr sz="28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Times New Roman"/>
                <a:cs typeface="Times New Roman"/>
              </a:rPr>
              <a:t>move.</a:t>
            </a:r>
            <a:r>
              <a:rPr sz="2800" spc="-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800" spc="-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hill-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climbing</a:t>
            </a:r>
            <a:r>
              <a:rPr sz="2800" spc="-20" dirty="0">
                <a:solidFill>
                  <a:srgbClr val="333333"/>
                </a:solidFill>
                <a:latin typeface="Times New Roman"/>
                <a:cs typeface="Times New Roman"/>
              </a:rPr>
              <a:t> search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Times New Roman"/>
                <a:cs typeface="Times New Roman"/>
              </a:rPr>
              <a:t>might</a:t>
            </a:r>
            <a:r>
              <a:rPr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lost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 in the</a:t>
            </a:r>
            <a:r>
              <a:rPr sz="2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plateau</a:t>
            </a:r>
            <a:r>
              <a:rPr sz="2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Times New Roman"/>
                <a:cs typeface="Times New Roman"/>
              </a:rPr>
              <a:t>area.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2143" y="5030564"/>
            <a:ext cx="4704287" cy="16593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1238" y="5618479"/>
            <a:ext cx="83483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Solution:</a:t>
            </a:r>
            <a:r>
              <a:rPr sz="1800" b="1" spc="4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solution</a:t>
            </a:r>
            <a:r>
              <a:rPr sz="1800" spc="4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800" spc="4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4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plateau</a:t>
            </a:r>
            <a:r>
              <a:rPr sz="1800" spc="4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800" spc="4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800" spc="4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take</a:t>
            </a:r>
            <a:r>
              <a:rPr sz="1800" spc="4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big</a:t>
            </a:r>
            <a:r>
              <a:rPr sz="1800" spc="4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steps</a:t>
            </a:r>
            <a:r>
              <a:rPr sz="1800" spc="4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1800" spc="4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very</a:t>
            </a:r>
            <a:r>
              <a:rPr sz="1800" spc="4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little</a:t>
            </a:r>
            <a:r>
              <a:rPr sz="1800" spc="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steps</a:t>
            </a:r>
            <a:r>
              <a:rPr sz="1800" spc="4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while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searching,</a:t>
            </a:r>
            <a:r>
              <a:rPr sz="1800" spc="3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800" spc="3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solve</a:t>
            </a:r>
            <a:r>
              <a:rPr sz="1800" spc="3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3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problem.</a:t>
            </a:r>
            <a:r>
              <a:rPr sz="1800" spc="3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Randomly</a:t>
            </a:r>
            <a:r>
              <a:rPr sz="1800" spc="3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select</a:t>
            </a:r>
            <a:r>
              <a:rPr sz="18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800" spc="3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state</a:t>
            </a:r>
            <a:r>
              <a:rPr sz="18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which</a:t>
            </a:r>
            <a:r>
              <a:rPr sz="18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8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far</a:t>
            </a:r>
            <a:r>
              <a:rPr sz="18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away</a:t>
            </a:r>
            <a:r>
              <a:rPr sz="1800" spc="3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sz="1800" spc="3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current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state so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possible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the algorithm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could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find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non-plateau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region.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113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Problems</a:t>
            </a:r>
            <a:r>
              <a:rPr spc="-180" dirty="0"/>
              <a:t> </a:t>
            </a:r>
            <a:r>
              <a:rPr dirty="0"/>
              <a:t>in</a:t>
            </a:r>
            <a:r>
              <a:rPr spc="-180" dirty="0"/>
              <a:t> </a:t>
            </a:r>
            <a:r>
              <a:rPr spc="95" dirty="0"/>
              <a:t>Hill</a:t>
            </a:r>
            <a:r>
              <a:rPr spc="-180" dirty="0"/>
              <a:t> </a:t>
            </a:r>
            <a:r>
              <a:rPr spc="-40" dirty="0"/>
              <a:t>Climbing</a:t>
            </a:r>
            <a:r>
              <a:rPr spc="-17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 algn="just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b="1" dirty="0">
                <a:latin typeface="Times New Roman"/>
                <a:cs typeface="Times New Roman"/>
              </a:rPr>
              <a:t>3.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Ridges: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45" dirty="0"/>
              <a:t> </a:t>
            </a:r>
            <a:r>
              <a:rPr dirty="0"/>
              <a:t>ridge</a:t>
            </a:r>
            <a:r>
              <a:rPr spc="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special form</a:t>
            </a:r>
            <a:r>
              <a:rPr spc="-1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local maximum. It</a:t>
            </a:r>
            <a:r>
              <a:rPr spc="-5" dirty="0"/>
              <a:t> </a:t>
            </a:r>
            <a:r>
              <a:rPr dirty="0"/>
              <a:t>has </a:t>
            </a:r>
            <a:r>
              <a:rPr spc="-25" dirty="0"/>
              <a:t>an </a:t>
            </a:r>
            <a:r>
              <a:rPr dirty="0"/>
              <a:t>area</a:t>
            </a:r>
            <a:r>
              <a:rPr spc="570" dirty="0"/>
              <a:t> </a:t>
            </a:r>
            <a:r>
              <a:rPr dirty="0"/>
              <a:t>which</a:t>
            </a:r>
            <a:r>
              <a:rPr spc="585" dirty="0"/>
              <a:t> </a:t>
            </a:r>
            <a:r>
              <a:rPr dirty="0"/>
              <a:t>is</a:t>
            </a:r>
            <a:r>
              <a:rPr spc="580" dirty="0"/>
              <a:t> </a:t>
            </a:r>
            <a:r>
              <a:rPr dirty="0"/>
              <a:t>higher</a:t>
            </a:r>
            <a:r>
              <a:rPr spc="575" dirty="0"/>
              <a:t> </a:t>
            </a:r>
            <a:r>
              <a:rPr dirty="0"/>
              <a:t>than</a:t>
            </a:r>
            <a:r>
              <a:rPr spc="580" dirty="0"/>
              <a:t> </a:t>
            </a:r>
            <a:r>
              <a:rPr dirty="0"/>
              <a:t>its</a:t>
            </a:r>
            <a:r>
              <a:rPr spc="580" dirty="0"/>
              <a:t> </a:t>
            </a:r>
            <a:r>
              <a:rPr dirty="0"/>
              <a:t>surrounding</a:t>
            </a:r>
            <a:r>
              <a:rPr spc="580" dirty="0"/>
              <a:t> </a:t>
            </a:r>
            <a:r>
              <a:rPr dirty="0"/>
              <a:t>areas,</a:t>
            </a:r>
            <a:r>
              <a:rPr spc="590" dirty="0"/>
              <a:t> </a:t>
            </a:r>
            <a:r>
              <a:rPr dirty="0"/>
              <a:t>but</a:t>
            </a:r>
            <a:r>
              <a:rPr spc="580" dirty="0"/>
              <a:t> </a:t>
            </a:r>
            <a:r>
              <a:rPr dirty="0"/>
              <a:t>itself</a:t>
            </a:r>
            <a:r>
              <a:rPr spc="585" dirty="0"/>
              <a:t> </a:t>
            </a:r>
            <a:r>
              <a:rPr dirty="0"/>
              <a:t>has</a:t>
            </a:r>
            <a:r>
              <a:rPr spc="590" dirty="0"/>
              <a:t> </a:t>
            </a:r>
            <a:r>
              <a:rPr spc="-50" dirty="0"/>
              <a:t>a </a:t>
            </a:r>
            <a:r>
              <a:rPr dirty="0"/>
              <a:t>slope,</a:t>
            </a:r>
            <a:r>
              <a:rPr spc="-7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cannot</a:t>
            </a:r>
            <a:r>
              <a:rPr spc="-50" dirty="0"/>
              <a:t> </a:t>
            </a:r>
            <a:r>
              <a:rPr dirty="0"/>
              <a:t>be</a:t>
            </a:r>
            <a:r>
              <a:rPr spc="-65" dirty="0"/>
              <a:t> </a:t>
            </a:r>
            <a:r>
              <a:rPr dirty="0"/>
              <a:t>reached</a:t>
            </a:r>
            <a:r>
              <a:rPr spc="-3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single</a:t>
            </a:r>
            <a:r>
              <a:rPr spc="-80" dirty="0"/>
              <a:t> </a:t>
            </a:r>
            <a:r>
              <a:rPr spc="-10" dirty="0"/>
              <a:t>move.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9476" y="4828834"/>
            <a:ext cx="4020312" cy="18862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94612" y="4893055"/>
            <a:ext cx="6840220" cy="140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Solution: </a:t>
            </a:r>
            <a:r>
              <a:rPr sz="1800" dirty="0">
                <a:latin typeface="Times New Roman"/>
                <a:cs typeface="Times New Roman"/>
              </a:rPr>
              <a:t>Ridge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obstacle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solved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moving in several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directions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at</a:t>
            </a:r>
            <a:endParaRPr sz="180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time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Solution: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bidirectional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moving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different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directions,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improve 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problem.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93" y="2172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 Algorithm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en-US" spc="-2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87" y="879989"/>
            <a:ext cx="10134213" cy="5617030"/>
          </a:xfrm>
        </p:spPr>
        <p:txBody>
          <a:bodyPr>
            <a:noAutofit/>
          </a:bodyPr>
          <a:lstStyle/>
          <a:p>
            <a:pPr marR="109855" algn="just">
              <a:lnSpc>
                <a:spcPct val="131300"/>
              </a:lnSpc>
              <a:spcBef>
                <a:spcPts val="100"/>
              </a:spcBef>
              <a:tabLst>
                <a:tab pos="469900" algn="l"/>
                <a:tab pos="470534" algn="l"/>
              </a:tabLst>
            </a:pP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 algorithm is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which continuously moves in  the direction of increasing elevation/value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mountain or 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problem.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terminates when it reaches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peak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where  no neighbor has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pc="1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</a:p>
          <a:p>
            <a:pPr marR="109855" algn="just">
              <a:lnSpc>
                <a:spcPct val="131300"/>
              </a:lnSpc>
              <a:spcBef>
                <a:spcPts val="100"/>
              </a:spcBef>
              <a:tabLst>
                <a:tab pos="469900" algn="l"/>
                <a:tab pos="470534" algn="l"/>
              </a:tabLst>
            </a:pPr>
            <a:endParaRPr lang="en-US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77165" algn="just">
              <a:lnSpc>
                <a:spcPct val="131300"/>
              </a:lnSpc>
              <a:spcBef>
                <a:spcPts val="300"/>
              </a:spcBef>
              <a:tabLst>
                <a:tab pos="469900" algn="l"/>
                <a:tab pos="470534" algn="l"/>
              </a:tabLst>
            </a:pPr>
            <a:r>
              <a:rPr lang="en-US" u="sng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 algorithm is </a:t>
            </a:r>
            <a:r>
              <a:rPr lang="en-US" u="sng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u="sng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which is used for optimizing the  mathematical problems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widely discussed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Hill climbing  algorithm is Traveling-salesman Problem in which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 distance traveled </a:t>
            </a:r>
            <a:r>
              <a:rPr lang="en-US" spc="-1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3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salesman.</a:t>
            </a:r>
            <a:endParaRPr lang="en-US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3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258"/>
            <a:ext cx="9906000" cy="5843587"/>
          </a:xfrm>
          <a:noFill/>
        </p:spPr>
        <p:txBody>
          <a:bodyPr/>
          <a:lstStyle/>
          <a:p>
            <a:pPr marR="504190" algn="just">
              <a:lnSpc>
                <a:spcPct val="131300"/>
              </a:lnSpc>
              <a:spcBef>
                <a:spcPts val="300"/>
              </a:spcBef>
              <a:tabLst>
                <a:tab pos="469900" algn="l"/>
                <a:tab pos="470534" algn="l"/>
              </a:tabLst>
            </a:pP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search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looks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good immediate  neighbor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lang="en-US" spc="1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that.</a:t>
            </a:r>
          </a:p>
          <a:p>
            <a:pPr marR="504190" algn="just">
              <a:lnSpc>
                <a:spcPct val="131300"/>
              </a:lnSpc>
              <a:spcBef>
                <a:spcPts val="300"/>
              </a:spcBef>
              <a:tabLst>
                <a:tab pos="469900" algn="l"/>
                <a:tab pos="470534" algn="l"/>
              </a:tabLst>
            </a:pPr>
            <a:endParaRPr lang="en-US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75"/>
              </a:spcBef>
              <a:tabLst>
                <a:tab pos="469900" algn="l"/>
                <a:tab pos="470534" algn="l"/>
              </a:tabLst>
            </a:pP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of hill climbing algorithm has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which are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9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</a:p>
          <a:p>
            <a:pPr algn="just">
              <a:lnSpc>
                <a:spcPct val="100000"/>
              </a:lnSpc>
              <a:spcBef>
                <a:spcPts val="675"/>
              </a:spcBef>
              <a:tabLst>
                <a:tab pos="469900" algn="l"/>
                <a:tab pos="470534" algn="l"/>
              </a:tabLst>
            </a:pPr>
            <a:endParaRPr lang="en-US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75"/>
              </a:spcBef>
              <a:tabLst>
                <a:tab pos="469900" algn="l"/>
                <a:tab pos="470534" algn="l"/>
              </a:tabLst>
            </a:pP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 is mostly used when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heuristic is</a:t>
            </a:r>
            <a:r>
              <a:rPr lang="en-US" spc="3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available.</a:t>
            </a:r>
          </a:p>
          <a:p>
            <a:pPr algn="just">
              <a:lnSpc>
                <a:spcPct val="100000"/>
              </a:lnSpc>
              <a:spcBef>
                <a:spcPts val="675"/>
              </a:spcBef>
              <a:tabLst>
                <a:tab pos="469900" algn="l"/>
                <a:tab pos="470534" algn="l"/>
              </a:tabLst>
            </a:pPr>
            <a:endParaRPr lang="en-US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just">
              <a:lnSpc>
                <a:spcPct val="131200"/>
              </a:lnSpc>
              <a:spcBef>
                <a:spcPts val="300"/>
              </a:spcBef>
              <a:tabLst>
                <a:tab pos="469900" algn="l"/>
                <a:tab pos="470534" algn="l"/>
              </a:tabLst>
            </a:pP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algorithm,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don't need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and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tree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 as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a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current</a:t>
            </a:r>
            <a:r>
              <a:rPr lang="en-US" spc="2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endParaRPr lang="en-US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2713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9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5" y="0"/>
            <a:ext cx="5849472" cy="779928"/>
          </a:xfrm>
        </p:spPr>
        <p:txBody>
          <a:bodyPr>
            <a:noAutofit/>
          </a:bodyPr>
          <a:lstStyle/>
          <a:p>
            <a:r>
              <a:rPr lang="en-US" sz="3200" b="0" spc="-10" dirty="0">
                <a:solidFill>
                  <a:srgbClr val="FF0000"/>
                </a:solidFill>
                <a:latin typeface="Arial"/>
                <a:cs typeface="Arial"/>
              </a:rPr>
              <a:t>Features </a:t>
            </a:r>
            <a:r>
              <a:rPr lang="en-US" sz="3200" b="0" spc="-5" dirty="0">
                <a:solidFill>
                  <a:srgbClr val="FF0000"/>
                </a:solidFill>
                <a:latin typeface="Arial"/>
                <a:cs typeface="Arial"/>
              </a:rPr>
              <a:t>of Hill</a:t>
            </a:r>
            <a:r>
              <a:rPr lang="en-US" sz="3200" b="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200" b="0" spc="-5" dirty="0">
                <a:solidFill>
                  <a:srgbClr val="FF0000"/>
                </a:solidFill>
                <a:latin typeface="Arial"/>
                <a:cs typeface="Arial"/>
              </a:rPr>
              <a:t>Climbing</a:t>
            </a:r>
            <a:r>
              <a:rPr lang="en-US" sz="3200" b="0" spc="-5" dirty="0">
                <a:solidFill>
                  <a:srgbClr val="600A38"/>
                </a:solidFill>
                <a:latin typeface="Arial"/>
                <a:cs typeface="Arial"/>
              </a:rPr>
              <a:t>:</a:t>
            </a:r>
            <a:br>
              <a:rPr lang="en-US" sz="3200" b="0" dirty="0">
                <a:latin typeface="Arial"/>
                <a:cs typeface="Arial"/>
              </a:rPr>
            </a:b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8" y="753035"/>
            <a:ext cx="9072281" cy="594360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1475"/>
              </a:spcBef>
              <a:buNone/>
            </a:pP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some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Hill Climbing</a:t>
            </a:r>
            <a:r>
              <a:rPr lang="en-US" spc="4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US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475"/>
              </a:spcBef>
            </a:pPr>
            <a:r>
              <a:rPr lang="en-US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and </a:t>
            </a: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variant: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 is the variant of Generate and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method. The Generate and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feedback which helps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 which direction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in the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pc="-3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marL="12700" algn="just">
              <a:lnSpc>
                <a:spcPct val="100000"/>
              </a:lnSpc>
              <a:spcBef>
                <a:spcPts val="1475"/>
              </a:spcBef>
            </a:pPr>
            <a:r>
              <a:rPr lang="en-US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approach: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Hill-climbing algorithm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moves in the direction which  optimizes the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cost.</a:t>
            </a:r>
          </a:p>
          <a:p>
            <a:pPr marL="12700" algn="just">
              <a:lnSpc>
                <a:spcPct val="100000"/>
              </a:lnSpc>
              <a:spcBef>
                <a:spcPts val="1475"/>
              </a:spcBef>
            </a:pP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backtracking: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 the search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space, as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 </a:t>
            </a:r>
            <a:r>
              <a:rPr lang="en-US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 </a:t>
            </a:r>
            <a:r>
              <a:rPr 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</a:t>
            </a:r>
            <a:r>
              <a:rPr lang="en-US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states</a:t>
            </a:r>
            <a:r>
              <a:rPr lang="en-US" spc="-5" dirty="0">
                <a:solidFill>
                  <a:srgbClr val="000099"/>
                </a:solidFill>
                <a:latin typeface="Verdana"/>
                <a:cs typeface="Verdana"/>
              </a:rPr>
              <a:t>.</a:t>
            </a:r>
            <a:endParaRPr lang="en-US" dirty="0">
              <a:solidFill>
                <a:srgbClr val="000099"/>
              </a:solidFill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475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9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77" y="188259"/>
            <a:ext cx="10560423" cy="65352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State-space Diagram </a:t>
            </a:r>
            <a:r>
              <a:rPr lang="en-US" sz="36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</a:t>
            </a:r>
            <a:r>
              <a:rPr lang="en-US" sz="36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Climbing: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48285" algn="just">
              <a:lnSpc>
                <a:spcPct val="102099"/>
              </a:lnSpc>
              <a:spcBef>
                <a:spcPts val="1420"/>
              </a:spcBef>
            </a:pP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state-space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landscape is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the hill-climbing algorithm  which is showing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algorithm and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function/Cost.</a:t>
            </a:r>
          </a:p>
          <a:p>
            <a:pPr marL="12700" marR="248285" algn="just">
              <a:lnSpc>
                <a:spcPct val="102099"/>
              </a:lnSpc>
              <a:spcBef>
                <a:spcPts val="1420"/>
              </a:spcBef>
            </a:pPr>
            <a:endParaRPr lang="en-US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600"/>
              </a:lnSpc>
            </a:pPr>
            <a:r>
              <a:rPr lang="en-US" spc="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Y-axis we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which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pc="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objective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or cost  function, and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state-space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x-axis. If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on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Y-axis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cost then, the goal of 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and local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minimum. If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of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Y-axis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function, then the goal of the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global maximum and local  maximum.</a:t>
            </a:r>
            <a:endParaRPr lang="en-US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7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>
            <a:spLocks noGrp="1"/>
          </p:cNvSpPr>
          <p:nvPr>
            <p:ph idx="1"/>
          </p:nvPr>
        </p:nvSpPr>
        <p:spPr>
          <a:xfrm>
            <a:off x="2362200" y="762000"/>
            <a:ext cx="7916095" cy="5703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0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38095" y="629221"/>
            <a:ext cx="14735175" cy="5505450"/>
            <a:chOff x="-2538095" y="629221"/>
            <a:chExt cx="14735175" cy="5505450"/>
          </a:xfrm>
        </p:grpSpPr>
        <p:sp>
          <p:nvSpPr>
            <p:cNvPr id="3" name="object 3"/>
            <p:cNvSpPr/>
            <p:nvPr/>
          </p:nvSpPr>
          <p:spPr>
            <a:xfrm>
              <a:off x="-2535555" y="6127146"/>
              <a:ext cx="9784080" cy="5080"/>
            </a:xfrm>
            <a:custGeom>
              <a:avLst/>
              <a:gdLst/>
              <a:ahLst/>
              <a:cxnLst/>
              <a:rect l="l" t="t" r="r" b="b"/>
              <a:pathLst>
                <a:path w="9784080" h="5079">
                  <a:moveTo>
                    <a:pt x="0" y="0"/>
                  </a:moveTo>
                  <a:lnTo>
                    <a:pt x="9783699" y="0"/>
                  </a:lnTo>
                </a:path>
                <a:path w="9784080" h="5079">
                  <a:moveTo>
                    <a:pt x="0" y="4762"/>
                  </a:moveTo>
                  <a:lnTo>
                    <a:pt x="9783699" y="4762"/>
                  </a:lnTo>
                </a:path>
              </a:pathLst>
            </a:custGeom>
            <a:ln w="4762">
              <a:solidFill>
                <a:srgbClr val="EEEFE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09955" y="633983"/>
              <a:ext cx="11782425" cy="5495925"/>
            </a:xfrm>
            <a:custGeom>
              <a:avLst/>
              <a:gdLst/>
              <a:ahLst/>
              <a:cxnLst/>
              <a:rect l="l" t="t" r="r" b="b"/>
              <a:pathLst>
                <a:path w="11782425" h="5495925">
                  <a:moveTo>
                    <a:pt x="6838188" y="0"/>
                  </a:moveTo>
                  <a:lnTo>
                    <a:pt x="11782044" y="0"/>
                  </a:lnTo>
                  <a:lnTo>
                    <a:pt x="0" y="0"/>
                  </a:lnTo>
                  <a:lnTo>
                    <a:pt x="0" y="5495544"/>
                  </a:lnTo>
                </a:path>
              </a:pathLst>
            </a:custGeom>
            <a:ln w="9525">
              <a:solidFill>
                <a:srgbClr val="EEEFE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250525" y="633983"/>
              <a:ext cx="0" cy="5495925"/>
            </a:xfrm>
            <a:custGeom>
              <a:avLst/>
              <a:gdLst/>
              <a:ahLst/>
              <a:cxnLst/>
              <a:rect l="l" t="t" r="r" b="b"/>
              <a:pathLst>
                <a:path h="5495925">
                  <a:moveTo>
                    <a:pt x="0" y="0"/>
                  </a:moveTo>
                  <a:lnTo>
                    <a:pt x="0" y="5495543"/>
                  </a:lnTo>
                </a:path>
              </a:pathLst>
            </a:custGeom>
            <a:ln w="4762">
              <a:solidFill>
                <a:srgbClr val="EEEFE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09955" y="633983"/>
              <a:ext cx="6838315" cy="5495925"/>
            </a:xfrm>
            <a:custGeom>
              <a:avLst/>
              <a:gdLst/>
              <a:ahLst/>
              <a:cxnLst/>
              <a:rect l="l" t="t" r="r" b="b"/>
              <a:pathLst>
                <a:path w="6838315" h="5495925">
                  <a:moveTo>
                    <a:pt x="6838188" y="0"/>
                  </a:moveTo>
                  <a:lnTo>
                    <a:pt x="0" y="0"/>
                  </a:lnTo>
                  <a:lnTo>
                    <a:pt x="0" y="5495544"/>
                  </a:lnTo>
                  <a:lnTo>
                    <a:pt x="6838188" y="5495544"/>
                  </a:lnTo>
                  <a:lnTo>
                    <a:pt x="6838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09955" y="633983"/>
              <a:ext cx="6838315" cy="5495925"/>
            </a:xfrm>
            <a:custGeom>
              <a:avLst/>
              <a:gdLst/>
              <a:ahLst/>
              <a:cxnLst/>
              <a:rect l="l" t="t" r="r" b="b"/>
              <a:pathLst>
                <a:path w="6838315" h="5495925">
                  <a:moveTo>
                    <a:pt x="0" y="5495544"/>
                  </a:moveTo>
                  <a:lnTo>
                    <a:pt x="6838188" y="5495544"/>
                  </a:lnTo>
                  <a:lnTo>
                    <a:pt x="6838188" y="0"/>
                  </a:lnTo>
                  <a:lnTo>
                    <a:pt x="0" y="0"/>
                  </a:lnTo>
                  <a:lnTo>
                    <a:pt x="0" y="5495544"/>
                  </a:lnTo>
                  <a:close/>
                </a:path>
              </a:pathLst>
            </a:custGeom>
            <a:ln w="9525">
              <a:solidFill>
                <a:srgbClr val="EEEFE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9988" y="1026921"/>
            <a:ext cx="5832475" cy="8991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475"/>
              </a:spcBef>
            </a:pPr>
            <a:r>
              <a:rPr sz="3000" dirty="0">
                <a:solidFill>
                  <a:srgbClr val="000000"/>
                </a:solidFill>
              </a:rPr>
              <a:t>State</a:t>
            </a:r>
            <a:r>
              <a:rPr sz="3000" spc="-95" dirty="0">
                <a:solidFill>
                  <a:srgbClr val="000000"/>
                </a:solidFill>
              </a:rPr>
              <a:t> Space</a:t>
            </a:r>
            <a:r>
              <a:rPr sz="3000" spc="-7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Diagram</a:t>
            </a:r>
            <a:r>
              <a:rPr sz="3000" spc="-65" dirty="0">
                <a:solidFill>
                  <a:srgbClr val="000000"/>
                </a:solidFill>
              </a:rPr>
              <a:t> </a:t>
            </a:r>
            <a:r>
              <a:rPr sz="3000" spc="-190" dirty="0">
                <a:solidFill>
                  <a:srgbClr val="000000"/>
                </a:solidFill>
              </a:rPr>
              <a:t>–</a:t>
            </a:r>
            <a:r>
              <a:rPr sz="3000" spc="-30" dirty="0">
                <a:solidFill>
                  <a:srgbClr val="000000"/>
                </a:solidFill>
              </a:rPr>
              <a:t> </a:t>
            </a:r>
            <a:r>
              <a:rPr sz="3000" spc="60" dirty="0">
                <a:solidFill>
                  <a:srgbClr val="000000"/>
                </a:solidFill>
              </a:rPr>
              <a:t>Hill </a:t>
            </a:r>
            <a:r>
              <a:rPr sz="3000" spc="-35" dirty="0">
                <a:solidFill>
                  <a:srgbClr val="000000"/>
                </a:solidFill>
              </a:rPr>
              <a:t>Climbing</a:t>
            </a:r>
            <a:r>
              <a:rPr sz="3000" spc="-17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in</a:t>
            </a:r>
            <a:r>
              <a:rPr sz="3000" spc="-15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Artificial</a:t>
            </a:r>
            <a:r>
              <a:rPr sz="3000" spc="-170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Intelligence</a:t>
            </a:r>
            <a:endParaRPr sz="3000"/>
          </a:p>
        </p:txBody>
      </p:sp>
      <p:grpSp>
        <p:nvGrpSpPr>
          <p:cNvPr id="9" name="object 9"/>
          <p:cNvGrpSpPr/>
          <p:nvPr/>
        </p:nvGrpSpPr>
        <p:grpSpPr>
          <a:xfrm>
            <a:off x="345947" y="1171955"/>
            <a:ext cx="11605895" cy="4458335"/>
            <a:chOff x="345947" y="1171955"/>
            <a:chExt cx="11605895" cy="4458335"/>
          </a:xfrm>
        </p:grpSpPr>
        <p:sp>
          <p:nvSpPr>
            <p:cNvPr id="10" name="object 10"/>
            <p:cNvSpPr/>
            <p:nvPr/>
          </p:nvSpPr>
          <p:spPr>
            <a:xfrm>
              <a:off x="345947" y="1171955"/>
              <a:ext cx="128270" cy="704215"/>
            </a:xfrm>
            <a:custGeom>
              <a:avLst/>
              <a:gdLst/>
              <a:ahLst/>
              <a:cxnLst/>
              <a:rect l="l" t="t" r="r" b="b"/>
              <a:pathLst>
                <a:path w="128270" h="704214">
                  <a:moveTo>
                    <a:pt x="128016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128016" y="704088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ED736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77824" y="2093975"/>
              <a:ext cx="5846445" cy="9525"/>
            </a:xfrm>
            <a:custGeom>
              <a:avLst/>
              <a:gdLst/>
              <a:ahLst/>
              <a:cxnLst/>
              <a:rect l="l" t="t" r="r" b="b"/>
              <a:pathLst>
                <a:path w="5846445" h="9525">
                  <a:moveTo>
                    <a:pt x="58460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5846064" y="9144"/>
                  </a:lnTo>
                  <a:lnTo>
                    <a:pt x="5846064" y="0"/>
                  </a:lnTo>
                  <a:close/>
                </a:path>
              </a:pathLst>
            </a:custGeom>
            <a:solidFill>
              <a:srgbClr val="D7D9BA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8426" y="2086992"/>
              <a:ext cx="4602810" cy="354288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19988" y="2278761"/>
            <a:ext cx="584009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lvl="0" indent="-228600" algn="just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1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Local</a:t>
            </a:r>
            <a:r>
              <a:rPr kumimoji="0" sz="1700" b="1" i="0" u="none" strike="noStrike" kern="0" cap="none" spc="4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Maxima/Minima:</a:t>
            </a:r>
            <a:r>
              <a:rPr kumimoji="0" sz="1700" b="1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Local</a:t>
            </a:r>
            <a:r>
              <a:rPr kumimoji="0" sz="1700" b="0" i="0" u="none" strike="noStrike" kern="0" cap="none" spc="4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Minima</a:t>
            </a:r>
            <a:r>
              <a:rPr kumimoji="0" sz="17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sz="1700" b="0" i="0" u="none" strike="noStrike" kern="0" cap="none" spc="4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17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state</a:t>
            </a:r>
            <a:r>
              <a:rPr kumimoji="0" sz="1700" b="0" i="0" u="none" strike="noStrike" kern="0" cap="none" spc="4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which</a:t>
            </a:r>
            <a:r>
              <a:rPr kumimoji="0" sz="1700" b="0" i="0" u="none" strike="noStrike" kern="0" cap="none" spc="4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better</a:t>
            </a:r>
            <a:r>
              <a:rPr kumimoji="0" sz="1700" b="0" i="0" u="none" strike="noStrike" kern="0" cap="none" spc="3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than</a:t>
            </a:r>
            <a:r>
              <a:rPr kumimoji="0" sz="1700" b="0" i="0" u="none" strike="noStrike" kern="0" cap="none" spc="3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its</a:t>
            </a:r>
            <a:r>
              <a:rPr kumimoji="0" sz="1700" b="0" i="0" u="none" strike="noStrike" kern="0" cap="none" spc="3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neighbouring</a:t>
            </a:r>
            <a:r>
              <a:rPr kumimoji="0" sz="1700" b="0" i="0" u="none" strike="noStrike" kern="0" cap="none" spc="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state,</a:t>
            </a:r>
            <a:r>
              <a:rPr kumimoji="0" sz="1700" b="0" i="0" u="none" strike="noStrike" kern="0" cap="none" spc="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however,</a:t>
            </a:r>
            <a:r>
              <a:rPr kumimoji="0" sz="1700" b="0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it</a:t>
            </a:r>
            <a:r>
              <a:rPr kumimoji="0" sz="1700" b="0" i="0" u="none" strike="noStrike" kern="0" cap="none" spc="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sz="1700" b="0" i="0" u="none" strike="noStrike" kern="0" cap="none" spc="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not</a:t>
            </a:r>
            <a:r>
              <a:rPr kumimoji="0" sz="1700" b="0" i="0" u="none" strike="noStrike" kern="0" cap="none" spc="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1700" b="0" i="0" u="none" strike="noStrike" kern="0" cap="none" spc="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best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possible</a:t>
            </a:r>
            <a:r>
              <a:rPr kumimoji="0" sz="1700" b="0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state</a:t>
            </a:r>
            <a:r>
              <a:rPr kumimoji="0" sz="1700" b="0" i="0" u="none" strike="noStrike" kern="0" cap="none" spc="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as</a:t>
            </a:r>
            <a:r>
              <a:rPr kumimoji="0" sz="1700" b="0" i="0" u="none" strike="noStrike" kern="0" cap="none" spc="3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there</a:t>
            </a:r>
            <a:r>
              <a:rPr kumimoji="0" sz="1700" b="0" i="0" u="none" strike="noStrike" kern="0" cap="none" spc="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exists</a:t>
            </a:r>
            <a:r>
              <a:rPr kumimoji="0" sz="1700" b="0" i="0" u="none" strike="noStrike" kern="0" cap="none" spc="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sz="1700" b="0" i="0" u="none" strike="noStrike" kern="0" cap="none" spc="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state</a:t>
            </a:r>
            <a:r>
              <a:rPr kumimoji="0" sz="1700" b="0" i="0" u="none" strike="noStrike" kern="0" cap="none" spc="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where</a:t>
            </a:r>
            <a:r>
              <a:rPr kumimoji="0" sz="1700" b="0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objective</a:t>
            </a:r>
            <a:r>
              <a:rPr kumimoji="0" sz="1700" b="0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function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value</a:t>
            </a:r>
            <a:r>
              <a:rPr kumimoji="0" sz="17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sz="17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higher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41300" marR="8255" lvl="0" indent="-228600" algn="just" defTabSz="91440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1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Global</a:t>
            </a:r>
            <a:r>
              <a:rPr kumimoji="0" sz="1700" b="1" i="0" u="none" strike="noStrike" kern="0" cap="none" spc="3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Maxima/Minima:</a:t>
            </a:r>
            <a:r>
              <a:rPr kumimoji="0" sz="1700" b="1" i="0" u="none" strike="noStrike" kern="0" cap="none" spc="3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It</a:t>
            </a:r>
            <a:r>
              <a:rPr kumimoji="0" sz="1700" b="0" i="0" u="none" strike="noStrike" kern="0" cap="none" spc="3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sz="1700" b="0" i="0" u="none" strike="noStrike" kern="0" cap="none" spc="3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1700" b="0" i="0" u="none" strike="noStrike" kern="0" cap="none" spc="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best</a:t>
            </a:r>
            <a:r>
              <a:rPr kumimoji="0" sz="1700" b="0" i="0" u="none" strike="noStrike" kern="0" cap="none" spc="3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possible</a:t>
            </a:r>
            <a:r>
              <a:rPr kumimoji="0" sz="1700" b="0" i="0" u="none" strike="noStrike" kern="0" cap="none" spc="3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state</a:t>
            </a:r>
            <a:r>
              <a:rPr kumimoji="0" sz="1700" b="0" i="0" u="none" strike="noStrike" kern="0" cap="none" spc="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</a:t>
            </a:r>
            <a:r>
              <a:rPr kumimoji="0" sz="1700" b="0" i="0" u="none" strike="noStrike" kern="0" cap="none" spc="3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state</a:t>
            </a:r>
            <a:r>
              <a:rPr kumimoji="0" sz="17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diagram.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Here</a:t>
            </a:r>
            <a:r>
              <a:rPr kumimoji="0" sz="17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value</a:t>
            </a:r>
            <a:r>
              <a:rPr kumimoji="0" sz="17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objective</a:t>
            </a:r>
            <a:r>
              <a:rPr kumimoji="0" sz="17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function</a:t>
            </a:r>
            <a:r>
              <a:rPr kumimoji="0" sz="17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sz="17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highest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41300" marR="8890" lvl="0" indent="-228600" algn="just" defTabSz="91440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1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Current</a:t>
            </a:r>
            <a:r>
              <a:rPr kumimoji="0" sz="1700" b="1" i="0" u="none" strike="noStrike" kern="0" cap="none" spc="3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State:</a:t>
            </a:r>
            <a:r>
              <a:rPr kumimoji="0" sz="1700" b="1" i="0" u="none" strike="noStrike" kern="0" cap="none" spc="3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Current</a:t>
            </a:r>
            <a:r>
              <a:rPr kumimoji="0" sz="1700" b="0" i="0" u="none" strike="noStrike" kern="0" cap="none" spc="3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State</a:t>
            </a:r>
            <a:r>
              <a:rPr kumimoji="0" sz="1700" b="0" i="0" u="none" strike="noStrike" kern="0" cap="none" spc="3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sz="1700" b="0" i="0" u="none" strike="noStrike" kern="0" cap="none" spc="3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1700" b="0" i="0" u="none" strike="noStrike" kern="0" cap="none" spc="3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state</a:t>
            </a:r>
            <a:r>
              <a:rPr kumimoji="0" sz="1700" b="0" i="0" u="none" strike="noStrike" kern="0" cap="none" spc="3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where</a:t>
            </a:r>
            <a:r>
              <a:rPr kumimoji="0" sz="1700" b="0" i="0" u="none" strike="noStrike" kern="0" cap="none" spc="3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1700" b="0" i="0" u="none" strike="noStrike" kern="0" cap="none" spc="3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agent</a:t>
            </a:r>
            <a:r>
              <a:rPr kumimoji="0" sz="1700" b="0" i="0" u="none" strike="noStrike" kern="0" cap="none" spc="3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present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currently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41300" marR="5715" lvl="0" indent="-228600" algn="just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kumimoji="0" sz="1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Flat</a:t>
            </a:r>
            <a:r>
              <a:rPr kumimoji="0" sz="17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Local</a:t>
            </a:r>
            <a:r>
              <a:rPr kumimoji="0" sz="17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Maximum: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This</a:t>
            </a:r>
            <a:r>
              <a:rPr kumimoji="0" sz="17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region</a:t>
            </a:r>
            <a:r>
              <a:rPr kumimoji="0" sz="17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sz="17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depicted</a:t>
            </a:r>
            <a:r>
              <a:rPr kumimoji="0" sz="17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by a straight</a:t>
            </a:r>
            <a:r>
              <a:rPr kumimoji="0" sz="17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line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where</a:t>
            </a:r>
            <a:r>
              <a:rPr kumimoji="0" sz="17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all</a:t>
            </a:r>
            <a:r>
              <a:rPr kumimoji="0" sz="17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neighbouring</a:t>
            </a:r>
            <a:r>
              <a:rPr kumimoji="0" sz="17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states</a:t>
            </a:r>
            <a:r>
              <a:rPr kumimoji="0" sz="17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have</a:t>
            </a:r>
            <a:r>
              <a:rPr kumimoji="0" sz="17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17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same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value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so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every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node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local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maximum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over</a:t>
            </a:r>
            <a:r>
              <a:rPr kumimoji="0" sz="17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sz="17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sz="17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region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683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277599" cy="6858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600" spc="-5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in Hill </a:t>
            </a:r>
            <a:r>
              <a:rPr lang="en-US" sz="3600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Climbing</a:t>
            </a:r>
            <a:r>
              <a:rPr lang="en-US" sz="3600" spc="-10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US" sz="3600" dirty="0">
              <a:solidFill>
                <a:srgbClr val="FF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600" spc="-10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600" spc="-10" dirty="0">
                <a:latin typeface="Verdana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2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sz="2600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maximum is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peak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in the landscape which is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neighboring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states,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there is another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also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which is  higher than the local maximum.</a:t>
            </a:r>
            <a:endParaRPr lang="en-US" sz="24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2099"/>
              </a:lnSpc>
            </a:pP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technique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a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of the local maximum in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400" spc="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landscape. Create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promising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so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algorithm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backtrack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space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explore other paths </a:t>
            </a: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</a:p>
          <a:p>
            <a:pPr marL="12700" marR="5080" algn="just">
              <a:lnSpc>
                <a:spcPct val="102099"/>
              </a:lnSpc>
            </a:pPr>
            <a:endParaRPr lang="en-US" sz="2400" spc="-5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5080" indent="0" algn="just">
              <a:lnSpc>
                <a:spcPct val="101000"/>
              </a:lnSpc>
              <a:spcBef>
                <a:spcPts val="85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Plateau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plateau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flat area of the search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neighbor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current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value, </a:t>
            </a:r>
            <a:r>
              <a:rPr lang="en-US" sz="24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this algorithm does </a:t>
            </a:r>
            <a:r>
              <a:rPr lang="en-US" sz="24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 best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move.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hill-climbing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4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 in the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plateau</a:t>
            </a:r>
            <a:r>
              <a:rPr lang="en-US" sz="2400" spc="2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area.</a:t>
            </a:r>
            <a:endParaRPr lang="en-US" sz="2400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32740" algn="just">
              <a:lnSpc>
                <a:spcPct val="102200"/>
              </a:lnSpc>
              <a:spcBef>
                <a:spcPts val="5"/>
              </a:spcBef>
            </a:pPr>
            <a:r>
              <a:rPr lang="en-US" sz="2400" b="1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for the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plateau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take </a:t>
            </a:r>
            <a:r>
              <a:rPr lang="en-US" sz="24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 steps while  searching,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the problem.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state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far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away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 current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so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at the algorithm </a:t>
            </a:r>
            <a:r>
              <a:rPr lang="en-US" sz="2400" spc="-1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non-plateau</a:t>
            </a:r>
            <a:r>
              <a:rPr lang="en-US" sz="2400" spc="6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region.</a:t>
            </a:r>
            <a:endParaRPr lang="en-US" sz="2400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2099"/>
              </a:lnSpc>
            </a:pPr>
            <a:endParaRPr lang="en-US" sz="24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lang="en-US" sz="2600" spc="-1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8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30" y="134470"/>
            <a:ext cx="10802470" cy="6548717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8600" b="1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Ridges: </a:t>
            </a:r>
            <a:r>
              <a:rPr lang="en-US" sz="7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7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is </a:t>
            </a:r>
            <a:r>
              <a:rPr lang="en-US" sz="7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7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form of the local maximum. </a:t>
            </a:r>
            <a:r>
              <a:rPr lang="en-US" sz="7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7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7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7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which is higher  than its surrounding areas, but itself has </a:t>
            </a:r>
            <a:r>
              <a:rPr lang="en-US" sz="7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7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slope, and cannot </a:t>
            </a:r>
            <a:r>
              <a:rPr lang="en-US" sz="7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7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reached in </a:t>
            </a:r>
            <a:r>
              <a:rPr lang="en-US" sz="7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7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 </a:t>
            </a:r>
            <a:r>
              <a:rPr lang="en-US" sz="7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move.</a:t>
            </a:r>
          </a:p>
          <a:p>
            <a:pPr marL="0" indent="0" algn="just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7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7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use of bidirectional search, or </a:t>
            </a:r>
            <a:r>
              <a:rPr lang="en-US" sz="7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7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in different directions, </a:t>
            </a:r>
            <a:r>
              <a:rPr lang="en-US" sz="7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 can </a:t>
            </a:r>
            <a:r>
              <a:rPr lang="en-US" sz="7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this</a:t>
            </a:r>
            <a:r>
              <a:rPr lang="en-US" sz="7400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</a:p>
          <a:p>
            <a:pPr marL="0" indent="0" algn="just">
              <a:lnSpc>
                <a:spcPct val="100000"/>
              </a:lnSpc>
              <a:spcBef>
                <a:spcPts val="5"/>
              </a:spcBef>
              <a:buNone/>
            </a:pPr>
            <a:endParaRPr lang="en-US" sz="74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7400" spc="-10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7400" spc="-5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Hill </a:t>
            </a:r>
            <a:r>
              <a:rPr lang="en-US" sz="7400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Climbing</a:t>
            </a:r>
            <a:r>
              <a:rPr lang="en-US" sz="7400" spc="15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lang="en-US" sz="7400" dirty="0">
              <a:solidFill>
                <a:srgbClr val="FF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7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hill Climbing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7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Steepest-Ascent</a:t>
            </a:r>
            <a:r>
              <a:rPr lang="en-US" sz="7400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hill-climbing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7400" spc="-5" dirty="0">
                <a:solidFill>
                  <a:srgbClr val="2713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hill-climbing 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7400" b="1" spc="-5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8600" b="1" spc="-5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Hill</a:t>
            </a:r>
            <a:r>
              <a:rPr lang="en-US" sz="8600" b="1" spc="5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600" b="1" spc="-5" dirty="0">
                <a:solidFill>
                  <a:srgbClr val="FF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Climbing:</a:t>
            </a:r>
            <a:endParaRPr lang="en-US" sz="8600" b="1" dirty="0">
              <a:solidFill>
                <a:srgbClr val="FF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53035" indent="0" algn="just">
              <a:lnSpc>
                <a:spcPct val="101600"/>
              </a:lnSpc>
              <a:spcBef>
                <a:spcPts val="1415"/>
              </a:spcBef>
              <a:buNone/>
            </a:pPr>
            <a:r>
              <a:rPr lang="en-US" sz="80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hill climbing is the simplest </a:t>
            </a:r>
            <a:r>
              <a:rPr lang="en-US" sz="8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to </a:t>
            </a:r>
            <a:r>
              <a:rPr lang="en-US" sz="80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8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80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 algorithm. </a:t>
            </a:r>
            <a:r>
              <a:rPr lang="en-US" sz="8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only  evaluates the </a:t>
            </a:r>
            <a:r>
              <a:rPr lang="en-US" sz="8000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 node state </a:t>
            </a:r>
            <a:r>
              <a:rPr lang="en-US" sz="8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 </a:t>
            </a:r>
            <a:r>
              <a:rPr lang="en-US" sz="8000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selects </a:t>
            </a:r>
            <a:r>
              <a:rPr lang="en-US" sz="8000" b="1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8000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one </a:t>
            </a:r>
            <a:r>
              <a:rPr lang="en-US" sz="8000" b="1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 </a:t>
            </a:r>
            <a:r>
              <a:rPr lang="en-US" sz="8000" b="1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optimizes current </a:t>
            </a:r>
            <a:r>
              <a:rPr lang="en-US" sz="8000" b="1" spc="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and </a:t>
            </a:r>
            <a:r>
              <a:rPr lang="en-US" sz="8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it as a current </a:t>
            </a:r>
            <a:r>
              <a:rPr lang="en-US" sz="8000" b="1" spc="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8000" spc="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000" spc="-1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8000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80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 </a:t>
            </a:r>
            <a:r>
              <a:rPr lang="en-US" sz="8000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one  </a:t>
            </a:r>
            <a:r>
              <a:rPr lang="en-US" sz="80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successor </a:t>
            </a:r>
            <a:r>
              <a:rPr lang="en-US" sz="8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state, </a:t>
            </a:r>
            <a:r>
              <a:rPr lang="en-US" sz="80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if it finds better than the current </a:t>
            </a:r>
            <a:r>
              <a:rPr lang="en-US" sz="8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state, </a:t>
            </a:r>
            <a:r>
              <a:rPr lang="en-US" sz="80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move else </a:t>
            </a:r>
            <a:r>
              <a:rPr lang="en-US" sz="8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80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 </a:t>
            </a:r>
            <a:r>
              <a:rPr lang="en-US" sz="8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80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 This algorithm has the following</a:t>
            </a:r>
            <a:r>
              <a:rPr lang="en-US" sz="8000" spc="3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583565" lvl="1" indent="-342900" algn="just">
              <a:lnSpc>
                <a:spcPct val="100000"/>
              </a:lnSpc>
              <a:tabLst>
                <a:tab pos="469900" algn="l"/>
                <a:tab pos="470534" algn="l"/>
              </a:tabLst>
            </a:pPr>
            <a:r>
              <a:rPr lang="en-US" sz="80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time</a:t>
            </a:r>
            <a:r>
              <a:rPr lang="en-US" sz="8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consuming</a:t>
            </a:r>
            <a:endParaRPr lang="en-US" sz="8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3565" lvl="1" indent="-342900" algn="just">
              <a:lnSpc>
                <a:spcPct val="100000"/>
              </a:lnSpc>
              <a:spcBef>
                <a:spcPts val="675"/>
              </a:spcBef>
              <a:tabLst>
                <a:tab pos="469900" algn="l"/>
                <a:tab pos="470534" algn="l"/>
              </a:tabLst>
            </a:pPr>
            <a:r>
              <a:rPr lang="en-US" sz="8000" spc="-5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optimal solution and the solution is </a:t>
            </a:r>
            <a:r>
              <a:rPr lang="en-US" sz="8000" spc="-1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8000" spc="2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guaranteed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8000" spc="-5" dirty="0">
              <a:solidFill>
                <a:srgbClr val="2713B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0">
              <a:lnSpc>
                <a:spcPct val="100000"/>
              </a:lnSpc>
              <a:spcBef>
                <a:spcPts val="675"/>
              </a:spcBef>
              <a:buNone/>
              <a:tabLst>
                <a:tab pos="469900" algn="l"/>
                <a:tab pos="470534" algn="l"/>
              </a:tabLst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9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1604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Tahoma</vt:lpstr>
      <vt:lpstr>Times New Roman</vt:lpstr>
      <vt:lpstr>Verdana</vt:lpstr>
      <vt:lpstr>Office Theme</vt:lpstr>
      <vt:lpstr>PowerPoint Presentation</vt:lpstr>
      <vt:lpstr>Hill Climbing Algorithm in Artificial Intelligence </vt:lpstr>
      <vt:lpstr>PowerPoint Presentation</vt:lpstr>
      <vt:lpstr>Features of Hill Climbing: </vt:lpstr>
      <vt:lpstr>PowerPoint Presentation</vt:lpstr>
      <vt:lpstr>PowerPoint Presentation</vt:lpstr>
      <vt:lpstr>State Space Diagram – Hill Climbing in 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in Hill Climbing Algorithm</vt:lpstr>
      <vt:lpstr>Problems in Hill Climbing Algorithm</vt:lpstr>
      <vt:lpstr>Problems in Hill Climbing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Gandhi Ongole</cp:lastModifiedBy>
  <cp:revision>25</cp:revision>
  <dcterms:created xsi:type="dcterms:W3CDTF">2023-03-21T06:50:30Z</dcterms:created>
  <dcterms:modified xsi:type="dcterms:W3CDTF">2023-03-26T10:26:29Z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2022-11-26T00:00:00Z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2022-11-26T00:00:00Z</vt:filetime>
  </property>
</Properties>
</file>