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368" r:id="rId4"/>
    <p:sldId id="365" r:id="rId5"/>
    <p:sldId id="366" r:id="rId6"/>
    <p:sldId id="367" r:id="rId7"/>
    <p:sldId id="331" r:id="rId8"/>
    <p:sldId id="332" r:id="rId9"/>
    <p:sldId id="333" r:id="rId10"/>
    <p:sldId id="329" r:id="rId11"/>
    <p:sldId id="334" r:id="rId12"/>
    <p:sldId id="335" r:id="rId13"/>
    <p:sldId id="369" r:id="rId14"/>
    <p:sldId id="370" r:id="rId15"/>
    <p:sldId id="328" r:id="rId16"/>
    <p:sldId id="301" r:id="rId17"/>
    <p:sldId id="300" r:id="rId18"/>
    <p:sldId id="302" r:id="rId19"/>
    <p:sldId id="312" r:id="rId20"/>
    <p:sldId id="3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098" autoAdjust="0"/>
  </p:normalViewPr>
  <p:slideViewPr>
    <p:cSldViewPr snapToGrid="0">
      <p:cViewPr varScale="1">
        <p:scale>
          <a:sx n="49" d="100"/>
          <a:sy n="49" d="100"/>
        </p:scale>
        <p:origin x="14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A7AF-7369-4218-931D-B3A149CD8F5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EB24-B8D4-4657-9C3C-C59C6179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333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5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9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90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45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58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669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75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Formal Languages and Automata Theory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CSE, VFSTR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FD55-12CD-4166-8CFB-33C399F2A9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1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7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>
            <a:extLst>
              <a:ext uri="{FF2B5EF4-FFF2-40B4-BE49-F238E27FC236}">
                <a16:creationId xmlns:a16="http://schemas.microsoft.com/office/drawing/2014/main" id="{8CC64978-F80B-32B8-6C22-7505724D9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16E55D6F-5D39-2864-E3AA-AF97062F9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5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74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IN" altLang="en-US"/>
              <a:t>Formal Languages and Automata Theory</a:t>
            </a:r>
            <a:endParaRPr lang="en-US" altLang="en-US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altLang="en-US"/>
              <a:t>Dept. of CSE, VFSTR University</a:t>
            </a:r>
            <a:endParaRPr lang="en-US" alt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8845E-3A33-4D66-8CC3-9D1233BD8F5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2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4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0CB759-23DD-CCDA-2C2F-6F30E3F624DA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384145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634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54D160-7EEA-4310-AB3B-CDD9DCDA25D1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4177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77800-7C6D-4204-93F1-46A0D6530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99EDBD1-6C4B-5710-E1A8-DCE6055A21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281EE4-FC7E-7AE6-7B5C-B55478373656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F7F5B-C40C-ACF8-6227-1C21A5622620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8210F-DFCA-95B2-76A8-B1046A874F86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0BC-4017-413A-A912-1054A81CCD51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3781-D1BF-4805-89DE-E493D0B0E24F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5159-0BB8-41D2-9C27-9361FC3EE726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65E2-480E-40C9-B0BD-DA9B38468748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5A16-927E-4AE4-95BE-778B9DE199A0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AD27-7167-43C0-B0B2-A84C84356CFB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387-5667-4CB4-9C45-562771497AAE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E9F-E0B9-4484-AD7E-ABB55D0E9DDB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345-A13D-4E53-BC8F-1940232B418B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4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D588-72CE-4986-B342-44D546AC8246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2E932-9053-6230-2A3D-472731F47EA8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5F661C-A5DB-EFAB-1EE8-A2B9CD0ACEF2}"/>
              </a:ext>
            </a:extLst>
          </p:cNvPr>
          <p:cNvSpPr txBox="1">
            <a:spLocks/>
          </p:cNvSpPr>
          <p:nvPr userDrawn="1"/>
        </p:nvSpPr>
        <p:spPr>
          <a:xfrm>
            <a:off x="34634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EC1E6B-751C-4780-9CEE-8189D84B482A}" type="datetime1">
              <a:rPr lang="en-US" sz="1200" smtClean="0"/>
              <a:pPr/>
              <a:t>7/13/2023</a:t>
            </a:fld>
            <a:endParaRPr lang="en-US" sz="1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A3E2A5-C88D-30C1-5AB6-A8E6F727E5C8}"/>
              </a:ext>
            </a:extLst>
          </p:cNvPr>
          <p:cNvSpPr txBox="1">
            <a:spLocks/>
          </p:cNvSpPr>
          <p:nvPr userDrawn="1"/>
        </p:nvSpPr>
        <p:spPr>
          <a:xfrm>
            <a:off x="9414177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DA77800-7C6D-4204-93F1-46A0D653007A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D4FAE-16E1-11FA-9FB2-88C5CC9746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0727DF-707F-D418-791F-30CE63DE6115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07EFF-86B2-DDC5-021C-F15FB35BD008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5869F-60CF-46A0-F1E7-6749DA4335C9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4EC43-23EB-CE2C-E43A-BFA1E8929E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6" y="11226"/>
            <a:ext cx="1333254" cy="8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0EFC357-8672-3A85-C211-488A2B83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" y="2067005"/>
            <a:ext cx="12091180" cy="20176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Compiler Design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(22CS302)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III </a:t>
            </a:r>
            <a:r>
              <a:rPr lang="en-US" sz="3600" b="1" dirty="0" err="1">
                <a:solidFill>
                  <a:srgbClr val="7030A0"/>
                </a:solidFill>
                <a:latin typeface="Book Antiqua" panose="02040602050305030304" pitchFamily="18" charset="0"/>
              </a:rPr>
              <a:t>B.Tech</a:t>
            </a: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 – I Semester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3CCFB-D548-6E0D-962F-743A8D9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98E-52FB-4F6D-B462-4B458C58074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26E4-9B94-C341-7B04-B768925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2B085-BE2D-E73A-2B33-BBFE0281B33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855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24C8EAD-EFCC-46A4-A15B-DECC2EB3E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5693" y="69891"/>
            <a:ext cx="7618503" cy="703385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</p:txBody>
      </p:sp>
      <p:sp>
        <p:nvSpPr>
          <p:cNvPr id="6150" name="Content Placeholder 1">
            <a:extLst>
              <a:ext uri="{FF2B5EF4-FFF2-40B4-BE49-F238E27FC236}">
                <a16:creationId xmlns:a16="http://schemas.microsoft.com/office/drawing/2014/main" id="{7363C50A-3E99-4B11-978A-304C1ABF0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049685"/>
            <a:ext cx="9669294" cy="1771336"/>
          </a:xfrm>
        </p:spPr>
        <p:txBody>
          <a:bodyPr>
            <a:normAutofit/>
          </a:bodyPr>
          <a:lstStyle/>
          <a:p>
            <a:pPr marL="253518" lvl="1" indent="0" eaLnBrk="1" hangingPunct="1">
              <a:lnSpc>
                <a:spcPct val="80000"/>
              </a:lnSpc>
              <a:buNone/>
              <a:defRPr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53518" lvl="1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Assembler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the language translator that converts assembly language code into the binary equivalent usually known as object code (machine code).</a:t>
            </a:r>
          </a:p>
        </p:txBody>
      </p:sp>
      <p:pic>
        <p:nvPicPr>
          <p:cNvPr id="8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9A2BE38-5F01-437D-83F0-F77B669B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2" y="2821021"/>
            <a:ext cx="7618503" cy="24124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4F7696-AE8E-273A-B325-8BECCB441AC8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1587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Content Placeholder 1">
            <a:extLst>
              <a:ext uri="{FF2B5EF4-FFF2-40B4-BE49-F238E27FC236}">
                <a16:creationId xmlns:a16="http://schemas.microsoft.com/office/drawing/2014/main" id="{7363C50A-3E99-4B11-978A-304C1ABF0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3533" y="1185872"/>
            <a:ext cx="8026400" cy="420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002060"/>
                </a:solidFill>
                <a:latin typeface="Times New Roman"/>
                <a:cs typeface="Times New Roman"/>
              </a:rPr>
              <a:t>Pros:</a:t>
            </a:r>
            <a:r>
              <a:rPr lang="en-US" sz="2800" i="1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lang="en-US" sz="2800" i="1" dirty="0">
                <a:latin typeface="Times New Roman"/>
                <a:cs typeface="Times New Roman"/>
              </a:rPr>
              <a:t>					</a:t>
            </a:r>
          </a:p>
          <a:p>
            <a:pPr marL="342900" indent="-342900">
              <a:buFont typeface="Wingdings"/>
              <a:buChar char="ü"/>
            </a:pPr>
            <a:r>
              <a:rPr lang="en-US" sz="2800" i="1" dirty="0">
                <a:latin typeface="Times New Roman"/>
                <a:cs typeface="Times New Roman"/>
              </a:rPr>
              <a:t>Less chances of errors </a:t>
            </a:r>
          </a:p>
          <a:p>
            <a:pPr marL="342900" indent="-342900">
              <a:buFont typeface="Wingdings"/>
              <a:buChar char="ü"/>
            </a:pPr>
            <a:r>
              <a:rPr lang="en-US" sz="2800" i="1" dirty="0">
                <a:latin typeface="Times New Roman"/>
                <a:cs typeface="Times New Roman"/>
              </a:rPr>
              <a:t>Debugging is easier and More flexible</a:t>
            </a:r>
          </a:p>
          <a:p>
            <a:pPr marL="0" indent="0">
              <a:buNone/>
            </a:pPr>
            <a:endParaRPr lang="en-US" sz="28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02060"/>
                </a:solidFill>
                <a:latin typeface="Times New Roman"/>
                <a:cs typeface="Times New Roman"/>
              </a:rPr>
              <a:t>Cons:</a:t>
            </a:r>
          </a:p>
          <a:p>
            <a:pPr marL="342900" indent="-342900">
              <a:buFont typeface="Wingdings"/>
              <a:buChar char="ü"/>
            </a:pPr>
            <a:r>
              <a:rPr lang="en-US" sz="2800" i="1" dirty="0">
                <a:latin typeface="Times New Roman"/>
                <a:cs typeface="Times New Roman"/>
              </a:rPr>
              <a:t>Program will not run on another processor</a:t>
            </a:r>
          </a:p>
          <a:p>
            <a:pPr marL="342900" indent="-342900">
              <a:buFont typeface="Wingdings"/>
              <a:buChar char="ü"/>
            </a:pPr>
            <a:r>
              <a:rPr lang="en-US" sz="2800" i="1" dirty="0">
                <a:latin typeface="Times New Roman"/>
                <a:cs typeface="Times New Roman"/>
              </a:rPr>
              <a:t>Know the details of hardware and addressing modes</a:t>
            </a:r>
          </a:p>
          <a:p>
            <a:pPr marL="342900" indent="-342900">
              <a:buFont typeface="Wingdings"/>
              <a:buChar char="ü"/>
            </a:pPr>
            <a:r>
              <a:rPr lang="en-US" sz="2800" i="1" dirty="0">
                <a:latin typeface="Times New Roman"/>
                <a:cs typeface="Times New Roman"/>
              </a:rPr>
              <a:t>The source code is long and unreadable </a:t>
            </a:r>
          </a:p>
          <a:p>
            <a:endParaRPr lang="en-IN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3BBEDD-05B7-4AB2-F8DC-936C1900A726}"/>
              </a:ext>
            </a:extLst>
          </p:cNvPr>
          <p:cNvSpPr txBox="1">
            <a:spLocks noChangeArrowheads="1"/>
          </p:cNvSpPr>
          <p:nvPr/>
        </p:nvSpPr>
        <p:spPr>
          <a:xfrm>
            <a:off x="1681140" y="69891"/>
            <a:ext cx="7618503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endParaRPr lang="en-US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09FF-8F68-4EE8-C637-E6DC551DBD94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637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-171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LANGUAGE (3-GL)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8776-E968-4DB4-97B3-BE1F3E3CB62C}"/>
              </a:ext>
            </a:extLst>
          </p:cNvPr>
          <p:cNvSpPr txBox="1"/>
          <p:nvPr/>
        </p:nvSpPr>
        <p:spPr>
          <a:xfrm>
            <a:off x="972768" y="1552760"/>
            <a:ext cx="102075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It is also known as High level language </a:t>
            </a:r>
          </a:p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More machine-independent and more programmer- friendly. </a:t>
            </a:r>
          </a:p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The programs  are easier to read, write, and maintain.</a:t>
            </a:r>
          </a:p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English words are used to denote variables, programming structures and commands, and Structured Programming</a:t>
            </a:r>
          </a:p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Examples: FORTRAN, C, C++, JAVA </a:t>
            </a:r>
          </a:p>
          <a:p>
            <a:pPr marL="457200" indent="-457200" algn="just">
              <a:buFont typeface="Wingdings"/>
              <a:buChar char="ü"/>
            </a:pP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Code1:  </a:t>
            </a:r>
            <a:r>
              <a:rPr lang="en-US" sz="2800" dirty="0" err="1">
                <a:solidFill>
                  <a:srgbClr val="7030A0"/>
                </a:solidFill>
                <a:latin typeface="Times New Roman"/>
                <a:cs typeface="Times New Roman"/>
              </a:rPr>
              <a:t>printf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 (“  welcome” );  </a:t>
            </a: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08896-70EB-E1E4-1901-283A428EE2B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86434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6782" y="-151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LANGUAGE (4-GL)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8776-E968-4DB4-97B3-BE1F3E3CB62C}"/>
              </a:ext>
            </a:extLst>
          </p:cNvPr>
          <p:cNvSpPr txBox="1"/>
          <p:nvPr/>
        </p:nvSpPr>
        <p:spPr>
          <a:xfrm>
            <a:off x="972768" y="1552760"/>
            <a:ext cx="102075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/>
              <a:buChar char="ü"/>
            </a:pPr>
            <a:r>
              <a:rPr lang="en-US" sz="2800" dirty="0">
                <a:latin typeface="Times New Roman"/>
                <a:cs typeface="Times New Roman"/>
              </a:rPr>
              <a:t>The fourth-generation languages, or 4GL, are languages that consist of statements similar to statements in a human language. Fourth generation languages are commonly used in database programming and scripts examples include Perl, PHP, Python, Ruby, and SQL.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209FC-9A57-C042-8DB3-5C5913460974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22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6782" y="-151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LANGUAGE (5-GL)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8776-E968-4DB4-97B3-BE1F3E3CB62C}"/>
              </a:ext>
            </a:extLst>
          </p:cNvPr>
          <p:cNvSpPr txBox="1"/>
          <p:nvPr/>
        </p:nvSpPr>
        <p:spPr>
          <a:xfrm>
            <a:off x="972768" y="1552760"/>
            <a:ext cx="102075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/>
              <a:buChar char="ü"/>
            </a:pPr>
            <a:r>
              <a:rPr lang="en-US" sz="2800" dirty="0">
                <a:latin typeface="Times New Roman"/>
                <a:cs typeface="Times New Roman"/>
              </a:rPr>
              <a:t>The fifth-generation languages, or 5GL, are programming languages that contain visual tools to help develop a program. Examples of fifth generation languages include Mercury, OPS5, and Prolog.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1B66E5-BF9C-535C-03BC-256398BA1FEE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68206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24C8EAD-EFCC-46A4-A15B-DECC2EB3E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0128" y="69891"/>
            <a:ext cx="7704857" cy="703385"/>
          </a:xfrm>
        </p:spPr>
        <p:txBody>
          <a:bodyPr/>
          <a:lstStyle/>
          <a:p>
            <a:pPr algn="ctr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Translators</a:t>
            </a:r>
          </a:p>
        </p:txBody>
      </p:sp>
      <p:sp>
        <p:nvSpPr>
          <p:cNvPr id="6150" name="Content Placeholder 1">
            <a:extLst>
              <a:ext uri="{FF2B5EF4-FFF2-40B4-BE49-F238E27FC236}">
                <a16:creationId xmlns:a16="http://schemas.microsoft.com/office/drawing/2014/main" id="{7363C50A-3E99-4B11-978A-304C1ABF0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1334" y="1013098"/>
            <a:ext cx="10238051" cy="280014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 and then converts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 target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 marL="87925" indent="-87925" algn="just"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program is written in a source language.</a:t>
            </a:r>
          </a:p>
          <a:p>
            <a:pPr marL="87925" indent="-87925" algn="just"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program belongs to an object language. </a:t>
            </a:r>
          </a:p>
          <a:p>
            <a:pPr marL="87925" indent="-87925" eaLnBrk="1" hangingPunct="1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925" indent="-87925"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translators could be: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Assembler, Compiler, Interpreter</a:t>
            </a:r>
          </a:p>
          <a:p>
            <a:pPr marL="253518" lvl="1" indent="0" eaLnBrk="1" hangingPunct="1">
              <a:lnSpc>
                <a:spcPct val="80000"/>
              </a:lnSpc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image.slidesharecdn.com/computergenerationandlanguagetranslator-160118061616/95/computer-generation-and-language-translator-46-638.jpg?cb=1453098060">
            <a:extLst>
              <a:ext uri="{FF2B5EF4-FFF2-40B4-BE49-F238E27FC236}">
                <a16:creationId xmlns:a16="http://schemas.microsoft.com/office/drawing/2014/main" id="{A1FEF202-78EF-4D10-B071-D89CD47B1D9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7"/>
          <a:stretch/>
        </p:blipFill>
        <p:spPr bwMode="auto">
          <a:xfrm>
            <a:off x="2642923" y="3643005"/>
            <a:ext cx="6131425" cy="241590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0753C-4646-A486-6D4C-2176CCB7FE96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51134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229011-1361-4224-9E2A-56083035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5693" y="122444"/>
            <a:ext cx="7501771" cy="633046"/>
          </a:xfrm>
        </p:spPr>
        <p:txBody>
          <a:bodyPr/>
          <a:lstStyle/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Interpreters</a:t>
            </a:r>
          </a:p>
        </p:txBody>
      </p:sp>
      <p:sp>
        <p:nvSpPr>
          <p:cNvPr id="8203" name="Rectangle 28">
            <a:extLst>
              <a:ext uri="{FF2B5EF4-FFF2-40B4-BE49-F238E27FC236}">
                <a16:creationId xmlns:a16="http://schemas.microsoft.com/office/drawing/2014/main" id="{221BD56D-84A0-42BD-9BD2-A609E72A8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409" y="1097458"/>
            <a:ext cx="11305256" cy="240632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common kind of language processor. Instead of producing a target program as a translation, an interpreter appears to directly execute the operations specified in the source program on inputs supplied by the user.</a:t>
            </a:r>
          </a:p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basic model of interpreter can be represented as follows.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1" lvl="1" indent="0" eaLnBrk="1" hangingPunct="1">
              <a:buNone/>
            </a:pP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21C299-CAD1-B421-5F6A-1FC610217796}"/>
              </a:ext>
            </a:extLst>
          </p:cNvPr>
          <p:cNvGrpSpPr/>
          <p:nvPr/>
        </p:nvGrpSpPr>
        <p:grpSpPr>
          <a:xfrm>
            <a:off x="2809415" y="3686229"/>
            <a:ext cx="6739639" cy="2345949"/>
            <a:chOff x="2809415" y="3686229"/>
            <a:chExt cx="6739639" cy="2345949"/>
          </a:xfrm>
        </p:grpSpPr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37DC4DE9-92E2-4782-9DDC-EE41ECF4D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009" y="5595776"/>
              <a:ext cx="2178802" cy="436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Error messages</a:t>
              </a:r>
              <a:endPara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63CB10-8FD4-C96D-84FE-146368514A8D}"/>
                </a:ext>
              </a:extLst>
            </p:cNvPr>
            <p:cNvGrpSpPr/>
            <p:nvPr/>
          </p:nvGrpSpPr>
          <p:grpSpPr>
            <a:xfrm>
              <a:off x="2809415" y="3686229"/>
              <a:ext cx="6739639" cy="1771759"/>
              <a:chOff x="4540937" y="3880782"/>
              <a:chExt cx="6739639" cy="177175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318931B-8B7C-4128-87ED-BD8B14E0FA63}"/>
                  </a:ext>
                </a:extLst>
              </p:cNvPr>
              <p:cNvGrpSpPr/>
              <p:nvPr/>
            </p:nvGrpSpPr>
            <p:grpSpPr>
              <a:xfrm>
                <a:off x="4540937" y="3880782"/>
                <a:ext cx="5587511" cy="1771759"/>
                <a:chOff x="2656896" y="3880781"/>
                <a:chExt cx="5587511" cy="1771759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C3338E5-2D56-4F70-81F6-1A691F948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0339" y="4322237"/>
                  <a:ext cx="1481354" cy="844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200" dirty="0"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Interpreter</a:t>
                  </a:r>
                  <a:endParaRPr lang="en-IN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Line 17">
                  <a:extLst>
                    <a:ext uri="{FF2B5EF4-FFF2-40B4-BE49-F238E27FC236}">
                      <a16:creationId xmlns:a16="http://schemas.microsoft.com/office/drawing/2014/main" id="{ECA6A3E8-BB6E-4B56-9EF3-D73617469334}"/>
                    </a:ext>
                  </a:extLst>
                </p:cNvPr>
                <p:cNvCxnSpPr/>
                <p:nvPr/>
              </p:nvCxnSpPr>
              <p:spPr bwMode="auto">
                <a:xfrm>
                  <a:off x="3948923" y="4322264"/>
                  <a:ext cx="1371507" cy="21096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Line 18">
                  <a:extLst>
                    <a:ext uri="{FF2B5EF4-FFF2-40B4-BE49-F238E27FC236}">
                      <a16:creationId xmlns:a16="http://schemas.microsoft.com/office/drawing/2014/main" id="{62E81C4C-1EA9-4D2F-8085-371A955621EB}"/>
                    </a:ext>
                  </a:extLst>
                </p:cNvPr>
                <p:cNvCxnSpPr/>
                <p:nvPr/>
              </p:nvCxnSpPr>
              <p:spPr bwMode="auto">
                <a:xfrm flipV="1">
                  <a:off x="3948923" y="5026959"/>
                  <a:ext cx="1371507" cy="21096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Line 20">
                  <a:extLst>
                    <a:ext uri="{FF2B5EF4-FFF2-40B4-BE49-F238E27FC236}">
                      <a16:creationId xmlns:a16="http://schemas.microsoft.com/office/drawing/2014/main" id="{CF95829C-B112-4036-8D7C-2EDAA60A3F8B}"/>
                    </a:ext>
                  </a:extLst>
                </p:cNvPr>
                <p:cNvCxnSpPr/>
                <p:nvPr/>
              </p:nvCxnSpPr>
              <p:spPr bwMode="auto">
                <a:xfrm>
                  <a:off x="6796705" y="4731749"/>
                  <a:ext cx="144770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Line 21">
                  <a:extLst>
                    <a:ext uri="{FF2B5EF4-FFF2-40B4-BE49-F238E27FC236}">
                      <a16:creationId xmlns:a16="http://schemas.microsoft.com/office/drawing/2014/main" id="{23F31BEA-8895-4C7B-BB8F-BA88869F9441}"/>
                    </a:ext>
                  </a:extLst>
                </p:cNvPr>
                <p:cNvCxnSpPr/>
                <p:nvPr/>
              </p:nvCxnSpPr>
              <p:spPr bwMode="auto">
                <a:xfrm>
                  <a:off x="6113280" y="5160279"/>
                  <a:ext cx="0" cy="49226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C4662BD-5E64-4538-8534-E444D18C6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6896" y="3880781"/>
                  <a:ext cx="1264198" cy="8443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200" dirty="0"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Source</a:t>
                  </a:r>
                  <a:endParaRPr lang="en-IN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200" dirty="0"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Program</a:t>
                  </a:r>
                  <a:endParaRPr lang="en-IN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Text Box 15">
                <a:extLst>
                  <a:ext uri="{FF2B5EF4-FFF2-40B4-BE49-F238E27FC236}">
                    <a16:creationId xmlns:a16="http://schemas.microsoft.com/office/drawing/2014/main" id="{73C2D4B6-2B1F-4153-BE63-1B6215990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917" y="5013176"/>
                <a:ext cx="813043" cy="436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</a:t>
                </a:r>
                <a:endParaRPr lang="en-IN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16">
                <a:extLst>
                  <a:ext uri="{FF2B5EF4-FFF2-40B4-BE49-F238E27FC236}">
                    <a16:creationId xmlns:a16="http://schemas.microsoft.com/office/drawing/2014/main" id="{2101FD3F-2E69-4441-B4A8-17A86CF9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7921" y="4504766"/>
                <a:ext cx="1032655" cy="436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</a:t>
                </a:r>
                <a:endParaRPr lang="en-IN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C0902B-C149-35BD-4634-0AF1E1FF0A0C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DB04D4D-B3F7-4CD4-804F-FE264104D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4604" y="152400"/>
            <a:ext cx="7560137" cy="63304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Compilers </a:t>
            </a:r>
            <a:endParaRPr lang="en-US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546A7E-25B7-423B-8497-22FD3ADCC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296" y="1044905"/>
            <a:ext cx="11405370" cy="273129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Compiler is a program which takes one language (the source language) as input and translates it into an equivalent another language (the object or target language).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During this process of translation if some errors are encountered then compiler displays them as error messages. The basic model of compiler can be represented as follows.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6F6BF-6D3D-D6D2-83CF-63DF67953FFB}"/>
              </a:ext>
            </a:extLst>
          </p:cNvPr>
          <p:cNvGrpSpPr/>
          <p:nvPr/>
        </p:nvGrpSpPr>
        <p:grpSpPr>
          <a:xfrm>
            <a:off x="2066815" y="3937834"/>
            <a:ext cx="8229600" cy="1839966"/>
            <a:chOff x="3915072" y="4132384"/>
            <a:chExt cx="8229600" cy="1839966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9EA9B9A2-6F9B-4F96-ACD8-07BAA1FE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472" y="4202723"/>
              <a:ext cx="2438400" cy="8440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44083">
                <a:spcBef>
                  <a:spcPct val="0"/>
                </a:spcBef>
                <a:buNone/>
              </a:pPr>
              <a:r>
                <a:rPr lang="en-US" altLang="en-US" sz="2215">
                  <a:ea typeface="+mn-ea"/>
                </a:rPr>
                <a:t>Compiler</a:t>
              </a:r>
            </a:p>
          </p:txBody>
        </p:sp>
        <p:sp>
          <p:nvSpPr>
            <p:cNvPr id="7173" name="Line 5">
              <a:extLst>
                <a:ext uri="{FF2B5EF4-FFF2-40B4-BE49-F238E27FC236}">
                  <a16:creationId xmlns:a16="http://schemas.microsoft.com/office/drawing/2014/main" id="{AC866ADA-61F1-4412-BF48-A397F65D1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6672" y="4554415"/>
              <a:ext cx="144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844083"/>
              <a:endParaRPr lang="en-IN" sz="2215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6799735F-2EFE-495E-BE4E-661A1A3B8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3672" y="5046786"/>
              <a:ext cx="0" cy="4923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844083"/>
              <a:endParaRPr lang="en-IN" sz="2215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175" name="Text Box 7">
              <a:extLst>
                <a:ext uri="{FF2B5EF4-FFF2-40B4-BE49-F238E27FC236}">
                  <a16:creationId xmlns:a16="http://schemas.microsoft.com/office/drawing/2014/main" id="{06A7EBAA-64FC-4B61-98F1-D46C8262F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3073" y="5539154"/>
              <a:ext cx="1930337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44083">
                <a:spcBef>
                  <a:spcPct val="0"/>
                </a:spcBef>
                <a:buNone/>
              </a:pPr>
              <a:r>
                <a:rPr lang="en-US" altLang="en-US" sz="2215">
                  <a:ea typeface="+mn-ea"/>
                </a:rPr>
                <a:t>Error messages</a:t>
              </a:r>
            </a:p>
          </p:txBody>
        </p:sp>
        <p:sp>
          <p:nvSpPr>
            <p:cNvPr id="7176" name="Line 9">
              <a:extLst>
                <a:ext uri="{FF2B5EF4-FFF2-40B4-BE49-F238E27FC236}">
                  <a16:creationId xmlns:a16="http://schemas.microsoft.com/office/drawing/2014/main" id="{0EA85FAB-803C-48E3-9519-D55307E6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2872" y="4624754"/>
              <a:ext cx="144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844083"/>
              <a:endParaRPr lang="en-IN" sz="2215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177" name="Rectangle 10">
              <a:extLst>
                <a:ext uri="{FF2B5EF4-FFF2-40B4-BE49-F238E27FC236}">
                  <a16:creationId xmlns:a16="http://schemas.microsoft.com/office/drawing/2014/main" id="{F65D8810-37A0-4905-B7DA-A571DB13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672" y="4202723"/>
              <a:ext cx="1524000" cy="8440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44083">
                <a:spcBef>
                  <a:spcPct val="0"/>
                </a:spcBef>
                <a:buNone/>
              </a:pPr>
              <a:r>
                <a:rPr lang="en-US" altLang="en-US" sz="2215">
                  <a:ea typeface="+mn-ea"/>
                </a:rPr>
                <a:t>Target</a:t>
              </a:r>
            </a:p>
            <a:p>
              <a:pPr algn="ctr" defTabSz="844083">
                <a:spcBef>
                  <a:spcPct val="0"/>
                </a:spcBef>
                <a:buNone/>
              </a:pPr>
              <a:r>
                <a:rPr lang="en-US" altLang="en-US" sz="2215">
                  <a:ea typeface="+mn-ea"/>
                </a:rPr>
                <a:t>Program</a:t>
              </a:r>
            </a:p>
          </p:txBody>
        </p:sp>
        <p:sp>
          <p:nvSpPr>
            <p:cNvPr id="7183" name="Rectangle 10">
              <a:extLst>
                <a:ext uri="{FF2B5EF4-FFF2-40B4-BE49-F238E27FC236}">
                  <a16:creationId xmlns:a16="http://schemas.microsoft.com/office/drawing/2014/main" id="{EBE7742B-114C-4874-AB04-47855FAA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072" y="4132384"/>
              <a:ext cx="1524000" cy="8440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44083">
                <a:spcBef>
                  <a:spcPct val="0"/>
                </a:spcBef>
                <a:buNone/>
              </a:pPr>
              <a:r>
                <a:rPr lang="en-US" altLang="en-US" sz="2215" dirty="0">
                  <a:ea typeface="+mn-ea"/>
                </a:rPr>
                <a:t>Source</a:t>
              </a:r>
            </a:p>
            <a:p>
              <a:pPr algn="ctr" defTabSz="844083">
                <a:spcBef>
                  <a:spcPct val="0"/>
                </a:spcBef>
                <a:buNone/>
              </a:pPr>
              <a:r>
                <a:rPr lang="en-US" altLang="en-US" sz="2215" dirty="0">
                  <a:ea typeface="+mn-ea"/>
                </a:rPr>
                <a:t>Program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3E3E74-2DD6-E8A6-A0A4-2940A5FABA7D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76F837-4196-47C7-8A64-6C352423C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1523" y="5714"/>
            <a:ext cx="760861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Analysis-Synthesis Model of Compilation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BAA83B-99CD-4823-B85C-0763638C4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223" y="1002202"/>
            <a:ext cx="10895477" cy="345638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are two parts to compilation:</a:t>
            </a:r>
          </a:p>
          <a:p>
            <a:pPr algn="just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phase, an intermediate representation is created from the  given source program. 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Analyzer, Syntax Analyzer and Semantic Analyzer are the parts of this phase.</a:t>
            </a:r>
          </a:p>
          <a:p>
            <a:pPr lvl="1" algn="just">
              <a:buFontTx/>
              <a:buNone/>
            </a:pPr>
            <a:endParaRPr lang="en-US" altLang="en-US" sz="16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phase, the equivalent target program is created from this intermediate representation. 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Generator, Code Generator, and Code Optimizer are the parts of this phase.</a:t>
            </a:r>
          </a:p>
          <a:p>
            <a:pPr lvl="1" algn="just">
              <a:buFontTx/>
              <a:buNone/>
            </a:pPr>
            <a:endParaRPr lang="en-US" altLang="en-US" sz="16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endParaRPr lang="en-US" altLang="en-US" sz="16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221" name="Picture 5" descr="analysis-synthesis.png">
            <a:extLst>
              <a:ext uri="{FF2B5EF4-FFF2-40B4-BE49-F238E27FC236}">
                <a16:creationId xmlns:a16="http://schemas.microsoft.com/office/drawing/2014/main" id="{BD0A8192-8911-40E0-B97F-321153C72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66" y="4387794"/>
            <a:ext cx="6792027" cy="179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4FDBE8-541D-6DEE-F0B2-5474C1EE847B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776746DA-BE36-4590-81E0-DADAE845D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5694" y="-27384"/>
            <a:ext cx="7307218" cy="9144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of Compiler</a:t>
            </a:r>
          </a:p>
        </p:txBody>
      </p:sp>
      <p:pic>
        <p:nvPicPr>
          <p:cNvPr id="12294" name="Picture 7" descr="phases.jpg">
            <a:extLst>
              <a:ext uri="{FF2B5EF4-FFF2-40B4-BE49-F238E27FC236}">
                <a16:creationId xmlns:a16="http://schemas.microsoft.com/office/drawing/2014/main" id="{71E210D9-FA39-47A6-AAD3-DF7DED607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55" y="945381"/>
            <a:ext cx="6307296" cy="512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102E2-F44D-AF9A-F1C7-3019D4B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8D50-0ED0-4E8E-B661-16657DB869F0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E6C7-53FF-EA4C-D037-2B2CDEC5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D2357-F0CE-8A72-5FC7-70142ECF93CF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FE4163-CD1F-6768-8E18-A500F2AE6D6D}"/>
              </a:ext>
            </a:extLst>
          </p:cNvPr>
          <p:cNvSpPr txBox="1">
            <a:spLocks/>
          </p:cNvSpPr>
          <p:nvPr/>
        </p:nvSpPr>
        <p:spPr>
          <a:xfrm>
            <a:off x="1581834" y="77369"/>
            <a:ext cx="6746240" cy="732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9611-0C2F-8BC2-91F7-9665A3B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0DB-355A-4AC3-94AC-DEDA35E001E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2717-3EB9-9DE7-7256-A4DDC20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5A87-4A4F-7CBE-E8B6-C5B77311B392}"/>
              </a:ext>
            </a:extLst>
          </p:cNvPr>
          <p:cNvSpPr txBox="1"/>
          <p:nvPr/>
        </p:nvSpPr>
        <p:spPr>
          <a:xfrm>
            <a:off x="1339174" y="1551586"/>
            <a:ext cx="1028317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Vision and Mission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Vision and Mission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 Programming Language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46F-812B-C167-F957-0E130837395D}"/>
              </a:ext>
            </a:extLst>
          </p:cNvPr>
          <p:cNvSpPr txBox="1"/>
          <p:nvPr/>
        </p:nvSpPr>
        <p:spPr>
          <a:xfrm>
            <a:off x="1928282" y="48817"/>
            <a:ext cx="700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B08EC-D211-5CCB-ECFD-7735FB239CD9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939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Box 5">
            <a:extLst>
              <a:ext uri="{FF2B5EF4-FFF2-40B4-BE49-F238E27FC236}">
                <a16:creationId xmlns:a16="http://schemas.microsoft.com/office/drawing/2014/main" id="{1AAC2362-1EB0-A0E6-5AEC-61D3FA1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490" y="2276475"/>
            <a:ext cx="3831623" cy="8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2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en-US" sz="4400" dirty="0">
                <a:solidFill>
                  <a:srgbClr val="002060"/>
                </a:solidFill>
                <a:latin typeface="Book Antiqua" panose="0204060205030503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THANK YOU</a:t>
            </a:r>
            <a:endParaRPr lang="en-US" altLang="en-US" sz="2200" dirty="0">
              <a:solidFill>
                <a:srgbClr val="002060"/>
              </a:solidFill>
              <a:latin typeface="Book Antiqua" panose="020406020503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6A536-F8A5-9109-D0D5-4F73AE9EA8E3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FE4163-CD1F-6768-8E18-A500F2AE6D6D}"/>
              </a:ext>
            </a:extLst>
          </p:cNvPr>
          <p:cNvSpPr txBox="1">
            <a:spLocks/>
          </p:cNvSpPr>
          <p:nvPr/>
        </p:nvSpPr>
        <p:spPr>
          <a:xfrm>
            <a:off x="1581834" y="77369"/>
            <a:ext cx="6746240" cy="732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9611-0C2F-8BC2-91F7-9665A3B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0DE3-74B4-43DE-8A19-6982E0BC556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2717-3EB9-9DE7-7256-A4DDC20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5A87-4A4F-7CBE-E8B6-C5B77311B392}"/>
              </a:ext>
            </a:extLst>
          </p:cNvPr>
          <p:cNvSpPr txBox="1"/>
          <p:nvPr/>
        </p:nvSpPr>
        <p:spPr>
          <a:xfrm>
            <a:off x="1339174" y="1551586"/>
            <a:ext cx="1028317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Book Antiqua" panose="02040602050305030304" pitchFamily="18" charset="0"/>
              </a:rPr>
              <a:t>To evolve  into  a  Centre  of  Excellence  in  Science  &amp; Technology  through creative  and innovative practices in teaching – learning, towards promoting academic achievement and research excellence to produce internationally accepted, competitive and world class professionals who are psychologically strong &amp; emotionally balanced, imbued with social consciousness &amp; ethical values.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8C30-2C2B-423B-3AEC-E1E529FB2934}"/>
              </a:ext>
            </a:extLst>
          </p:cNvPr>
          <p:cNvSpPr txBox="1"/>
          <p:nvPr/>
        </p:nvSpPr>
        <p:spPr>
          <a:xfrm>
            <a:off x="1311035" y="4238732"/>
            <a:ext cx="1031131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Book Antiqua" panose="02040602050305030304" pitchFamily="18" charset="0"/>
              </a:rPr>
              <a:t>To provide high quality academic programmes, training activities, research facilities and opportunities supported by continuous industry - institute interaction aimed at promoting employability, entrepreneurship, leadership and research aptitude among students and contribute to the economic and technological development of the region, state and nation.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60AEB-BC66-5E79-AC0C-1836A0C78D91}"/>
              </a:ext>
            </a:extLst>
          </p:cNvPr>
          <p:cNvSpPr txBox="1"/>
          <p:nvPr/>
        </p:nvSpPr>
        <p:spPr>
          <a:xfrm>
            <a:off x="569655" y="1191218"/>
            <a:ext cx="2543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2BA0B-86D1-6ED9-639C-EFFDC1997816}"/>
              </a:ext>
            </a:extLst>
          </p:cNvPr>
          <p:cNvSpPr txBox="1"/>
          <p:nvPr/>
        </p:nvSpPr>
        <p:spPr>
          <a:xfrm>
            <a:off x="569655" y="3809029"/>
            <a:ext cx="2543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46F-812B-C167-F957-0E130837395D}"/>
              </a:ext>
            </a:extLst>
          </p:cNvPr>
          <p:cNvSpPr txBox="1"/>
          <p:nvPr/>
        </p:nvSpPr>
        <p:spPr>
          <a:xfrm>
            <a:off x="1655912" y="146092"/>
            <a:ext cx="7758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Institute VISION and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B541-2F77-97CE-E08A-6B3B8B6449FF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88693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FE4163-CD1F-6768-8E18-A500F2AE6D6D}"/>
              </a:ext>
            </a:extLst>
          </p:cNvPr>
          <p:cNvSpPr txBox="1">
            <a:spLocks/>
          </p:cNvSpPr>
          <p:nvPr/>
        </p:nvSpPr>
        <p:spPr>
          <a:xfrm>
            <a:off x="1581834" y="77369"/>
            <a:ext cx="6746240" cy="732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9611-0C2F-8BC2-91F7-9665A3B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D141-36C4-4D14-9C74-F79C2A17033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2717-3EB9-9DE7-7256-A4DDC20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5A87-4A4F-7CBE-E8B6-C5B77311B392}"/>
              </a:ext>
            </a:extLst>
          </p:cNvPr>
          <p:cNvSpPr txBox="1"/>
          <p:nvPr/>
        </p:nvSpPr>
        <p:spPr>
          <a:xfrm>
            <a:off x="1339174" y="1415401"/>
            <a:ext cx="102831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Book Antiqua" panose="02040602050305030304" pitchFamily="18" charset="0"/>
              </a:rPr>
              <a:t>To evolve as a centre  of  high repute in Computer Science  &amp;  Engineering and create computer software professionals trained on problem solving skills imbued with ethics to serve the ever evolving and emerging requirements of IT Industry and society at large.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8C30-2C2B-423B-3AEC-E1E529FB2934}"/>
              </a:ext>
            </a:extLst>
          </p:cNvPr>
          <p:cNvSpPr txBox="1"/>
          <p:nvPr/>
        </p:nvSpPr>
        <p:spPr>
          <a:xfrm>
            <a:off x="1311035" y="3149239"/>
            <a:ext cx="103113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3563" indent="-563563" algn="just"/>
            <a:r>
              <a:rPr lang="en-US" sz="2200" dirty="0">
                <a:solidFill>
                  <a:srgbClr val="00B050"/>
                </a:solidFill>
                <a:latin typeface="Book Antiqua" panose="02040602050305030304" pitchFamily="18" charset="0"/>
              </a:rPr>
              <a:t>M1: </a:t>
            </a:r>
            <a:r>
              <a:rPr lang="en-US" sz="2200" dirty="0">
                <a:solidFill>
                  <a:srgbClr val="7030A0"/>
                </a:solidFill>
                <a:latin typeface="Book Antiqua" panose="02040602050305030304" pitchFamily="18" charset="0"/>
              </a:rPr>
              <a:t>Imparting quality education through well designed curriculum, innovative  teaching and learning methodologies integrated with professional skill development activities to meet the challenges in the career. </a:t>
            </a:r>
          </a:p>
          <a:p>
            <a:pPr marL="563563" indent="-563563" algn="just"/>
            <a:endParaRPr lang="en-US" sz="2200" dirty="0">
              <a:solidFill>
                <a:srgbClr val="7030A0"/>
              </a:solidFill>
              <a:latin typeface="Book Antiqua" panose="02040602050305030304" pitchFamily="18" charset="0"/>
            </a:endParaRPr>
          </a:p>
          <a:p>
            <a:pPr marL="506413" indent="-506413" algn="just"/>
            <a:r>
              <a:rPr lang="en-US" sz="2200" dirty="0">
                <a:solidFill>
                  <a:srgbClr val="00B050"/>
                </a:solidFill>
                <a:latin typeface="Book Antiqua" panose="02040602050305030304" pitchFamily="18" charset="0"/>
              </a:rPr>
              <a:t>M2: </a:t>
            </a:r>
            <a:r>
              <a:rPr lang="en-US" sz="2200" dirty="0">
                <a:solidFill>
                  <a:srgbClr val="002060"/>
                </a:solidFill>
                <a:latin typeface="Book Antiqua" panose="02040602050305030304" pitchFamily="18" charset="0"/>
              </a:rPr>
              <a:t>Nurture research and consultancy activities amongst students and faculty by providing State-of-art facilities and Industry-Institute Interaction.</a:t>
            </a:r>
          </a:p>
          <a:p>
            <a:pPr marL="506413" indent="-506413" algn="just"/>
            <a:endParaRPr lang="en-US" sz="22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563563" indent="-563563" algn="just"/>
            <a:r>
              <a:rPr lang="en-US" sz="2200" dirty="0">
                <a:solidFill>
                  <a:srgbClr val="00B050"/>
                </a:solidFill>
                <a:latin typeface="Book Antiqua" panose="02040602050305030304" pitchFamily="18" charset="0"/>
              </a:rPr>
              <a:t>M3: </a:t>
            </a:r>
            <a:r>
              <a:rPr lang="en-US" sz="2200" dirty="0">
                <a:solidFill>
                  <a:srgbClr val="7030A0"/>
                </a:solidFill>
                <a:latin typeface="Book Antiqua" panose="02040602050305030304" pitchFamily="18" charset="0"/>
              </a:rPr>
              <a:t>Developing capacity to learn new technologies and apply to solve social and industrial problems to become an entrepreneur.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60AEB-BC66-5E79-AC0C-1836A0C78D91}"/>
              </a:ext>
            </a:extLst>
          </p:cNvPr>
          <p:cNvSpPr txBox="1"/>
          <p:nvPr/>
        </p:nvSpPr>
        <p:spPr>
          <a:xfrm>
            <a:off x="569655" y="1016123"/>
            <a:ext cx="2543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2BA0B-86D1-6ED9-639C-EFFDC1997816}"/>
              </a:ext>
            </a:extLst>
          </p:cNvPr>
          <p:cNvSpPr txBox="1"/>
          <p:nvPr/>
        </p:nvSpPr>
        <p:spPr>
          <a:xfrm>
            <a:off x="569655" y="2777909"/>
            <a:ext cx="2543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ook Antiqua" panose="02040602050305030304" pitchFamily="18" charset="0"/>
              </a:rPr>
              <a:t>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46F-812B-C167-F957-0E130837395D}"/>
              </a:ext>
            </a:extLst>
          </p:cNvPr>
          <p:cNvSpPr txBox="1"/>
          <p:nvPr/>
        </p:nvSpPr>
        <p:spPr>
          <a:xfrm>
            <a:off x="1655912" y="146092"/>
            <a:ext cx="7758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Department VISION and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6F606-4D00-1F32-095D-72AE7B1D453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3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FE4163-CD1F-6768-8E18-A500F2AE6D6D}"/>
              </a:ext>
            </a:extLst>
          </p:cNvPr>
          <p:cNvSpPr txBox="1">
            <a:spLocks/>
          </p:cNvSpPr>
          <p:nvPr/>
        </p:nvSpPr>
        <p:spPr>
          <a:xfrm>
            <a:off x="1581834" y="77369"/>
            <a:ext cx="6746240" cy="732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9611-0C2F-8BC2-91F7-9665A3B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5E6B-F8F4-424C-90AB-649B6215F189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2717-3EB9-9DE7-7256-A4DDC20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46F-812B-C167-F957-0E130837395D}"/>
              </a:ext>
            </a:extLst>
          </p:cNvPr>
          <p:cNvSpPr txBox="1"/>
          <p:nvPr/>
        </p:nvSpPr>
        <p:spPr>
          <a:xfrm>
            <a:off x="1655913" y="146092"/>
            <a:ext cx="571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Compiler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02628-54BB-0A2F-6798-1D57F74013E2}"/>
              </a:ext>
            </a:extLst>
          </p:cNvPr>
          <p:cNvSpPr txBox="1"/>
          <p:nvPr/>
        </p:nvSpPr>
        <p:spPr>
          <a:xfrm>
            <a:off x="34634" y="914406"/>
            <a:ext cx="119455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UNIT-1 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10L+6T+0P=16 Hours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programming languages and basic language processing system; The structure of a compiler; Bootstrapping; Lexical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Role; Input buffering; Specifications and recognition of tokens; LEX.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 																			14L+10T+0P=24 Hours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the parser; Context-free grammars; Types of parsers with examples, YACC. Semantic Analysis: Type checking; Syntax directed definition (SDD) and translation schemes (TS); Application of SDD and TS; Translation of expressions and control flow statements.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1EE10-228F-61B8-FCED-7A1A1BDCB63E}"/>
              </a:ext>
            </a:extLst>
          </p:cNvPr>
          <p:cNvSpPr txBox="1"/>
          <p:nvPr/>
        </p:nvSpPr>
        <p:spPr>
          <a:xfrm>
            <a:off x="38910" y="3801128"/>
            <a:ext cx="11945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UNIT-1 																			10L+8T+0P=18   Hours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code; Syntax tree; DAG. Run-Time Environment: Storage organization; Stack allocation - Activation Trees, Activation Records.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 																			14L+8T+0P=22   Hours 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CODE GENERATION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sources of optimization; Basic blocks and flow graphs; Local optimization; Global optimization and loop optimization. Code Generation: Issues in the design of code generator; Code-generation algorithm – register allocation and assignment and peephole optimization.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9A48A35-70A2-6587-1745-DC82EF204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15675"/>
              </p:ext>
            </p:extLst>
          </p:nvPr>
        </p:nvGraphicFramePr>
        <p:xfrm>
          <a:off x="7523319" y="75764"/>
          <a:ext cx="19455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83">
                  <a:extLst>
                    <a:ext uri="{9D8B030D-6E8A-4147-A177-3AD203B41FA5}">
                      <a16:colId xmlns:a16="http://schemas.microsoft.com/office/drawing/2014/main" val="3571719771"/>
                    </a:ext>
                  </a:extLst>
                </a:gridCol>
                <a:gridCol w="463242">
                  <a:extLst>
                    <a:ext uri="{9D8B030D-6E8A-4147-A177-3AD203B41FA5}">
                      <a16:colId xmlns:a16="http://schemas.microsoft.com/office/drawing/2014/main" val="3536602093"/>
                    </a:ext>
                  </a:extLst>
                </a:gridCol>
                <a:gridCol w="508232">
                  <a:extLst>
                    <a:ext uri="{9D8B030D-6E8A-4147-A177-3AD203B41FA5}">
                      <a16:colId xmlns:a16="http://schemas.microsoft.com/office/drawing/2014/main" val="3973641800"/>
                    </a:ext>
                  </a:extLst>
                </a:gridCol>
                <a:gridCol w="487676">
                  <a:extLst>
                    <a:ext uri="{9D8B030D-6E8A-4147-A177-3AD203B41FA5}">
                      <a16:colId xmlns:a16="http://schemas.microsoft.com/office/drawing/2014/main" val="93843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742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F912A6-7DAD-C864-26CE-0AFECB1F0CFE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8630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FE4163-CD1F-6768-8E18-A500F2AE6D6D}"/>
              </a:ext>
            </a:extLst>
          </p:cNvPr>
          <p:cNvSpPr txBox="1">
            <a:spLocks/>
          </p:cNvSpPr>
          <p:nvPr/>
        </p:nvSpPr>
        <p:spPr>
          <a:xfrm>
            <a:off x="1581834" y="77369"/>
            <a:ext cx="6746240" cy="732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9611-0C2F-8BC2-91F7-9665A3B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4F-7082-49D2-920A-C38ABB2DACC7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2717-3EB9-9DE7-7256-A4DDC20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46F-812B-C167-F957-0E130837395D}"/>
              </a:ext>
            </a:extLst>
          </p:cNvPr>
          <p:cNvSpPr txBox="1"/>
          <p:nvPr/>
        </p:nvSpPr>
        <p:spPr>
          <a:xfrm>
            <a:off x="1655912" y="146092"/>
            <a:ext cx="5678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Compiler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02628-54BB-0A2F-6798-1D57F74013E2}"/>
              </a:ext>
            </a:extLst>
          </p:cNvPr>
          <p:cNvSpPr txBox="1"/>
          <p:nvPr/>
        </p:nvSpPr>
        <p:spPr>
          <a:xfrm>
            <a:off x="170820" y="875496"/>
            <a:ext cx="11463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successful completion of this course, students will have the ability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DFEB1-1270-2902-44A0-472A400AE297}"/>
              </a:ext>
            </a:extLst>
          </p:cNvPr>
          <p:cNvSpPr txBox="1"/>
          <p:nvPr/>
        </p:nvSpPr>
        <p:spPr>
          <a:xfrm>
            <a:off x="170820" y="4893789"/>
            <a:ext cx="116969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TEXTBOOKS: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Alfred V.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Monica S. Lam, Ravi Sethi and Jeffrey D. Ulman, “Compilers: Principles, Techniques and Tools”, 3rd Edition, Pearson Education, 2019.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Thomson, “Introduction to Theory of Computation”, 2nd Edition,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BF21E5-9CAF-9275-3179-B4C506F4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38326"/>
              </p:ext>
            </p:extLst>
          </p:nvPr>
        </p:nvGraphicFramePr>
        <p:xfrm>
          <a:off x="7523319" y="75764"/>
          <a:ext cx="19455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83">
                  <a:extLst>
                    <a:ext uri="{9D8B030D-6E8A-4147-A177-3AD203B41FA5}">
                      <a16:colId xmlns:a16="http://schemas.microsoft.com/office/drawing/2014/main" val="3571719771"/>
                    </a:ext>
                  </a:extLst>
                </a:gridCol>
                <a:gridCol w="463242">
                  <a:extLst>
                    <a:ext uri="{9D8B030D-6E8A-4147-A177-3AD203B41FA5}">
                      <a16:colId xmlns:a16="http://schemas.microsoft.com/office/drawing/2014/main" val="3536602093"/>
                    </a:ext>
                  </a:extLst>
                </a:gridCol>
                <a:gridCol w="508232">
                  <a:extLst>
                    <a:ext uri="{9D8B030D-6E8A-4147-A177-3AD203B41FA5}">
                      <a16:colId xmlns:a16="http://schemas.microsoft.com/office/drawing/2014/main" val="3973641800"/>
                    </a:ext>
                  </a:extLst>
                </a:gridCol>
                <a:gridCol w="487676">
                  <a:extLst>
                    <a:ext uri="{9D8B030D-6E8A-4147-A177-3AD203B41FA5}">
                      <a16:colId xmlns:a16="http://schemas.microsoft.com/office/drawing/2014/main" val="93843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74276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F10DE568-5249-C8F2-43CE-1666B76E2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89425"/>
              </p:ext>
            </p:extLst>
          </p:nvPr>
        </p:nvGraphicFramePr>
        <p:xfrm>
          <a:off x="433473" y="1593117"/>
          <a:ext cx="114634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42">
                  <a:extLst>
                    <a:ext uri="{9D8B030D-6E8A-4147-A177-3AD203B41FA5}">
                      <a16:colId xmlns:a16="http://schemas.microsoft.com/office/drawing/2014/main" val="3194907974"/>
                    </a:ext>
                  </a:extLst>
                </a:gridCol>
                <a:gridCol w="6611203">
                  <a:extLst>
                    <a:ext uri="{9D8B030D-6E8A-4147-A177-3AD203B41FA5}">
                      <a16:colId xmlns:a16="http://schemas.microsoft.com/office/drawing/2014/main" val="3807523839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581922978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810120844"/>
                    </a:ext>
                  </a:extLst>
                </a:gridCol>
                <a:gridCol w="1527247">
                  <a:extLst>
                    <a:ext uri="{9D8B030D-6E8A-4147-A177-3AD203B41FA5}">
                      <a16:colId xmlns:a16="http://schemas.microsoft.com/office/drawing/2014/main" val="315348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Blooms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with 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the different phases of compiler with various examples.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85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different parsing and optimization techniques in the design of compile.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code optimization techniques.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90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algorithm for compiler segments and evaluate the algorithm for optimized code generation.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3462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1542AE-C5E3-32C0-A6F0-6AB440221115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08867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832" y="-171400"/>
            <a:ext cx="7583721" cy="1143000"/>
          </a:xfrm>
        </p:spPr>
        <p:txBody>
          <a:bodyPr/>
          <a:lstStyle/>
          <a:p>
            <a:pPr algn="ctr"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  OF </a:t>
            </a:r>
            <a:b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E68B4-E430-4BAE-9F99-9F1E6F64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4638" y="1249304"/>
            <a:ext cx="6429689" cy="4071359"/>
          </a:xfrm>
          <a:prstGeom prst="rect">
            <a:avLst/>
          </a:prstGeom>
        </p:spPr>
      </p:pic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9D2643DC-DF21-4D9B-90DA-29B5862B1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t="-2872" r="10069" b="-40"/>
          <a:stretch/>
        </p:blipFill>
        <p:spPr>
          <a:xfrm>
            <a:off x="9698416" y="1940319"/>
            <a:ext cx="1865815" cy="1872208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B14844-07CF-90BF-0819-2ACBAD1FCD3E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59503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-171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LANGUAGE (1-GL)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8776-E968-4DB4-97B3-BE1F3E3CB62C}"/>
              </a:ext>
            </a:extLst>
          </p:cNvPr>
          <p:cNvSpPr txBox="1"/>
          <p:nvPr/>
        </p:nvSpPr>
        <p:spPr>
          <a:xfrm>
            <a:off x="4742368" y="1524848"/>
            <a:ext cx="6817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or Machine language or Low level language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binary languages are mostly based on 0&amp;1.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very fast.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understand.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 task and time consuming. </a:t>
            </a:r>
          </a:p>
          <a:p>
            <a:pPr marL="342900" indent="-342900" algn="just">
              <a:buFont typeface="Wingdings"/>
              <a:buChar char="ü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chances of error and debugging is more difficult and machine dependent.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03279-2C34-453A-990A-589A9B813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0" y="1331438"/>
            <a:ext cx="3784438" cy="2440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6714F4-9FC7-D4B5-C98C-CCF05879406F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1406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507" y="-151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LANGUAGE (2-GL)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28776-E968-4DB4-97B3-BE1F3E3CB62C}"/>
              </a:ext>
            </a:extLst>
          </p:cNvPr>
          <p:cNvSpPr txBox="1"/>
          <p:nvPr/>
        </p:nvSpPr>
        <p:spPr>
          <a:xfrm>
            <a:off x="2334638" y="1124744"/>
            <a:ext cx="86579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2060"/>
                </a:solidFill>
                <a:latin typeface="Times New Roman"/>
                <a:cs typeface="Times New Roman"/>
              </a:rPr>
              <a:t>also called as Assembly Level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cs typeface="Times New Roman"/>
              </a:rPr>
              <a:t>MNEMONICS are directly used in the user program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cs typeface="Times New Roman"/>
              </a:rPr>
              <a:t>Example:</a:t>
            </a:r>
          </a:p>
          <a:p>
            <a:r>
              <a:rPr lang="en-US" sz="2400" b="1" i="1" dirty="0">
                <a:latin typeface="Times New Roman"/>
                <a:cs typeface="Times New Roman"/>
              </a:rPr>
              <a:t>A=B+C        Load  B into r0</a:t>
            </a:r>
          </a:p>
          <a:p>
            <a:r>
              <a:rPr lang="en-US" sz="2400" b="1" i="1" dirty="0">
                <a:latin typeface="Times New Roman"/>
                <a:cs typeface="Times New Roman"/>
              </a:rPr>
              <a:t>                     Load C into r1</a:t>
            </a:r>
          </a:p>
          <a:p>
            <a:r>
              <a:rPr lang="en-US" sz="2400" b="1" i="1" dirty="0">
                <a:latin typeface="Times New Roman"/>
                <a:cs typeface="Times New Roman"/>
              </a:rPr>
              <a:t>                     r1          r0 + r1</a:t>
            </a:r>
          </a:p>
          <a:p>
            <a:r>
              <a:rPr lang="en-US" sz="2400" b="1" i="1" dirty="0">
                <a:latin typeface="Times New Roman"/>
                <a:cs typeface="Times New Roman"/>
              </a:rPr>
              <a:t>                     store r1 into A</a:t>
            </a:r>
          </a:p>
          <a:p>
            <a:endParaRPr lang="en-US" sz="2400" b="1" i="1" dirty="0">
              <a:latin typeface="Times New Roman"/>
              <a:cs typeface="Times New Roman"/>
            </a:endParaRPr>
          </a:p>
          <a:p>
            <a:endParaRPr lang="en-US" sz="2400" b="1" i="1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Requires translator</a:t>
            </a: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A4CAF-EBB2-4584-A0ED-83D5D39B2DE3}"/>
              </a:ext>
            </a:extLst>
          </p:cNvPr>
          <p:cNvCxnSpPr>
            <a:cxnSpLocks/>
          </p:cNvCxnSpPr>
          <p:nvPr/>
        </p:nvCxnSpPr>
        <p:spPr>
          <a:xfrm flipH="1">
            <a:off x="7171846" y="3933056"/>
            <a:ext cx="580338" cy="541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F270AE-1406-7371-F379-BD8C870762B9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690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2712</TotalTime>
  <Words>1604</Words>
  <Application>Microsoft Office PowerPoint</Application>
  <PresentationFormat>Widescreen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Compiler Design (22CS302)  III B.Tech – I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GENERATIONS  OF  PROGRAMMING LANGUAGE</vt:lpstr>
      <vt:lpstr>FIRST GENERATION LANGUAGE (1-GL)</vt:lpstr>
      <vt:lpstr>SECOND GENERATION LANGUAGE (2-GL)</vt:lpstr>
      <vt:lpstr>Assembler</vt:lpstr>
      <vt:lpstr>PowerPoint Presentation</vt:lpstr>
      <vt:lpstr>THIRD GENERATION LANGUAGE (3-GL)</vt:lpstr>
      <vt:lpstr>FOURTH GENERATION LANGUAGE (4-GL)</vt:lpstr>
      <vt:lpstr>FIFTH GENERATION LANGUAGE (5-GL)</vt:lpstr>
      <vt:lpstr>Translators</vt:lpstr>
      <vt:lpstr> Interpreters</vt:lpstr>
      <vt:lpstr>Compilers </vt:lpstr>
      <vt:lpstr>The Analysis-Synthesis Model of Compilation</vt:lpstr>
      <vt:lpstr>Phases of Compiler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sdevakumar31@gmail.com</dc:creator>
  <cp:lastModifiedBy>sdevakumar31@gmail.com</cp:lastModifiedBy>
  <cp:revision>383</cp:revision>
  <dcterms:created xsi:type="dcterms:W3CDTF">2023-02-16T08:55:59Z</dcterms:created>
  <dcterms:modified xsi:type="dcterms:W3CDTF">2023-07-13T04:19:02Z</dcterms:modified>
</cp:coreProperties>
</file>