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7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1" r:id="rId17"/>
    <p:sldId id="270" r:id="rId18"/>
    <p:sldId id="275" r:id="rId19"/>
    <p:sldId id="276" r:id="rId20"/>
    <p:sldId id="277" r:id="rId21"/>
    <p:sldId id="278" r:id="rId22"/>
    <p:sldId id="279" r:id="rId23"/>
    <p:sldId id="285" r:id="rId24"/>
    <p:sldId id="286" r:id="rId25"/>
    <p:sldId id="287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31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E7BC-F194-4B5B-940B-7626E69A2B1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 descr="C:\Users\ADMIN\Music\dd.png"/>
          <p:cNvPicPr/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615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0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AF6D-BADE-4895-BE2A-00BDEB4E5CF0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05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0421-AEC7-4929-9629-24BF3C09217B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875E-C9A1-4724-A449-E17740335CA5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24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340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15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40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9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9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92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34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61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F637-611D-4025-BAA2-3FE2DAECF017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15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6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7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3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4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EE6D-F15D-4932-B017-D8A6500438F7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77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AEBC-9496-4F9B-994D-DCBA1313CE12}" type="datetime1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6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1A63-378A-41FD-B688-F85591E8D5AA}" type="datetime1">
              <a:rPr lang="en-IN" smtClean="0"/>
              <a:t>01-10-2020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08FC-79AD-4A8B-B780-C36944E8E281}" type="datetime1">
              <a:rPr lang="en-IN" smtClean="0"/>
              <a:t>01-10-2020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6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2C02-02DA-4825-AE04-85690EEA9BF9}" type="datetime1">
              <a:rPr lang="en-IN" smtClean="0"/>
              <a:t>01-10-2020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4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E4871-2BE8-4E66-B5E9-B70E7E95E9A0}" type="datetime1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2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948-548D-4C3B-BEBC-EFC68A16FE25}" type="datetime1">
              <a:rPr lang="en-IN" smtClean="0"/>
              <a:t>01-10-2020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2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C8192-460D-43A5-A2D4-F90214672C17}" type="datetime1">
              <a:rPr lang="en-IN" smtClean="0"/>
              <a:t>01-10-2020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Parser - CFG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D443-3AA6-4EA5-BAA0-C7413A17D18C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4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14-08-2020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7D443-3AA6-4EA5-BAA0-C7413A17D18C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1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1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Context Free Grammar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63695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600" dirty="0" smtClean="0"/>
              <a:t>Consider the G: </a:t>
            </a:r>
            <a:r>
              <a:rPr lang="en-IN" sz="3600" b="1" dirty="0" smtClean="0"/>
              <a:t>S </a:t>
            </a:r>
            <a:r>
              <a:rPr lang="en-IN" sz="3600" b="1" dirty="0"/>
              <a:t>→ </a:t>
            </a:r>
            <a:r>
              <a:rPr lang="en-IN" sz="3600" b="1" dirty="0" err="1"/>
              <a:t>aB</a:t>
            </a:r>
            <a:r>
              <a:rPr lang="en-IN" sz="3600" b="1" dirty="0"/>
              <a:t> / </a:t>
            </a:r>
            <a:r>
              <a:rPr lang="en-IN" sz="3600" b="1" dirty="0" err="1" smtClean="0"/>
              <a:t>bA</a:t>
            </a:r>
            <a:r>
              <a:rPr lang="en-IN" sz="3600" b="1" dirty="0" smtClean="0"/>
              <a:t>,  </a:t>
            </a:r>
          </a:p>
          <a:p>
            <a:pPr marL="0" indent="0">
              <a:buNone/>
            </a:pPr>
            <a:r>
              <a:rPr lang="en-IN" sz="3600" b="1" dirty="0" smtClean="0"/>
              <a:t>S </a:t>
            </a:r>
            <a:r>
              <a:rPr lang="en-IN" sz="3600" b="1" dirty="0"/>
              <a:t>→ </a:t>
            </a:r>
            <a:r>
              <a:rPr lang="en-IN" sz="3600" b="1" dirty="0" err="1"/>
              <a:t>aS</a:t>
            </a:r>
            <a:r>
              <a:rPr lang="en-IN" sz="3600" b="1" dirty="0"/>
              <a:t> / </a:t>
            </a:r>
            <a:r>
              <a:rPr lang="en-IN" sz="3600" b="1" dirty="0" err="1"/>
              <a:t>bAA</a:t>
            </a:r>
            <a:r>
              <a:rPr lang="en-IN" sz="3600" b="1" dirty="0"/>
              <a:t> / </a:t>
            </a:r>
            <a:r>
              <a:rPr lang="en-IN" sz="3600" b="1" dirty="0" smtClean="0"/>
              <a:t>a, B </a:t>
            </a:r>
            <a:r>
              <a:rPr lang="en-IN" sz="3600" b="1" dirty="0"/>
              <a:t>→ </a:t>
            </a:r>
            <a:r>
              <a:rPr lang="en-IN" sz="3600" b="1" dirty="0" err="1"/>
              <a:t>bS</a:t>
            </a:r>
            <a:r>
              <a:rPr lang="en-IN" sz="3600" b="1" dirty="0"/>
              <a:t> / </a:t>
            </a:r>
            <a:r>
              <a:rPr lang="en-IN" sz="3600" b="1" dirty="0" err="1"/>
              <a:t>aBB</a:t>
            </a:r>
            <a:r>
              <a:rPr lang="en-IN" sz="3600" b="1" dirty="0"/>
              <a:t> / </a:t>
            </a:r>
            <a:r>
              <a:rPr lang="en-IN" sz="3600" b="1" dirty="0" smtClean="0"/>
              <a:t>b.</a:t>
            </a:r>
          </a:p>
          <a:p>
            <a:pPr marL="0" indent="0">
              <a:buNone/>
            </a:pPr>
            <a:r>
              <a:rPr lang="en-IN" sz="3600" dirty="0" smtClean="0"/>
              <a:t>Derive the parse tree for string “</a:t>
            </a:r>
            <a:r>
              <a:rPr lang="en-IN" sz="3600" dirty="0" err="1"/>
              <a:t>aaabbabbba</a:t>
            </a:r>
            <a:r>
              <a:rPr lang="en-IN" sz="3600" dirty="0" smtClean="0"/>
              <a:t>”.</a:t>
            </a:r>
          </a:p>
          <a:p>
            <a:pPr marL="0" indent="0" fontAlgn="base">
              <a:buNone/>
            </a:pPr>
            <a:r>
              <a:rPr lang="en-IN" b="1" dirty="0" smtClean="0"/>
              <a:t>Sol:</a:t>
            </a:r>
            <a:r>
              <a:rPr lang="en-IN" dirty="0" smtClean="0"/>
              <a:t> </a:t>
            </a:r>
          </a:p>
          <a:p>
            <a:pPr marL="0" indent="0" fontAlgn="base">
              <a:buNone/>
            </a:pPr>
            <a:r>
              <a:rPr lang="en-IN" dirty="0" smtClean="0"/>
              <a:t>S→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   →</a:t>
            </a:r>
            <a:r>
              <a:rPr lang="en-IN" dirty="0"/>
              <a:t>  </a:t>
            </a:r>
            <a:r>
              <a:rPr lang="en-IN" dirty="0" err="1" smtClean="0"/>
              <a:t>aa</a:t>
            </a:r>
            <a:r>
              <a:rPr lang="en-IN" b="1" dirty="0" err="1" smtClean="0"/>
              <a:t>B</a:t>
            </a:r>
            <a:r>
              <a:rPr lang="en-IN" dirty="0" err="1" smtClean="0"/>
              <a:t>B</a:t>
            </a:r>
            <a:r>
              <a:rPr lang="en-IN" dirty="0"/>
              <a:t> (Using B → </a:t>
            </a:r>
            <a:r>
              <a:rPr lang="en-IN" dirty="0" err="1"/>
              <a:t>aBB</a:t>
            </a:r>
            <a:r>
              <a:rPr lang="en-IN" dirty="0" smtClean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 smtClean="0"/>
              <a:t>aaa</a:t>
            </a:r>
            <a:r>
              <a:rPr lang="en-IN" b="1" dirty="0" err="1" smtClean="0"/>
              <a:t>B</a:t>
            </a:r>
            <a:r>
              <a:rPr lang="en-IN" dirty="0" err="1" smtClean="0"/>
              <a:t>BB</a:t>
            </a:r>
            <a:r>
              <a:rPr lang="en-IN" dirty="0" smtClean="0"/>
              <a:t>         (B → </a:t>
            </a:r>
            <a:r>
              <a:rPr lang="en-IN" dirty="0" err="1" smtClean="0"/>
              <a:t>aBB</a:t>
            </a:r>
            <a:r>
              <a:rPr lang="en-IN" dirty="0" smtClean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      </a:t>
            </a:r>
            <a:r>
              <a:rPr lang="en-IN" dirty="0" smtClean="0"/>
              <a:t>(B</a:t>
            </a:r>
            <a:r>
              <a:rPr lang="en-IN" dirty="0"/>
              <a:t> → b)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/>
              <a:t>aaabb</a:t>
            </a:r>
            <a:r>
              <a:rPr lang="en-IN" b="1" dirty="0" err="1"/>
              <a:t>B</a:t>
            </a:r>
            <a:r>
              <a:rPr lang="en-IN" dirty="0"/>
              <a:t>       </a:t>
            </a:r>
            <a:r>
              <a:rPr lang="en-IN" dirty="0" smtClean="0"/>
              <a:t> </a:t>
            </a:r>
            <a:r>
              <a:rPr lang="en-IN" dirty="0"/>
              <a:t>  </a:t>
            </a:r>
            <a:r>
              <a:rPr lang="en-IN" dirty="0" smtClean="0"/>
              <a:t>(B</a:t>
            </a:r>
            <a:r>
              <a:rPr lang="en-IN" dirty="0"/>
              <a:t> → b)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/>
              <a:t>aaabba</a:t>
            </a:r>
            <a:r>
              <a:rPr lang="en-IN" b="1" dirty="0" err="1"/>
              <a:t>B</a:t>
            </a:r>
            <a:r>
              <a:rPr lang="en-IN" dirty="0" err="1"/>
              <a:t>B</a:t>
            </a:r>
            <a:r>
              <a:rPr lang="en-IN" dirty="0"/>
              <a:t>   </a:t>
            </a:r>
            <a:r>
              <a:rPr lang="en-IN" dirty="0" smtClean="0"/>
              <a:t> </a:t>
            </a:r>
            <a:r>
              <a:rPr lang="en-IN" dirty="0"/>
              <a:t>  </a:t>
            </a:r>
            <a:r>
              <a:rPr lang="en-IN" dirty="0" smtClean="0"/>
              <a:t>(B</a:t>
            </a:r>
            <a:r>
              <a:rPr lang="en-IN" dirty="0"/>
              <a:t> 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/>
              <a:t>aaabbab</a:t>
            </a:r>
            <a:r>
              <a:rPr lang="en-IN" b="1" dirty="0" err="1"/>
              <a:t>B</a:t>
            </a:r>
            <a:r>
              <a:rPr lang="en-IN" dirty="0"/>
              <a:t>   </a:t>
            </a:r>
            <a:r>
              <a:rPr lang="en-IN" dirty="0" smtClean="0"/>
              <a:t> </a:t>
            </a:r>
            <a:r>
              <a:rPr lang="en-IN" dirty="0"/>
              <a:t>  </a:t>
            </a:r>
            <a:r>
              <a:rPr lang="en-IN" dirty="0" smtClean="0"/>
              <a:t>(B</a:t>
            </a:r>
            <a:r>
              <a:rPr lang="en-IN" dirty="0"/>
              <a:t> → b</a:t>
            </a:r>
            <a:r>
              <a:rPr lang="en-IN" dirty="0" smtClean="0"/>
              <a:t>)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/>
              <a:t>aaabbabb</a:t>
            </a:r>
            <a:r>
              <a:rPr lang="en-IN" b="1" dirty="0" err="1"/>
              <a:t>S</a:t>
            </a:r>
            <a:r>
              <a:rPr lang="en-IN" dirty="0"/>
              <a:t> </a:t>
            </a:r>
            <a:r>
              <a:rPr lang="en-IN" dirty="0" smtClean="0"/>
              <a:t> </a:t>
            </a:r>
            <a:r>
              <a:rPr lang="en-IN" dirty="0"/>
              <a:t>  </a:t>
            </a:r>
            <a:r>
              <a:rPr lang="en-IN" dirty="0" smtClean="0"/>
              <a:t>(B</a:t>
            </a:r>
            <a:r>
              <a:rPr lang="en-IN" dirty="0"/>
              <a:t> 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 smtClean="0"/>
              <a:t>aaabbabbb</a:t>
            </a:r>
            <a:r>
              <a:rPr lang="en-IN" b="1" dirty="0" err="1" smtClean="0"/>
              <a:t>A</a:t>
            </a:r>
            <a:r>
              <a:rPr lang="en-IN" dirty="0" smtClean="0"/>
              <a:t> (S </a:t>
            </a:r>
            <a:r>
              <a:rPr lang="en-IN" dirty="0"/>
              <a:t>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 smtClean="0"/>
              <a:t>aaabbabbba</a:t>
            </a:r>
            <a:r>
              <a:rPr lang="en-IN" dirty="0" smtClean="0"/>
              <a:t> </a:t>
            </a:r>
            <a:r>
              <a:rPr lang="en-IN" dirty="0"/>
              <a:t> </a:t>
            </a:r>
            <a:r>
              <a:rPr lang="en-IN" dirty="0" smtClean="0"/>
              <a:t>(A </a:t>
            </a:r>
            <a:r>
              <a:rPr lang="en-IN" dirty="0"/>
              <a:t>→ a)</a:t>
            </a:r>
          </a:p>
          <a:p>
            <a:pPr marL="0" indent="0" fontAlgn="base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59" y="1407630"/>
            <a:ext cx="14001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323" y="2350605"/>
            <a:ext cx="1586657" cy="77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83" y="3128963"/>
            <a:ext cx="13525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764" y="3848012"/>
            <a:ext cx="5810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89" y="3033713"/>
            <a:ext cx="14192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45" y="3848012"/>
            <a:ext cx="266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64" y="3781337"/>
            <a:ext cx="774684" cy="5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818" y="4362350"/>
            <a:ext cx="11525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7" y="5105300"/>
            <a:ext cx="2286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0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Right-Most </a:t>
            </a:r>
            <a:r>
              <a:rPr lang="en-IN" b="1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process of deriving a string by expanding the </a:t>
            </a:r>
            <a:r>
              <a:rPr lang="en-IN" b="1" u="sng" dirty="0"/>
              <a:t>rightmost non-terminal </a:t>
            </a:r>
            <a:r>
              <a:rPr lang="en-IN" dirty="0"/>
              <a:t>at each step is called as rightmost derivation.</a:t>
            </a:r>
          </a:p>
          <a:p>
            <a:r>
              <a:rPr lang="en-IN" dirty="0"/>
              <a:t>The geometrical representation of rightmost derivation is called as a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b="1" dirty="0" smtClean="0"/>
              <a:t>rightmost </a:t>
            </a:r>
            <a:r>
              <a:rPr lang="en-IN" b="1" dirty="0"/>
              <a:t>derivation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3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Ex:</a:t>
            </a:r>
            <a:r>
              <a:rPr lang="en-IN" dirty="0" smtClean="0"/>
              <a:t> Consider the Grammar </a:t>
            </a:r>
            <a:r>
              <a:rPr lang="en-IN" b="1" dirty="0" smtClean="0"/>
              <a:t>S </a:t>
            </a:r>
            <a:r>
              <a:rPr lang="en-IN" b="1" dirty="0"/>
              <a:t>→ </a:t>
            </a:r>
            <a:r>
              <a:rPr lang="en-IN" b="1" dirty="0" err="1"/>
              <a:t>aB</a:t>
            </a:r>
            <a:r>
              <a:rPr lang="en-IN" b="1" dirty="0"/>
              <a:t> / </a:t>
            </a:r>
            <a:r>
              <a:rPr lang="en-IN" b="1" dirty="0" err="1" smtClean="0"/>
              <a:t>bA</a:t>
            </a:r>
            <a:r>
              <a:rPr lang="en-IN" b="1" dirty="0" smtClean="0"/>
              <a:t>, </a:t>
            </a:r>
          </a:p>
          <a:p>
            <a:pPr marL="0" indent="0">
              <a:buNone/>
            </a:pPr>
            <a:r>
              <a:rPr lang="en-IN" b="1" dirty="0" smtClean="0"/>
              <a:t>S </a:t>
            </a:r>
            <a:r>
              <a:rPr lang="en-IN" b="1" dirty="0"/>
              <a:t>→ </a:t>
            </a:r>
            <a:r>
              <a:rPr lang="en-IN" b="1" dirty="0" err="1"/>
              <a:t>aS</a:t>
            </a:r>
            <a:r>
              <a:rPr lang="en-IN" b="1" dirty="0"/>
              <a:t> / </a:t>
            </a:r>
            <a:r>
              <a:rPr lang="en-IN" b="1" dirty="0" err="1"/>
              <a:t>bAA</a:t>
            </a:r>
            <a:r>
              <a:rPr lang="en-IN" b="1" dirty="0"/>
              <a:t> / </a:t>
            </a:r>
            <a:r>
              <a:rPr lang="en-IN" b="1" dirty="0" smtClean="0"/>
              <a:t>a,  B </a:t>
            </a:r>
            <a:r>
              <a:rPr lang="en-IN" b="1" dirty="0"/>
              <a:t>→ </a:t>
            </a:r>
            <a:r>
              <a:rPr lang="en-IN" b="1" dirty="0" err="1"/>
              <a:t>bS</a:t>
            </a:r>
            <a:r>
              <a:rPr lang="en-IN" b="1" dirty="0"/>
              <a:t> / </a:t>
            </a:r>
            <a:r>
              <a:rPr lang="en-IN" b="1" dirty="0" err="1"/>
              <a:t>aBB</a:t>
            </a:r>
            <a:r>
              <a:rPr lang="en-IN" b="1" dirty="0"/>
              <a:t> / </a:t>
            </a:r>
            <a:r>
              <a:rPr lang="en-IN" b="1" dirty="0" smtClean="0"/>
              <a:t>b.</a:t>
            </a:r>
          </a:p>
          <a:p>
            <a:pPr marL="0" indent="0">
              <a:buNone/>
            </a:pPr>
            <a:r>
              <a:rPr lang="en-IN" dirty="0" smtClean="0"/>
              <a:t>Derive the parse tree for string “</a:t>
            </a:r>
            <a:r>
              <a:rPr lang="en-IN" dirty="0" err="1"/>
              <a:t>aaabbabbba</a:t>
            </a:r>
            <a:r>
              <a:rPr lang="en-IN" dirty="0" smtClean="0"/>
              <a:t>”.</a:t>
            </a:r>
          </a:p>
          <a:p>
            <a:pPr marL="0" indent="0" fontAlgn="base">
              <a:buNone/>
            </a:pPr>
            <a:r>
              <a:rPr lang="en-IN" dirty="0" smtClean="0"/>
              <a:t>A:</a:t>
            </a:r>
            <a:r>
              <a:rPr lang="en-IN" dirty="0"/>
              <a:t>Now, let us derive the string w using rightmost </a:t>
            </a:r>
            <a:r>
              <a:rPr lang="en-IN" dirty="0" smtClean="0"/>
              <a:t>derivation,</a:t>
            </a:r>
          </a:p>
          <a:p>
            <a:pPr marL="0" indent="0" fontAlgn="base">
              <a:buNone/>
            </a:pPr>
            <a:r>
              <a:rPr lang="en-IN" dirty="0"/>
              <a:t>S </a:t>
            </a:r>
            <a:r>
              <a:rPr lang="en-IN" dirty="0" smtClean="0"/>
              <a:t>→ </a:t>
            </a:r>
            <a:r>
              <a:rPr lang="en-IN" dirty="0" err="1"/>
              <a:t>a</a:t>
            </a:r>
            <a:r>
              <a:rPr lang="en-IN" b="1" dirty="0" err="1"/>
              <a:t>B</a:t>
            </a:r>
            <a:endParaRPr lang="en-IN" dirty="0" smtClean="0"/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 </a:t>
            </a:r>
            <a:r>
              <a:rPr lang="en-IN" dirty="0" err="1"/>
              <a:t>aaB</a:t>
            </a:r>
            <a:r>
              <a:rPr lang="en-IN" b="1" dirty="0" err="1"/>
              <a:t>B</a:t>
            </a:r>
            <a:r>
              <a:rPr lang="en-IN" dirty="0"/>
              <a:t>      </a:t>
            </a:r>
            <a:r>
              <a:rPr lang="en-IN" dirty="0" smtClean="0"/>
              <a:t> </a:t>
            </a:r>
            <a:r>
              <a:rPr lang="en-IN" dirty="0"/>
              <a:t>(Using B 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/>
              <a:t> </a:t>
            </a:r>
            <a:r>
              <a:rPr lang="en-IN" dirty="0" smtClean="0"/>
              <a:t>  → </a:t>
            </a:r>
            <a:r>
              <a:rPr lang="en-IN" dirty="0" err="1"/>
              <a:t>aaBaB</a:t>
            </a:r>
            <a:r>
              <a:rPr lang="en-IN" b="1" dirty="0" err="1"/>
              <a:t>B</a:t>
            </a:r>
            <a:r>
              <a:rPr lang="en-IN" b="1" dirty="0"/>
              <a:t> </a:t>
            </a:r>
            <a:r>
              <a:rPr lang="en-IN" dirty="0"/>
              <a:t>  </a:t>
            </a:r>
            <a:r>
              <a:rPr lang="en-IN" dirty="0" smtClean="0"/>
              <a:t>        (B </a:t>
            </a:r>
            <a:r>
              <a:rPr lang="en-IN" dirty="0"/>
              <a:t>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aaBaBb</a:t>
            </a:r>
            <a:r>
              <a:rPr lang="en-IN" b="1" dirty="0" err="1"/>
              <a:t>S</a:t>
            </a:r>
            <a:r>
              <a:rPr lang="en-IN" dirty="0"/>
              <a:t>   </a:t>
            </a:r>
            <a:r>
              <a:rPr lang="en-IN" dirty="0" smtClean="0"/>
              <a:t>       (B </a:t>
            </a:r>
            <a:r>
              <a:rPr lang="en-IN" dirty="0"/>
              <a:t>→ </a:t>
            </a:r>
            <a:r>
              <a:rPr lang="en-IN" dirty="0" err="1"/>
              <a:t>bS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aaBaBbb</a:t>
            </a:r>
            <a:r>
              <a:rPr lang="en-IN" b="1" dirty="0" err="1"/>
              <a:t>A</a:t>
            </a:r>
            <a:r>
              <a:rPr lang="en-IN" dirty="0"/>
              <a:t>  </a:t>
            </a:r>
            <a:r>
              <a:rPr lang="en-IN" dirty="0" smtClean="0"/>
              <a:t>    (S </a:t>
            </a:r>
            <a:r>
              <a:rPr lang="en-IN" dirty="0"/>
              <a:t>→ </a:t>
            </a:r>
            <a:r>
              <a:rPr lang="en-IN" dirty="0" err="1"/>
              <a:t>bA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aaBa</a:t>
            </a:r>
            <a:r>
              <a:rPr lang="en-IN" b="1" dirty="0" err="1"/>
              <a:t>B</a:t>
            </a:r>
            <a:r>
              <a:rPr lang="en-IN" dirty="0" err="1"/>
              <a:t>bba</a:t>
            </a:r>
            <a:r>
              <a:rPr lang="en-IN" dirty="0"/>
              <a:t>   </a:t>
            </a:r>
            <a:r>
              <a:rPr lang="en-IN" dirty="0" smtClean="0"/>
              <a:t>    (A </a:t>
            </a:r>
            <a:r>
              <a:rPr lang="en-IN" dirty="0"/>
              <a:t>→ a)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    </a:t>
            </a:r>
            <a:r>
              <a:rPr lang="en-IN" dirty="0" smtClean="0"/>
              <a:t>   (B </a:t>
            </a:r>
            <a:r>
              <a:rPr lang="en-IN" dirty="0"/>
              <a:t>→ b)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aaaB</a:t>
            </a:r>
            <a:r>
              <a:rPr lang="en-IN" b="1" dirty="0" err="1"/>
              <a:t>B</a:t>
            </a:r>
            <a:r>
              <a:rPr lang="en-IN" dirty="0" err="1"/>
              <a:t>abbba</a:t>
            </a:r>
            <a:r>
              <a:rPr lang="en-IN" dirty="0"/>
              <a:t> </a:t>
            </a:r>
            <a:r>
              <a:rPr lang="en-IN" dirty="0" smtClean="0"/>
              <a:t> (B </a:t>
            </a:r>
            <a:r>
              <a:rPr lang="en-IN" dirty="0"/>
              <a:t>→ </a:t>
            </a:r>
            <a:r>
              <a:rPr lang="en-IN" dirty="0" err="1"/>
              <a:t>aBB</a:t>
            </a:r>
            <a:r>
              <a:rPr lang="en-IN" dirty="0"/>
              <a:t>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aaa</a:t>
            </a:r>
            <a:r>
              <a:rPr lang="en-IN" b="1" dirty="0" err="1"/>
              <a:t>B</a:t>
            </a:r>
            <a:r>
              <a:rPr lang="en-IN" dirty="0" err="1"/>
              <a:t>babbba</a:t>
            </a:r>
            <a:r>
              <a:rPr lang="en-IN" dirty="0"/>
              <a:t>  </a:t>
            </a:r>
            <a:r>
              <a:rPr lang="en-IN" dirty="0" smtClean="0"/>
              <a:t>(B </a:t>
            </a:r>
            <a:r>
              <a:rPr lang="en-IN" dirty="0"/>
              <a:t>→ b)</a:t>
            </a:r>
          </a:p>
          <a:p>
            <a:pPr marL="0" indent="0" fontAlgn="base">
              <a:buNone/>
            </a:pPr>
            <a:r>
              <a:rPr lang="en-IN" dirty="0" smtClean="0"/>
              <a:t>   → </a:t>
            </a:r>
            <a:r>
              <a:rPr lang="en-IN" dirty="0" err="1"/>
              <a:t>aaabbabbba</a:t>
            </a:r>
            <a:r>
              <a:rPr lang="en-IN" dirty="0"/>
              <a:t>  </a:t>
            </a:r>
            <a:r>
              <a:rPr lang="en-IN" dirty="0" smtClean="0"/>
              <a:t>(B </a:t>
            </a:r>
            <a:r>
              <a:rPr lang="en-IN" dirty="0"/>
              <a:t>→ b)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104456" cy="398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01006"/>
          </a:xfrm>
        </p:spPr>
        <p:txBody>
          <a:bodyPr>
            <a:noAutofit/>
          </a:bodyPr>
          <a:lstStyle/>
          <a:p>
            <a:pPr algn="l"/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dirty="0" smtClean="0"/>
              <a:t>Ex2:</a:t>
            </a:r>
            <a:r>
              <a:rPr lang="en-IN" sz="2800" dirty="0" smtClean="0"/>
              <a:t>Consider </a:t>
            </a:r>
            <a:r>
              <a:rPr lang="en-IN" sz="2800" dirty="0"/>
              <a:t>the grammar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b="1" dirty="0" smtClean="0"/>
              <a:t>E </a:t>
            </a:r>
            <a:r>
              <a:rPr lang="en-IN" sz="2800" b="1" dirty="0"/>
              <a:t>→ E + E|E * </a:t>
            </a:r>
            <a:r>
              <a:rPr lang="en-IN" sz="2800" b="1" dirty="0" err="1"/>
              <a:t>E|id</a:t>
            </a:r>
            <a:r>
              <a:rPr lang="en-IN" sz="2800" dirty="0"/>
              <a:t> and </a:t>
            </a:r>
            <a:r>
              <a:rPr lang="en-IN" sz="2800" dirty="0" smtClean="0"/>
              <a:t>verify </a:t>
            </a:r>
            <a:r>
              <a:rPr lang="en-IN" sz="2800" dirty="0"/>
              <a:t>the input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string </a:t>
            </a:r>
            <a:r>
              <a:rPr lang="en-IN" sz="2800" b="1" dirty="0" err="1" smtClean="0"/>
              <a:t>id+id</a:t>
            </a:r>
            <a:r>
              <a:rPr lang="en-IN" sz="2800" b="1" dirty="0" smtClean="0"/>
              <a:t>*id </a:t>
            </a:r>
            <a:r>
              <a:rPr lang="en-IN" sz="2800" dirty="0" smtClean="0"/>
              <a:t>is acceptable  or not.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 smtClean="0"/>
              <a:t>Sol: </a:t>
            </a:r>
            <a:r>
              <a:rPr lang="en-IN" b="1" dirty="0" smtClean="0"/>
              <a:t>LMD:</a:t>
            </a:r>
          </a:p>
          <a:p>
            <a:pPr marL="0" indent="0">
              <a:buNone/>
            </a:pPr>
            <a:r>
              <a:rPr lang="en-IN" dirty="0" smtClean="0"/>
              <a:t>	E </a:t>
            </a:r>
            <a:r>
              <a:rPr lang="en-IN" dirty="0"/>
              <a:t>→ E * 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E </a:t>
            </a:r>
            <a:r>
              <a:rPr lang="en-IN" dirty="0"/>
              <a:t>→ E + E * 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 </a:t>
            </a:r>
            <a:r>
              <a:rPr lang="en-IN" dirty="0"/>
              <a:t>→ id + E * 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 </a:t>
            </a:r>
            <a:r>
              <a:rPr lang="en-IN" dirty="0"/>
              <a:t>→ id + id * E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E </a:t>
            </a:r>
            <a:r>
              <a:rPr lang="en-IN" dirty="0"/>
              <a:t>→ id + id * </a:t>
            </a:r>
            <a:r>
              <a:rPr lang="en-IN" dirty="0" smtClean="0"/>
              <a:t>id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RMD: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E </a:t>
            </a:r>
            <a:r>
              <a:rPr lang="en-IN" dirty="0"/>
              <a:t>→ E + 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 </a:t>
            </a:r>
            <a:r>
              <a:rPr lang="en-IN" dirty="0"/>
              <a:t>→ E + E * 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 </a:t>
            </a:r>
            <a:r>
              <a:rPr lang="en-IN" dirty="0"/>
              <a:t>→ E + E * id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 </a:t>
            </a:r>
            <a:r>
              <a:rPr lang="en-IN" dirty="0"/>
              <a:t>→ E + id * id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 </a:t>
            </a:r>
            <a:r>
              <a:rPr lang="en-IN" dirty="0"/>
              <a:t>→ id + id * id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Grammars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Depending on Number of Derivation trees, CFGs are sub-divided into 2 types:</a:t>
            </a:r>
          </a:p>
          <a:p>
            <a:r>
              <a:rPr lang="en-IN" dirty="0"/>
              <a:t>Ambiguous </a:t>
            </a:r>
            <a:r>
              <a:rPr lang="en-IN" dirty="0" smtClean="0"/>
              <a:t>grammars	</a:t>
            </a:r>
            <a:r>
              <a:rPr lang="en-IN" dirty="0" smtClean="0">
                <a:sym typeface="Wingdings" pitchFamily="2" charset="2"/>
              </a:rPr>
              <a:t> More than one </a:t>
            </a:r>
            <a:endParaRPr lang="en-IN" dirty="0"/>
          </a:p>
          <a:p>
            <a:r>
              <a:rPr lang="en-IN" dirty="0"/>
              <a:t>Unambiguous </a:t>
            </a:r>
            <a:r>
              <a:rPr lang="en-IN" dirty="0" smtClean="0"/>
              <a:t>grammars. </a:t>
            </a:r>
            <a:r>
              <a:rPr lang="en-IN" dirty="0" smtClean="0">
                <a:sym typeface="Wingdings" pitchFamily="2" charset="2"/>
              </a:rPr>
              <a:t> Single Solution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 smtClean="0"/>
              <a:t>Summary……………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CFG Tuple form</a:t>
            </a:r>
          </a:p>
          <a:p>
            <a:r>
              <a:rPr lang="en-IN" dirty="0" smtClean="0"/>
              <a:t>Parse Tree</a:t>
            </a:r>
          </a:p>
          <a:p>
            <a:r>
              <a:rPr lang="en-IN" dirty="0" smtClean="0"/>
              <a:t>Types of Derivations</a:t>
            </a:r>
          </a:p>
          <a:p>
            <a:r>
              <a:rPr lang="en-IN" dirty="0" smtClean="0"/>
              <a:t>Types of Grammars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Practice </a:t>
            </a:r>
            <a:r>
              <a:rPr lang="en-IN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1. Consider the grammar S-&gt;(L)|a, L-&gt;L,S|S.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i. What are the Non Terminal's and 			Terminals</a:t>
            </a:r>
            <a:r>
              <a:rPr lang="en-IN" b="1" dirty="0"/>
              <a:t> </a:t>
            </a:r>
            <a:r>
              <a:rPr lang="en-IN" b="1" dirty="0" smtClean="0"/>
              <a:t>and start symbol.</a:t>
            </a:r>
          </a:p>
          <a:p>
            <a:pPr marL="0" indent="0">
              <a:buNone/>
            </a:pPr>
            <a:r>
              <a:rPr lang="en-IN" b="1" dirty="0" smtClean="0"/>
              <a:t>	ii. Draw the parse tree for the following 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1. (</a:t>
            </a:r>
            <a:r>
              <a:rPr lang="en-IN" b="1" dirty="0" err="1" smtClean="0"/>
              <a:t>a,a</a:t>
            </a:r>
            <a:r>
              <a:rPr lang="en-IN" b="1" dirty="0" smtClean="0"/>
              <a:t>)	2. (a,(</a:t>
            </a:r>
            <a:r>
              <a:rPr lang="en-IN" b="1" dirty="0" err="1" smtClean="0"/>
              <a:t>a,a</a:t>
            </a:r>
            <a:r>
              <a:rPr lang="en-IN" b="1" dirty="0" smtClean="0"/>
              <a:t>))  3. (a,((</a:t>
            </a:r>
            <a:r>
              <a:rPr lang="en-IN" b="1" dirty="0" err="1" smtClean="0"/>
              <a:t>a,a</a:t>
            </a:r>
            <a:r>
              <a:rPr lang="en-IN" b="1" dirty="0" smtClean="0"/>
              <a:t>),(</a:t>
            </a:r>
            <a:r>
              <a:rPr lang="en-IN" b="1" dirty="0" err="1" smtClean="0"/>
              <a:t>a,a</a:t>
            </a:r>
            <a:r>
              <a:rPr lang="en-IN" b="1" dirty="0" smtClean="0"/>
              <a:t>)))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chemeClr val="tx1"/>
                </a:solidFill>
              </a:rPr>
              <a:t>Parser - CFG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  Writing </a:t>
            </a:r>
            <a:r>
              <a:rPr lang="en-IN" b="1" dirty="0"/>
              <a:t>a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Elimination of Ambiguity</a:t>
            </a:r>
          </a:p>
          <a:p>
            <a:r>
              <a:rPr lang="en-IN" sz="3600" dirty="0"/>
              <a:t>Elimination </a:t>
            </a:r>
            <a:r>
              <a:rPr lang="en-IN" sz="3600" dirty="0" smtClean="0"/>
              <a:t>of Left Recursion </a:t>
            </a:r>
          </a:p>
          <a:p>
            <a:r>
              <a:rPr lang="en-IN" sz="3600" dirty="0" smtClean="0"/>
              <a:t>Elimination of Left Factoring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/>
              <a:t>1. Elimination </a:t>
            </a:r>
            <a:r>
              <a:rPr lang="en-IN" sz="4000" b="1" dirty="0"/>
              <a:t>of 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/>
          </a:bodyPr>
          <a:lstStyle/>
          <a:p>
            <a:r>
              <a:rPr lang="en-IN" dirty="0" smtClean="0"/>
              <a:t>Ambiguous </a:t>
            </a:r>
            <a:r>
              <a:rPr lang="en-IN" dirty="0"/>
              <a:t>if there exists </a:t>
            </a:r>
            <a:r>
              <a:rPr lang="en-IN" b="1" dirty="0"/>
              <a:t>more than one derivation tree </a:t>
            </a:r>
            <a:r>
              <a:rPr lang="en-IN" dirty="0"/>
              <a:t>for the given input </a:t>
            </a:r>
            <a:r>
              <a:rPr lang="en-IN" dirty="0" smtClean="0"/>
              <a:t>string</a:t>
            </a:r>
          </a:p>
          <a:p>
            <a:endParaRPr lang="en-IN" dirty="0"/>
          </a:p>
          <a:p>
            <a:r>
              <a:rPr lang="en-IN" dirty="0"/>
              <a:t>If the grammar has ambiguity, then it is not good for compiler construction.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Avoids ambiguity </a:t>
            </a:r>
            <a:r>
              <a:rPr lang="en-IN" dirty="0"/>
              <a:t>by </a:t>
            </a:r>
            <a:r>
              <a:rPr lang="en-IN" b="1" dirty="0"/>
              <a:t>re-writing the whole grammar without ambiguity</a:t>
            </a:r>
            <a:r>
              <a:rPr lang="en-IN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7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 numCol="1">
            <a:normAutofit fontScale="92500" lnSpcReduction="10000"/>
          </a:bodyPr>
          <a:lstStyle/>
          <a:p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Since </a:t>
            </a:r>
            <a:r>
              <a:rPr lang="en-IN" dirty="0"/>
              <a:t>there are two leftmost derivation for a single string "id + id - id", the grammar G is ambiguous.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1" y="116632"/>
            <a:ext cx="845132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5" y="2852936"/>
            <a:ext cx="802953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1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Today Topics…………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CFG</a:t>
            </a:r>
          </a:p>
          <a:p>
            <a:r>
              <a:rPr lang="en-IN" dirty="0" smtClean="0"/>
              <a:t>Parse Tree</a:t>
            </a:r>
          </a:p>
          <a:p>
            <a:r>
              <a:rPr lang="en-IN" dirty="0" smtClean="0"/>
              <a:t>Types of Derivation</a:t>
            </a:r>
          </a:p>
          <a:p>
            <a:pPr lvl="1"/>
            <a:r>
              <a:rPr lang="en-IN" dirty="0" smtClean="0"/>
              <a:t>Left Most Derivation</a:t>
            </a:r>
          </a:p>
          <a:p>
            <a:pPr lvl="1"/>
            <a:r>
              <a:rPr lang="en-IN" dirty="0" smtClean="0"/>
              <a:t>Right Most Derivation</a:t>
            </a:r>
            <a:endParaRPr lang="en-IN" dirty="0"/>
          </a:p>
          <a:p>
            <a:r>
              <a:rPr lang="en-IN" sz="3600" dirty="0"/>
              <a:t>Types of Grammars</a:t>
            </a:r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0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850106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Ex2:</a:t>
            </a:r>
            <a:r>
              <a:rPr lang="en-IN" sz="2800" dirty="0"/>
              <a:t> Check whether the given </a:t>
            </a:r>
            <a:r>
              <a:rPr lang="en-IN" sz="2800" dirty="0" smtClean="0"/>
              <a:t>grammar  </a:t>
            </a:r>
            <a:r>
              <a:rPr lang="en-IN" sz="2800" dirty="0"/>
              <a:t>G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is </a:t>
            </a:r>
            <a:r>
              <a:rPr lang="en-IN" sz="2800" dirty="0"/>
              <a:t>ambiguous or not.   </a:t>
            </a:r>
            <a:r>
              <a:rPr lang="en-IN" sz="2800" b="1" dirty="0"/>
              <a:t>S → </a:t>
            </a:r>
            <a:r>
              <a:rPr lang="en-IN" sz="2800" b="1" dirty="0" err="1"/>
              <a:t>aSb</a:t>
            </a:r>
            <a:r>
              <a:rPr lang="en-IN" sz="2800" b="1" dirty="0"/>
              <a:t> | SS, S → ε.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err="1" smtClean="0"/>
              <a:t>Ans</a:t>
            </a:r>
            <a:r>
              <a:rPr lang="en-IN" b="1" dirty="0" smtClean="0"/>
              <a:t>:</a:t>
            </a:r>
            <a:r>
              <a:rPr lang="en-IN" dirty="0" smtClean="0"/>
              <a:t> </a:t>
            </a:r>
            <a:r>
              <a:rPr lang="en-IN" dirty="0"/>
              <a:t>For the string "</a:t>
            </a:r>
            <a:r>
              <a:rPr lang="en-IN" dirty="0" err="1"/>
              <a:t>aabb</a:t>
            </a:r>
            <a:r>
              <a:rPr lang="en-IN" dirty="0"/>
              <a:t>" the above grammar can generate two parse </a:t>
            </a:r>
            <a:r>
              <a:rPr lang="en-IN" dirty="0" smtClean="0"/>
              <a:t>trees.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Since </a:t>
            </a:r>
            <a:r>
              <a:rPr lang="en-IN" dirty="0"/>
              <a:t>there are two parse trees for a single string "</a:t>
            </a:r>
            <a:r>
              <a:rPr lang="en-IN" dirty="0" err="1"/>
              <a:t>aabb</a:t>
            </a:r>
            <a:r>
              <a:rPr lang="en-IN" dirty="0"/>
              <a:t>", the grammar G is ambiguous.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41682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 smtClean="0"/>
              <a:t>2. Elimination </a:t>
            </a:r>
            <a:r>
              <a:rPr lang="en-IN" sz="3400" b="1" dirty="0"/>
              <a:t>of Left Recursion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/>
              <a:t>If the </a:t>
            </a:r>
            <a:r>
              <a:rPr lang="en-IN" dirty="0"/>
              <a:t>grammar </a:t>
            </a:r>
            <a:r>
              <a:rPr lang="en-IN" dirty="0" smtClean="0"/>
              <a:t>consists of same non terminal symbol in both sides. </a:t>
            </a:r>
          </a:p>
          <a:p>
            <a:r>
              <a:rPr lang="en-IN" dirty="0" smtClean="0"/>
              <a:t>Symbolically,</a:t>
            </a:r>
          </a:p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	</a:t>
            </a:r>
            <a:r>
              <a:rPr lang="en-IN" dirty="0" smtClean="0">
                <a:sym typeface="Symbol" pitchFamily="18" charset="2"/>
              </a:rPr>
              <a:t>		</a:t>
            </a:r>
            <a:r>
              <a:rPr lang="en-US" b="1" dirty="0" smtClean="0">
                <a:sym typeface="Symbol" pitchFamily="18" charset="2"/>
              </a:rPr>
              <a:t>A </a:t>
            </a:r>
            <a:r>
              <a:rPr lang="en-US" b="1" dirty="0">
                <a:sym typeface="Symbol" pitchFamily="18" charset="2"/>
              </a:rPr>
              <a:t> A  |   </a:t>
            </a:r>
            <a:endParaRPr lang="en-US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r>
              <a:rPr lang="en-US" dirty="0">
                <a:sym typeface="Symbol" pitchFamily="18" charset="2"/>
              </a:rPr>
              <a:t>	where  does not start with A</a:t>
            </a: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sz="4000" dirty="0">
                <a:sym typeface="Symbol" pitchFamily="18" charset="2"/>
              </a:rPr>
              <a:t></a:t>
            </a:r>
            <a:r>
              <a:rPr lang="en-US" dirty="0">
                <a:sym typeface="Symbol" pitchFamily="18" charset="2"/>
              </a:rPr>
              <a:t>	eliminate immediate left recursion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r>
              <a:rPr lang="en-US" b="1" dirty="0" smtClean="0">
                <a:sym typeface="Symbol" pitchFamily="18" charset="2"/>
              </a:rPr>
              <a:t>A </a:t>
            </a:r>
            <a:r>
              <a:rPr lang="en-US" b="1" dirty="0">
                <a:sym typeface="Symbol" pitchFamily="18" charset="2"/>
              </a:rPr>
              <a:t>  A</a:t>
            </a:r>
            <a:r>
              <a:rPr lang="en-US" b="1" baseline="30000" dirty="0">
                <a:sym typeface="Symbol" pitchFamily="18" charset="2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ym typeface="Symbol" pitchFamily="18" charset="2"/>
              </a:rPr>
              <a:t>    A</a:t>
            </a:r>
            <a:r>
              <a:rPr lang="en-US" b="1" baseline="30000" dirty="0">
                <a:sym typeface="Symbol" pitchFamily="18" charset="2"/>
              </a:rPr>
              <a:t>’</a:t>
            </a:r>
            <a:r>
              <a:rPr lang="en-US" b="1" dirty="0">
                <a:sym typeface="Symbol" pitchFamily="18" charset="2"/>
              </a:rPr>
              <a:t>   A</a:t>
            </a:r>
            <a:r>
              <a:rPr lang="en-US" b="1" baseline="30000" dirty="0">
                <a:sym typeface="Symbol" pitchFamily="18" charset="2"/>
              </a:rPr>
              <a:t>’</a:t>
            </a:r>
            <a:r>
              <a:rPr lang="en-US" b="1" dirty="0">
                <a:sym typeface="Symbol" pitchFamily="18" charset="2"/>
              </a:rPr>
              <a:t>  |  </a:t>
            </a:r>
            <a:r>
              <a:rPr lang="en-US" dirty="0">
                <a:sym typeface="Symbol" pitchFamily="18" charset="2"/>
              </a:rPr>
              <a:t> 	an equivalent grammar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7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IN" sz="3400" b="1" dirty="0" smtClean="0"/>
              <a:t> </a:t>
            </a:r>
            <a:r>
              <a:rPr lang="en-IN" sz="3400" b="1" dirty="0" smtClean="0"/>
              <a:t>Elimination </a:t>
            </a:r>
            <a:r>
              <a:rPr lang="en-IN" sz="3400" b="1" dirty="0"/>
              <a:t>of Left Recursion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ym typeface="Symbol" pitchFamily="18" charset="2"/>
              </a:rPr>
              <a:t>	</a:t>
            </a:r>
            <a:r>
              <a:rPr lang="en-IN" dirty="0" smtClean="0">
                <a:sym typeface="Symbol" pitchFamily="18" charset="2"/>
              </a:rPr>
              <a:t>		</a:t>
            </a:r>
            <a:r>
              <a:rPr lang="en-US" b="1" dirty="0" smtClean="0">
                <a:sym typeface="Symbol" pitchFamily="18" charset="2"/>
              </a:rPr>
              <a:t>A </a:t>
            </a:r>
            <a:r>
              <a:rPr lang="en-US" b="1" dirty="0">
                <a:sym typeface="Symbol" pitchFamily="18" charset="2"/>
              </a:rPr>
              <a:t> A </a:t>
            </a:r>
            <a:r>
              <a:rPr lang="en-US" b="1" dirty="0">
                <a:sym typeface="Symbol" pitchFamily="18" charset="2"/>
              </a:rPr>
              <a:t>1 </a:t>
            </a:r>
            <a:r>
              <a:rPr lang="en-US" b="1" dirty="0" smtClean="0">
                <a:sym typeface="Symbol" pitchFamily="18" charset="2"/>
              </a:rPr>
              <a:t>|A 2 </a:t>
            </a:r>
            <a:r>
              <a:rPr lang="en-US" b="1" dirty="0" smtClean="0">
                <a:sym typeface="Symbol" pitchFamily="18" charset="2"/>
              </a:rPr>
              <a:t>|</a:t>
            </a:r>
            <a:r>
              <a:rPr lang="en-US" b="1" dirty="0">
                <a:sym typeface="Symbol" pitchFamily="18" charset="2"/>
              </a:rPr>
              <a:t>1 </a:t>
            </a:r>
            <a:r>
              <a:rPr lang="en-US" b="1" dirty="0" smtClean="0">
                <a:sym typeface="Symbol" pitchFamily="18" charset="2"/>
              </a:rPr>
              <a:t>|2 …. .. </a:t>
            </a:r>
            <a:endParaRPr lang="en-US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sz="4000" dirty="0" smtClean="0">
                <a:sym typeface="Symbol" pitchFamily="18" charset="2"/>
              </a:rPr>
              <a:t></a:t>
            </a:r>
            <a:r>
              <a:rPr lang="en-US" dirty="0">
                <a:sym typeface="Symbol" pitchFamily="18" charset="2"/>
              </a:rPr>
              <a:t>	eliminate immediate left recursion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</a:t>
            </a:r>
            <a:endParaRPr 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b="1" dirty="0" smtClean="0">
                <a:sym typeface="Symbol" pitchFamily="18" charset="2"/>
              </a:rPr>
              <a:t>     A </a:t>
            </a:r>
            <a:r>
              <a:rPr lang="en-US" b="1" dirty="0">
                <a:sym typeface="Symbol" pitchFamily="18" charset="2"/>
              </a:rPr>
              <a:t> </a:t>
            </a:r>
            <a:r>
              <a:rPr lang="en-US" b="1" dirty="0" smtClean="0">
                <a:sym typeface="Symbol" pitchFamily="18" charset="2"/>
              </a:rPr>
              <a:t>1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 smtClean="0">
                <a:sym typeface="Symbol" pitchFamily="18" charset="2"/>
              </a:rPr>
              <a:t>’ </a:t>
            </a:r>
            <a:r>
              <a:rPr lang="en-US" b="1" dirty="0" smtClean="0">
                <a:sym typeface="Symbol" pitchFamily="18" charset="2"/>
              </a:rPr>
              <a:t>|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2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>
                <a:sym typeface="Symbol" pitchFamily="18" charset="2"/>
              </a:rPr>
              <a:t>’ </a:t>
            </a:r>
            <a:r>
              <a:rPr lang="en-US" b="1" dirty="0" smtClean="0">
                <a:sym typeface="Symbol" pitchFamily="18" charset="2"/>
              </a:rPr>
              <a:t>… ….. n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 smtClean="0">
                <a:sym typeface="Symbol" pitchFamily="18" charset="2"/>
              </a:rPr>
              <a:t>’</a:t>
            </a:r>
          </a:p>
          <a:p>
            <a:pPr marL="0" indent="0">
              <a:buNone/>
            </a:pPr>
            <a:r>
              <a:rPr lang="en-US" b="1" dirty="0" smtClean="0">
                <a:sym typeface="Symbol" pitchFamily="18" charset="2"/>
              </a:rPr>
              <a:t>    </a:t>
            </a:r>
            <a:r>
              <a:rPr lang="en-US" b="1" dirty="0" smtClean="0">
                <a:sym typeface="Symbol" pitchFamily="18" charset="2"/>
              </a:rPr>
              <a:t>A</a:t>
            </a:r>
            <a:r>
              <a:rPr lang="en-US" b="1" baseline="30000" dirty="0">
                <a:sym typeface="Symbol" pitchFamily="18" charset="2"/>
              </a:rPr>
              <a:t>’</a:t>
            </a:r>
            <a:r>
              <a:rPr lang="en-US" b="1" dirty="0">
                <a:sym typeface="Symbol" pitchFamily="18" charset="2"/>
              </a:rPr>
              <a:t>  </a:t>
            </a:r>
            <a:r>
              <a:rPr lang="en-US" b="1" dirty="0" smtClean="0">
                <a:sym typeface="Symbol" pitchFamily="18" charset="2"/>
              </a:rPr>
              <a:t></a:t>
            </a:r>
            <a:r>
              <a:rPr lang="en-US" sz="2000" b="1" dirty="0" smtClean="0">
                <a:sym typeface="Symbol" pitchFamily="18" charset="2"/>
              </a:rPr>
              <a:t>1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>
                <a:sym typeface="Symbol" pitchFamily="18" charset="2"/>
              </a:rPr>
              <a:t>’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| </a:t>
            </a:r>
            <a:r>
              <a:rPr lang="en-US" b="1" dirty="0" smtClean="0">
                <a:sym typeface="Symbol" pitchFamily="18" charset="2"/>
              </a:rPr>
              <a:t></a:t>
            </a:r>
            <a:r>
              <a:rPr lang="en-US" sz="2000" b="1" dirty="0" smtClean="0">
                <a:sym typeface="Symbol" pitchFamily="18" charset="2"/>
              </a:rPr>
              <a:t>2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>
                <a:sym typeface="Symbol" pitchFamily="18" charset="2"/>
              </a:rPr>
              <a:t>’ </a:t>
            </a:r>
            <a:r>
              <a:rPr lang="en-US" b="1" dirty="0" smtClean="0">
                <a:sym typeface="Symbol" pitchFamily="18" charset="2"/>
              </a:rPr>
              <a:t>… ….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</a:t>
            </a:r>
            <a:r>
              <a:rPr lang="en-US" sz="2000" b="1" dirty="0" smtClean="0">
                <a:sym typeface="Symbol" pitchFamily="18" charset="2"/>
              </a:rPr>
              <a:t>n</a:t>
            </a:r>
            <a:r>
              <a:rPr lang="en-US" b="1" dirty="0" smtClean="0">
                <a:sym typeface="Symbol" pitchFamily="18" charset="2"/>
              </a:rPr>
              <a:t> </a:t>
            </a:r>
            <a:r>
              <a:rPr lang="en-US" b="1" dirty="0">
                <a:sym typeface="Symbol" pitchFamily="18" charset="2"/>
              </a:rPr>
              <a:t>A</a:t>
            </a:r>
            <a:r>
              <a:rPr lang="en-US" b="1" baseline="30000" dirty="0">
                <a:sym typeface="Symbol" pitchFamily="18" charset="2"/>
              </a:rPr>
              <a:t>’</a:t>
            </a:r>
            <a:r>
              <a:rPr lang="en-US" b="1" dirty="0" smtClean="0">
                <a:sym typeface="Symbol" pitchFamily="18" charset="2"/>
              </a:rPr>
              <a:t> |</a:t>
            </a:r>
            <a:r>
              <a:rPr lang="en-US" sz="4400" b="1" dirty="0" smtClean="0">
                <a:sym typeface="Symbol" pitchFamily="18" charset="2"/>
              </a:rPr>
              <a:t>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	</a:t>
            </a:r>
            <a:endParaRPr 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    </a:t>
            </a:r>
            <a:r>
              <a:rPr lang="en-US" dirty="0" smtClean="0">
                <a:sym typeface="Symbol" pitchFamily="18" charset="2"/>
              </a:rPr>
              <a:t>an </a:t>
            </a:r>
            <a:r>
              <a:rPr lang="en-US" dirty="0">
                <a:sym typeface="Symbol" pitchFamily="18" charset="2"/>
              </a:rPr>
              <a:t>equivalent grammar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4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S </a:t>
            </a:r>
            <a:r>
              <a:rPr lang="en-IN" dirty="0" smtClean="0">
                <a:sym typeface="Wingdings" pitchFamily="2" charset="2"/>
              </a:rPr>
              <a:t>-&gt;</a:t>
            </a:r>
            <a:r>
              <a:rPr lang="en-IN" dirty="0" err="1" smtClean="0">
                <a:sym typeface="Wingdings" pitchFamily="2" charset="2"/>
              </a:rPr>
              <a:t>aB|aC|Sd|Se</a:t>
            </a:r>
            <a:r>
              <a:rPr lang="en-IN" dirty="0" smtClean="0">
                <a:sym typeface="Wingdings" pitchFamily="2" charset="2"/>
              </a:rPr>
              <a:t> </a:t>
            </a:r>
            <a:r>
              <a:rPr lang="en-IN" dirty="0"/>
              <a:t>S </a:t>
            </a:r>
            <a:r>
              <a:rPr lang="en-IN" dirty="0" smtClean="0">
                <a:sym typeface="Wingdings" pitchFamily="2" charset="2"/>
              </a:rPr>
              <a:t>-&gt;</a:t>
            </a:r>
            <a:r>
              <a:rPr lang="en-IN" dirty="0" err="1" smtClean="0">
                <a:sym typeface="Wingdings" pitchFamily="2" charset="2"/>
              </a:rPr>
              <a:t>Sd|Se|aB|aC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Compare                   </a:t>
            </a:r>
            <a:r>
              <a:rPr lang="en-US" b="1" dirty="0" smtClean="0">
                <a:sym typeface="Symbol" pitchFamily="18" charset="2"/>
              </a:rPr>
              <a:t>A </a:t>
            </a:r>
            <a:r>
              <a:rPr lang="en-US" b="1" dirty="0">
                <a:sym typeface="Symbol" pitchFamily="18" charset="2"/>
              </a:rPr>
              <a:t> A 1 |A 2 |1 |2 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Where A=S; </a:t>
            </a:r>
            <a:r>
              <a:rPr lang="en-US" b="1" dirty="0">
                <a:sym typeface="Symbol" pitchFamily="18" charset="2"/>
              </a:rPr>
              <a:t></a:t>
            </a:r>
            <a:r>
              <a:rPr lang="en-US" sz="2000" b="1" dirty="0">
                <a:sym typeface="Symbol" pitchFamily="18" charset="2"/>
              </a:rPr>
              <a:t>1</a:t>
            </a:r>
            <a:r>
              <a:rPr lang="en-US" b="1" dirty="0">
                <a:sym typeface="Symbol" pitchFamily="18" charset="2"/>
              </a:rPr>
              <a:t> =d; </a:t>
            </a:r>
            <a:r>
              <a:rPr lang="en-US" sz="2000" b="1" dirty="0">
                <a:sym typeface="Symbol" pitchFamily="18" charset="2"/>
              </a:rPr>
              <a:t>2 </a:t>
            </a:r>
            <a:r>
              <a:rPr lang="en-US" sz="3600" b="1" dirty="0">
                <a:sym typeface="Symbol" pitchFamily="18" charset="2"/>
              </a:rPr>
              <a:t>=e </a:t>
            </a:r>
            <a:r>
              <a:rPr lang="en-US" sz="3600" b="1" dirty="0" smtClean="0">
                <a:sym typeface="Symbol" pitchFamily="18" charset="2"/>
              </a:rPr>
              <a:t>; </a:t>
            </a:r>
            <a:r>
              <a:rPr lang="en-US" b="1" dirty="0" smtClean="0">
                <a:sym typeface="Symbol" pitchFamily="18" charset="2"/>
              </a:rPr>
              <a:t></a:t>
            </a:r>
            <a:r>
              <a:rPr lang="en-US" b="1" dirty="0">
                <a:sym typeface="Symbol" pitchFamily="18" charset="2"/>
              </a:rPr>
              <a:t>1 </a:t>
            </a:r>
            <a:r>
              <a:rPr lang="en-US" b="1" dirty="0" smtClean="0">
                <a:sym typeface="Symbol" pitchFamily="18" charset="2"/>
              </a:rPr>
              <a:t>=</a:t>
            </a:r>
            <a:r>
              <a:rPr lang="en-US" b="1" dirty="0" err="1" smtClean="0">
                <a:sym typeface="Symbol" pitchFamily="18" charset="2"/>
              </a:rPr>
              <a:t>aB</a:t>
            </a:r>
            <a:r>
              <a:rPr lang="en-US" b="1" dirty="0" smtClean="0">
                <a:sym typeface="Symbol" pitchFamily="18" charset="2"/>
              </a:rPr>
              <a:t>; 2=</a:t>
            </a:r>
            <a:r>
              <a:rPr lang="en-US" b="1" dirty="0" err="1" smtClean="0">
                <a:sym typeface="Symbol" pitchFamily="18" charset="2"/>
              </a:rPr>
              <a:t>aC.</a:t>
            </a:r>
            <a:endParaRPr lang="en-US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sz="2000" b="1" dirty="0" smtClean="0">
                <a:sym typeface="Symbol" pitchFamily="18" charset="2"/>
              </a:rPr>
              <a:t>Replace by </a:t>
            </a:r>
            <a:r>
              <a:rPr lang="pt-BR" sz="2000" b="1" dirty="0">
                <a:sym typeface="Symbol" pitchFamily="18" charset="2"/>
              </a:rPr>
              <a:t>A  1 A’ | 2 A’ </a:t>
            </a:r>
            <a:endParaRPr lang="pt-BR" sz="20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pt-BR" sz="2000" b="1" dirty="0">
                <a:sym typeface="Symbol" pitchFamily="18" charset="2"/>
              </a:rPr>
              <a:t>	</a:t>
            </a:r>
            <a:r>
              <a:rPr lang="pt-BR" sz="2000" b="1" dirty="0" smtClean="0">
                <a:sym typeface="Symbol" pitchFamily="18" charset="2"/>
              </a:rPr>
              <a:t>     A</a:t>
            </a:r>
            <a:r>
              <a:rPr lang="pt-BR" sz="2000" b="1" dirty="0">
                <a:sym typeface="Symbol" pitchFamily="18" charset="2"/>
              </a:rPr>
              <a:t>’  1 A’ | 2 A</a:t>
            </a:r>
            <a:r>
              <a:rPr lang="pt-BR" sz="2000" b="1" dirty="0" smtClean="0">
                <a:sym typeface="Symbol" pitchFamily="18" charset="2"/>
              </a:rPr>
              <a:t>’|</a:t>
            </a:r>
            <a:r>
              <a:rPr lang="el-GR" sz="2000" b="1" dirty="0" smtClean="0">
                <a:sym typeface="Symbol" pitchFamily="18" charset="2"/>
              </a:rPr>
              <a:t>ϵ</a:t>
            </a:r>
            <a:r>
              <a:rPr lang="pt-BR" sz="2000" b="1" dirty="0" smtClean="0">
                <a:sym typeface="Symbol" pitchFamily="18" charset="2"/>
              </a:rPr>
              <a:t> </a:t>
            </a:r>
            <a:endParaRPr lang="en-US" sz="2000" b="1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S</a:t>
            </a:r>
            <a:r>
              <a:rPr lang="en-IN" b="1" dirty="0" err="1" smtClean="0">
                <a:solidFill>
                  <a:srgbClr val="FF0000"/>
                </a:solidFill>
                <a:sym typeface="Wingdings" pitchFamily="2" charset="2"/>
              </a:rPr>
              <a:t>aBS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’|</a:t>
            </a:r>
            <a:r>
              <a:rPr lang="en-IN" b="1" dirty="0" err="1" smtClean="0">
                <a:solidFill>
                  <a:srgbClr val="FF0000"/>
                </a:solidFill>
                <a:sym typeface="Wingdings" pitchFamily="2" charset="2"/>
              </a:rPr>
              <a:t>aCS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’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S’</a:t>
            </a:r>
            <a:r>
              <a:rPr lang="en-IN" dirty="0" err="1" smtClean="0">
                <a:sym typeface="Wingdings" pitchFamily="2" charset="2"/>
              </a:rPr>
              <a:t>dS</a:t>
            </a:r>
            <a:r>
              <a:rPr lang="en-IN" dirty="0" smtClean="0">
                <a:sym typeface="Wingdings" pitchFamily="2" charset="2"/>
              </a:rPr>
              <a:t>’|</a:t>
            </a:r>
            <a:r>
              <a:rPr lang="en-IN" dirty="0" err="1" smtClean="0">
                <a:sym typeface="Wingdings" pitchFamily="2" charset="2"/>
              </a:rPr>
              <a:t>eS</a:t>
            </a:r>
            <a:r>
              <a:rPr lang="en-IN" dirty="0" smtClean="0">
                <a:sym typeface="Wingdings" pitchFamily="2" charset="2"/>
              </a:rPr>
              <a:t>’| </a:t>
            </a:r>
            <a:r>
              <a:rPr lang="el-GR" b="1" dirty="0" smtClean="0">
                <a:sym typeface="Symbol" pitchFamily="18" charset="2"/>
              </a:rPr>
              <a:t>ϵ</a:t>
            </a:r>
            <a:r>
              <a:rPr lang="en-IN" b="1" dirty="0" smtClean="0">
                <a:sym typeface="Symbol" pitchFamily="18" charset="2"/>
              </a:rPr>
              <a:t>.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b="1" dirty="0" err="1" smtClean="0">
                <a:sym typeface="Wingdings" pitchFamily="2" charset="2"/>
              </a:rPr>
              <a:t>L.F</a:t>
            </a:r>
            <a:r>
              <a:rPr lang="en-IN" b="1" dirty="0" err="1">
                <a:solidFill>
                  <a:srgbClr val="FF0000"/>
                </a:solidFill>
                <a:sym typeface="Wingdings" pitchFamily="2" charset="2"/>
              </a:rPr>
              <a:t>SaS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’’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         S’’BS’|CS’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0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  <a:sym typeface="Wingdings" pitchFamily="2" charset="2"/>
              </a:rPr>
              <a:t>SaS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’’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S</a:t>
            </a:r>
            <a:r>
              <a:rPr lang="en-IN" b="1" dirty="0">
                <a:solidFill>
                  <a:srgbClr val="FF0000"/>
                </a:solidFill>
                <a:sym typeface="Wingdings" pitchFamily="2" charset="2"/>
              </a:rPr>
              <a:t>’’BS’|CS</a:t>
            </a:r>
            <a:r>
              <a:rPr lang="en-IN" b="1" dirty="0" smtClean="0">
                <a:solidFill>
                  <a:srgbClr val="FF0000"/>
                </a:solidFill>
                <a:sym typeface="Wingdings" pitchFamily="2" charset="2"/>
              </a:rPr>
              <a:t>’</a:t>
            </a: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S’</a:t>
            </a:r>
            <a:r>
              <a:rPr lang="en-IN" dirty="0" err="1">
                <a:sym typeface="Wingdings" pitchFamily="2" charset="2"/>
              </a:rPr>
              <a:t>dS</a:t>
            </a:r>
            <a:r>
              <a:rPr lang="en-IN" dirty="0">
                <a:sym typeface="Wingdings" pitchFamily="2" charset="2"/>
              </a:rPr>
              <a:t>’|</a:t>
            </a:r>
            <a:r>
              <a:rPr lang="en-IN" dirty="0" err="1">
                <a:sym typeface="Wingdings" pitchFamily="2" charset="2"/>
              </a:rPr>
              <a:t>eS</a:t>
            </a:r>
            <a:r>
              <a:rPr lang="en-IN" dirty="0" smtClean="0">
                <a:sym typeface="Wingdings" pitchFamily="2" charset="2"/>
              </a:rPr>
              <a:t>’|</a:t>
            </a:r>
            <a:r>
              <a:rPr lang="el-GR" dirty="0" smtClean="0">
                <a:sym typeface="Wingdings" pitchFamily="2" charset="2"/>
              </a:rPr>
              <a:t>ϵ</a:t>
            </a:r>
            <a:endParaRPr lang="en-IN" dirty="0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 err="1" smtClean="0">
                <a:sym typeface="Wingdings" pitchFamily="2" charset="2"/>
              </a:rPr>
              <a:t>BbBc</a:t>
            </a:r>
            <a:r>
              <a:rPr lang="en-IN" dirty="0" smtClean="0">
                <a:sym typeface="Wingdings" pitchFamily="2" charset="2"/>
              </a:rPr>
              <a:t> | f</a:t>
            </a:r>
          </a:p>
          <a:p>
            <a:pPr marL="0" indent="0">
              <a:buNone/>
            </a:pPr>
            <a:r>
              <a:rPr lang="en-IN" dirty="0" smtClean="0">
                <a:sym typeface="Wingdings" pitchFamily="2" charset="2"/>
              </a:rPr>
              <a:t>C g</a:t>
            </a:r>
          </a:p>
          <a:p>
            <a:pPr marL="0" indent="0">
              <a:buNone/>
            </a:pPr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8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349694"/>
            <a:ext cx="8229600" cy="6480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Check </a:t>
            </a:r>
            <a:r>
              <a:rPr lang="en-US" sz="3000" dirty="0"/>
              <a:t>whether the given grammar is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left </a:t>
            </a:r>
            <a:r>
              <a:rPr lang="en-US" sz="3000" dirty="0"/>
              <a:t>recursive or </a:t>
            </a:r>
            <a:r>
              <a:rPr lang="en-US" sz="3000" dirty="0" smtClean="0"/>
              <a:t>not.</a:t>
            </a:r>
            <a:r>
              <a:rPr lang="en-IN" sz="3000" dirty="0"/>
              <a:t> </a:t>
            </a:r>
            <a:r>
              <a:rPr lang="en-US" b="1" dirty="0" smtClean="0"/>
              <a:t>E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E+T|T,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T*F|F</a:t>
            </a:r>
            <a:r>
              <a:rPr lang="en-US" b="1" dirty="0" smtClean="0"/>
              <a:t>,  F </a:t>
            </a:r>
            <a:r>
              <a:rPr lang="en-US" b="1" dirty="0">
                <a:sym typeface="Symbol"/>
              </a:rPr>
              <a:t></a:t>
            </a:r>
            <a:r>
              <a:rPr lang="en-US" b="1" dirty="0"/>
              <a:t> id|(E).</a:t>
            </a:r>
            <a:endParaRPr lang="en-IN" b="1" dirty="0"/>
          </a:p>
          <a:p>
            <a:pPr marL="0" indent="0">
              <a:buNone/>
            </a:pPr>
            <a:r>
              <a:rPr lang="en-US" b="1" dirty="0" err="1" smtClean="0"/>
              <a:t>Ans</a:t>
            </a:r>
            <a:r>
              <a:rPr lang="en-US" b="1" dirty="0" smtClean="0"/>
              <a:t>: </a:t>
            </a:r>
            <a:r>
              <a:rPr lang="en-US" dirty="0"/>
              <a:t>In the above grammar first 2 productions both sides are starts with same Non Terminal symbols (E and T).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So apply the L-Recursion,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E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E+T|T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Compare by A</a:t>
            </a:r>
            <a:r>
              <a:rPr lang="en-IN" dirty="0">
                <a:sym typeface="Wingdings"/>
              </a:rPr>
              <a:t></a:t>
            </a:r>
            <a:r>
              <a:rPr lang="en-IN" dirty="0"/>
              <a:t>A</a:t>
            </a:r>
            <a:r>
              <a:rPr lang="en-US" dirty="0"/>
              <a:t>α </a:t>
            </a:r>
            <a:r>
              <a:rPr lang="en-IN" dirty="0"/>
              <a:t>| </a:t>
            </a:r>
            <a:r>
              <a:rPr lang="en-US" dirty="0"/>
              <a:t>β</a:t>
            </a:r>
            <a:r>
              <a:rPr lang="en-IN" dirty="0"/>
              <a:t> where A=E , </a:t>
            </a:r>
            <a:r>
              <a:rPr lang="en-US" dirty="0"/>
              <a:t>α</a:t>
            </a:r>
            <a:r>
              <a:rPr lang="en-IN" dirty="0"/>
              <a:t>=+T and </a:t>
            </a:r>
            <a:r>
              <a:rPr lang="en-US" dirty="0"/>
              <a:t>β</a:t>
            </a:r>
            <a:r>
              <a:rPr lang="en-IN" dirty="0"/>
              <a:t>=T.</a:t>
            </a:r>
          </a:p>
          <a:p>
            <a:pPr marL="0" indent="0">
              <a:buNone/>
            </a:pPr>
            <a:r>
              <a:rPr lang="en-IN" dirty="0"/>
              <a:t>Substitute the terms in the formula </a:t>
            </a:r>
          </a:p>
          <a:p>
            <a:pPr marL="0" indent="0">
              <a:buNone/>
            </a:pPr>
            <a:r>
              <a:rPr lang="en-IN" dirty="0"/>
              <a:t>A</a:t>
            </a:r>
            <a:r>
              <a:rPr lang="en-IN" dirty="0">
                <a:sym typeface="Wingdings"/>
              </a:rPr>
              <a:t></a:t>
            </a:r>
            <a:r>
              <a:rPr lang="en-US" dirty="0"/>
              <a:t>β</a:t>
            </a:r>
            <a:r>
              <a:rPr lang="en-IN" dirty="0"/>
              <a:t>A’; A’</a:t>
            </a:r>
            <a:r>
              <a:rPr lang="en-IN" dirty="0">
                <a:sym typeface="Wingdings"/>
              </a:rPr>
              <a:t></a:t>
            </a:r>
            <a:r>
              <a:rPr lang="en-US" dirty="0"/>
              <a:t>α</a:t>
            </a:r>
            <a:r>
              <a:rPr lang="en-IN" dirty="0"/>
              <a:t>A’|ϵ</a:t>
            </a:r>
          </a:p>
          <a:p>
            <a:pPr marL="0" indent="0">
              <a:buNone/>
            </a:pPr>
            <a:r>
              <a:rPr lang="en-US" dirty="0"/>
              <a:t>∴ </a:t>
            </a:r>
            <a:r>
              <a:rPr lang="en-IN" b="1" dirty="0"/>
              <a:t>E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TE’ and E’</a:t>
            </a:r>
            <a:r>
              <a:rPr lang="en-IN" b="1" dirty="0">
                <a:sym typeface="Wingdings"/>
              </a:rPr>
              <a:t></a:t>
            </a:r>
            <a:r>
              <a:rPr lang="en-IN" b="1" dirty="0"/>
              <a:t>+TE’| </a:t>
            </a:r>
            <a:r>
              <a:rPr lang="en-IN" b="1" dirty="0" smtClean="0"/>
              <a:t>ϵ.</a:t>
            </a:r>
          </a:p>
          <a:p>
            <a:pPr marL="0" indent="0">
              <a:buNone/>
            </a:pPr>
            <a:r>
              <a:rPr lang="en-IN" b="1" dirty="0" smtClean="0"/>
              <a:t>Apply same procedure for second production, then the production becomes </a:t>
            </a:r>
            <a:endParaRPr lang="en-IN" b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492896"/>
            <a:ext cx="36004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0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/>
              <a:t>3. Elimination </a:t>
            </a:r>
            <a:r>
              <a:rPr lang="en-IN" sz="3600" b="1" dirty="0"/>
              <a:t>of Left Factoring: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IN" dirty="0"/>
              <a:t>The productions start with the same terminal (or set of terminals). </a:t>
            </a:r>
          </a:p>
          <a:p>
            <a:r>
              <a:rPr lang="en-IN" dirty="0" smtClean="0"/>
              <a:t>A </a:t>
            </a:r>
            <a:r>
              <a:rPr lang="en-IN" dirty="0"/>
              <a:t>grammar is said to be left factored when it is of the form –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b="1" dirty="0" smtClean="0"/>
              <a:t>A </a:t>
            </a:r>
            <a:r>
              <a:rPr lang="en-IN" b="1" dirty="0"/>
              <a:t>-&gt; αβ1 | αβ2 | αβ3 | …… | αβn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equivalent left factored grammar will be –</a:t>
            </a:r>
            <a:br>
              <a:rPr lang="en-IN" dirty="0"/>
            </a:br>
            <a:r>
              <a:rPr lang="en-IN" dirty="0" smtClean="0"/>
              <a:t>		</a:t>
            </a:r>
            <a:r>
              <a:rPr lang="en-IN" b="1" dirty="0" smtClean="0"/>
              <a:t>A -&gt; αA’ </a:t>
            </a:r>
            <a:br>
              <a:rPr lang="en-IN" b="1" dirty="0" smtClean="0"/>
            </a:br>
            <a:r>
              <a:rPr lang="en-IN" b="1" dirty="0" smtClean="0"/>
              <a:t>		A’ -&gt; β</a:t>
            </a:r>
            <a:r>
              <a:rPr lang="en-IN" b="1" baseline="-25000" dirty="0" smtClean="0"/>
              <a:t>1</a:t>
            </a:r>
            <a:r>
              <a:rPr lang="en-IN" b="1" dirty="0" smtClean="0"/>
              <a:t> | β</a:t>
            </a:r>
            <a:r>
              <a:rPr lang="en-IN" b="1" baseline="-25000" dirty="0" smtClean="0"/>
              <a:t>2</a:t>
            </a:r>
            <a:r>
              <a:rPr lang="en-IN" b="1" dirty="0" smtClean="0"/>
              <a:t> | β</a:t>
            </a:r>
            <a:r>
              <a:rPr lang="en-IN" b="1" baseline="-25000" dirty="0" smtClean="0"/>
              <a:t>3</a:t>
            </a:r>
            <a:r>
              <a:rPr lang="en-IN" b="1" dirty="0" smtClean="0"/>
              <a:t> | …… | β</a:t>
            </a:r>
            <a:r>
              <a:rPr lang="en-IN" b="1" baseline="-25000" dirty="0" smtClean="0"/>
              <a:t>n</a:t>
            </a:r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0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60648"/>
            <a:ext cx="8229600" cy="67687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Ex1</a:t>
            </a:r>
            <a:r>
              <a:rPr lang="en-IN" dirty="0" smtClean="0"/>
              <a:t>: Verify the G is left factor or not,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 smtClean="0"/>
              <a:t>S </a:t>
            </a:r>
            <a:r>
              <a:rPr lang="en-IN" b="1" dirty="0"/>
              <a:t>→ </a:t>
            </a:r>
            <a:r>
              <a:rPr lang="en-IN" b="1" dirty="0" err="1"/>
              <a:t>iEtS</a:t>
            </a:r>
            <a:r>
              <a:rPr lang="en-IN" b="1" dirty="0"/>
              <a:t> / </a:t>
            </a:r>
            <a:r>
              <a:rPr lang="en-IN" b="1" dirty="0" err="1"/>
              <a:t>iEtSeS</a:t>
            </a:r>
            <a:r>
              <a:rPr lang="en-IN" b="1" dirty="0"/>
              <a:t> / </a:t>
            </a:r>
            <a:r>
              <a:rPr lang="en-IN" b="1" dirty="0" smtClean="0"/>
              <a:t>a, </a:t>
            </a:r>
            <a:r>
              <a:rPr lang="en-IN" b="1" dirty="0"/>
              <a:t> </a:t>
            </a:r>
            <a:r>
              <a:rPr lang="en-IN" b="1" dirty="0" smtClean="0"/>
              <a:t>E </a:t>
            </a:r>
            <a:r>
              <a:rPr lang="en-IN" b="1" dirty="0"/>
              <a:t>→ </a:t>
            </a:r>
            <a:r>
              <a:rPr lang="en-IN" b="1" dirty="0" smtClean="0"/>
              <a:t>b.</a:t>
            </a:r>
          </a:p>
          <a:p>
            <a:pPr marL="0" indent="0" fontAlgn="base">
              <a:buNone/>
            </a:pPr>
            <a:r>
              <a:rPr lang="en-IN" b="1" dirty="0" smtClean="0"/>
              <a:t>Sol: </a:t>
            </a:r>
            <a:r>
              <a:rPr lang="en-IN" dirty="0" smtClean="0"/>
              <a:t>The above G is in L-Factor because of </a:t>
            </a:r>
            <a:r>
              <a:rPr lang="en-IN" dirty="0" err="1" smtClean="0"/>
              <a:t>comman</a:t>
            </a:r>
            <a:r>
              <a:rPr lang="en-IN" dirty="0" smtClean="0"/>
              <a:t> term ”</a:t>
            </a:r>
            <a:r>
              <a:rPr lang="en-IN" dirty="0" err="1" smtClean="0"/>
              <a:t>iEtS</a:t>
            </a:r>
            <a:r>
              <a:rPr lang="en-IN" dirty="0" smtClean="0"/>
              <a:t>” in 2 productions.</a:t>
            </a:r>
          </a:p>
          <a:p>
            <a:pPr marL="0" indent="0" fontAlgn="base">
              <a:buNone/>
            </a:pPr>
            <a:r>
              <a:rPr lang="en-IN" dirty="0" err="1" smtClean="0"/>
              <a:t>S</a:t>
            </a:r>
            <a:r>
              <a:rPr lang="en-IN" dirty="0" err="1" smtClean="0">
                <a:sym typeface="Wingdings" pitchFamily="2" charset="2"/>
              </a:rPr>
              <a:t>iEtS|iEtSeS</a:t>
            </a:r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is compares with </a:t>
            </a:r>
          </a:p>
          <a:p>
            <a:pPr marL="0" indent="0" fontAlgn="base">
              <a:buNone/>
            </a:pPr>
            <a:r>
              <a:rPr lang="en-IN" dirty="0"/>
              <a:t>A -&gt; αβ1 | </a:t>
            </a:r>
            <a:r>
              <a:rPr lang="en-IN" dirty="0" smtClean="0"/>
              <a:t>αβ2 Here A=S; α = </a:t>
            </a:r>
            <a:r>
              <a:rPr lang="en-IN" dirty="0" err="1" smtClean="0"/>
              <a:t>iEtS</a:t>
            </a:r>
            <a:r>
              <a:rPr lang="en-IN" dirty="0" smtClean="0"/>
              <a:t> ; β1= </a:t>
            </a:r>
            <a:r>
              <a:rPr lang="el-GR" sz="3800" b="1" dirty="0" smtClean="0"/>
              <a:t>ϵ</a:t>
            </a:r>
            <a:r>
              <a:rPr lang="en-IN" dirty="0" smtClean="0"/>
              <a:t>;</a:t>
            </a:r>
            <a:r>
              <a:rPr lang="en-IN" b="1" dirty="0" smtClean="0"/>
              <a:t> </a:t>
            </a:r>
            <a:r>
              <a:rPr lang="en-IN" dirty="0" smtClean="0"/>
              <a:t>β2=</a:t>
            </a:r>
            <a:r>
              <a:rPr lang="en-IN" dirty="0" err="1" smtClean="0"/>
              <a:t>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dirty="0" smtClean="0"/>
              <a:t>Substitute it on  </a:t>
            </a:r>
            <a:r>
              <a:rPr lang="pt-BR" dirty="0" smtClean="0"/>
              <a:t>A </a:t>
            </a:r>
            <a:r>
              <a:rPr lang="pt-BR" dirty="0"/>
              <a:t>-&gt; αA’ | ϵ</a:t>
            </a:r>
            <a:br>
              <a:rPr lang="pt-BR" dirty="0"/>
            </a:br>
            <a:r>
              <a:rPr lang="pt-BR" dirty="0"/>
              <a:t>	</a:t>
            </a:r>
            <a:r>
              <a:rPr lang="pt-BR" dirty="0" smtClean="0"/>
              <a:t>            A</a:t>
            </a:r>
            <a:r>
              <a:rPr lang="pt-BR" dirty="0"/>
              <a:t>’ -&gt; β1 | </a:t>
            </a:r>
            <a:r>
              <a:rPr lang="pt-BR" dirty="0" smtClean="0"/>
              <a:t>β2.....</a:t>
            </a:r>
          </a:p>
          <a:p>
            <a:pPr marL="0" indent="0" fontAlgn="base">
              <a:buNone/>
            </a:pPr>
            <a:r>
              <a:rPr lang="en-US" sz="3800" dirty="0" smtClean="0"/>
              <a:t>	∴ </a:t>
            </a:r>
            <a:r>
              <a:rPr lang="en-US" sz="3800" dirty="0" err="1" smtClean="0"/>
              <a:t>S</a:t>
            </a:r>
            <a:r>
              <a:rPr lang="en-US" sz="3800" dirty="0" err="1" smtClean="0">
                <a:sym typeface="Wingdings" pitchFamily="2" charset="2"/>
              </a:rPr>
              <a:t>iEtSS</a:t>
            </a:r>
            <a:r>
              <a:rPr lang="en-US" sz="3800" dirty="0" smtClean="0">
                <a:sym typeface="Wingdings" pitchFamily="2" charset="2"/>
              </a:rPr>
              <a:t>’</a:t>
            </a:r>
          </a:p>
          <a:p>
            <a:pPr marL="0" indent="0" fontAlgn="base">
              <a:buNone/>
            </a:pPr>
            <a:r>
              <a:rPr lang="en-US" sz="3800" dirty="0" smtClean="0">
                <a:sym typeface="Wingdings" pitchFamily="2" charset="2"/>
              </a:rPr>
              <a:t>	   S’</a:t>
            </a:r>
            <a:r>
              <a:rPr lang="el-GR" sz="3800" dirty="0"/>
              <a:t> </a:t>
            </a:r>
            <a:r>
              <a:rPr lang="el-GR" sz="3800" dirty="0" smtClean="0"/>
              <a:t>ϵ</a:t>
            </a:r>
            <a:r>
              <a:rPr lang="en-IN" sz="3800" dirty="0" smtClean="0"/>
              <a:t>|</a:t>
            </a:r>
            <a:r>
              <a:rPr lang="en-IN" sz="3800" dirty="0" err="1" smtClean="0"/>
              <a:t>eS</a:t>
            </a:r>
            <a:endParaRPr lang="en-IN" sz="3800" dirty="0" smtClean="0"/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The </a:t>
            </a:r>
            <a:r>
              <a:rPr lang="en-IN" dirty="0"/>
              <a:t>grammar is-</a:t>
            </a:r>
          </a:p>
          <a:p>
            <a:pPr marL="0" indent="0" fontAlgn="base">
              <a:buNone/>
            </a:pPr>
            <a:r>
              <a:rPr lang="en-IN" dirty="0" smtClean="0"/>
              <a:t>		S</a:t>
            </a:r>
            <a:r>
              <a:rPr lang="en-IN" dirty="0"/>
              <a:t> → </a:t>
            </a:r>
            <a:r>
              <a:rPr lang="en-IN" dirty="0" err="1"/>
              <a:t>iEtSS</a:t>
            </a:r>
            <a:r>
              <a:rPr lang="en-IN" dirty="0"/>
              <a:t>’ / a</a:t>
            </a:r>
          </a:p>
          <a:p>
            <a:pPr marL="0" indent="0" fontAlgn="base">
              <a:buNone/>
            </a:pPr>
            <a:r>
              <a:rPr lang="en-IN" dirty="0" smtClean="0"/>
              <a:t>		S</a:t>
            </a:r>
            <a:r>
              <a:rPr lang="en-IN" dirty="0"/>
              <a:t>’ → </a:t>
            </a:r>
            <a:r>
              <a:rPr lang="en-IN" dirty="0" err="1"/>
              <a:t>eS</a:t>
            </a:r>
            <a:r>
              <a:rPr lang="en-IN" dirty="0"/>
              <a:t> / ∈</a:t>
            </a:r>
          </a:p>
          <a:p>
            <a:pPr marL="0" indent="0" fontAlgn="base">
              <a:buNone/>
            </a:pPr>
            <a:r>
              <a:rPr lang="en-IN" dirty="0" smtClean="0"/>
              <a:t>		E</a:t>
            </a:r>
            <a:r>
              <a:rPr lang="en-IN" dirty="0"/>
              <a:t> → b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51020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000" b="1" dirty="0"/>
              <a:t>Ex2</a:t>
            </a:r>
            <a:r>
              <a:rPr lang="en-IN" sz="3000" dirty="0"/>
              <a:t>: Verify the G is left factor or </a:t>
            </a:r>
            <a:r>
              <a:rPr lang="en-IN" sz="3000" dirty="0" smtClean="0"/>
              <a:t>not,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b="1" dirty="0"/>
              <a:t>A → </a:t>
            </a:r>
            <a:r>
              <a:rPr lang="en-IN" b="1" dirty="0" err="1"/>
              <a:t>aAB</a:t>
            </a:r>
            <a:r>
              <a:rPr lang="en-IN" b="1" dirty="0"/>
              <a:t> / </a:t>
            </a:r>
            <a:r>
              <a:rPr lang="en-IN" b="1" dirty="0" err="1"/>
              <a:t>aBc</a:t>
            </a:r>
            <a:r>
              <a:rPr lang="en-IN" b="1" dirty="0"/>
              <a:t> / </a:t>
            </a:r>
            <a:r>
              <a:rPr lang="en-IN" b="1" dirty="0" err="1"/>
              <a:t>aAc</a:t>
            </a:r>
            <a:r>
              <a:rPr lang="en-IN" b="1" dirty="0"/>
              <a:t>.</a:t>
            </a:r>
          </a:p>
          <a:p>
            <a:pPr marL="0" indent="0">
              <a:buNone/>
            </a:pPr>
            <a:r>
              <a:rPr lang="en-IN" b="1" dirty="0"/>
              <a:t>Sol: </a:t>
            </a:r>
            <a:r>
              <a:rPr lang="en-IN" dirty="0"/>
              <a:t>The left factored grammar is-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Phase </a:t>
            </a:r>
            <a:r>
              <a:rPr lang="en-IN" dirty="0"/>
              <a:t>1: A → </a:t>
            </a:r>
            <a:r>
              <a:rPr lang="en-IN" dirty="0" err="1"/>
              <a:t>aA</a:t>
            </a:r>
            <a:r>
              <a:rPr lang="en-IN" dirty="0"/>
              <a:t>’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	     A’ → AB / </a:t>
            </a:r>
            <a:r>
              <a:rPr lang="en-IN" dirty="0" err="1"/>
              <a:t>Bc</a:t>
            </a:r>
            <a:r>
              <a:rPr lang="en-IN" dirty="0"/>
              <a:t> / </a:t>
            </a:r>
            <a:r>
              <a:rPr lang="en-IN" dirty="0" smtClean="0"/>
              <a:t>Ac</a:t>
            </a:r>
          </a:p>
          <a:p>
            <a:pPr marL="0" indent="0">
              <a:buNone/>
            </a:pPr>
            <a:r>
              <a:rPr lang="en-IN" dirty="0"/>
              <a:t>Again, this is a grammar with common prefixes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dirty="0" smtClean="0"/>
              <a:t>	Phase 2: </a:t>
            </a:r>
            <a:r>
              <a:rPr lang="en-IN" dirty="0"/>
              <a:t>A → </a:t>
            </a:r>
            <a:r>
              <a:rPr lang="en-IN" dirty="0" err="1"/>
              <a:t>aA</a:t>
            </a:r>
            <a:r>
              <a:rPr lang="en-IN" dirty="0"/>
              <a:t>’</a:t>
            </a:r>
          </a:p>
          <a:p>
            <a:pPr marL="0" indent="0" fontAlgn="base">
              <a:buNone/>
            </a:pPr>
            <a:r>
              <a:rPr lang="en-IN" dirty="0" smtClean="0"/>
              <a:t>			A</a:t>
            </a:r>
            <a:r>
              <a:rPr lang="en-IN" dirty="0"/>
              <a:t>’ → AD / </a:t>
            </a:r>
            <a:r>
              <a:rPr lang="en-IN" dirty="0" err="1"/>
              <a:t>Bc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			D</a:t>
            </a:r>
            <a:r>
              <a:rPr lang="en-IN" dirty="0"/>
              <a:t> → B / c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3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1206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Ex3:</a:t>
            </a:r>
            <a:r>
              <a:rPr lang="en-IN" dirty="0" smtClean="0"/>
              <a:t> </a:t>
            </a:r>
            <a:r>
              <a:rPr lang="en-IN" dirty="0"/>
              <a:t>Verify the G is left factor or not,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b="1" dirty="0" smtClean="0"/>
              <a:t>S </a:t>
            </a:r>
            <a:r>
              <a:rPr lang="en-IN" b="1" dirty="0"/>
              <a:t>→ a / </a:t>
            </a:r>
            <a:r>
              <a:rPr lang="en-IN" b="1" dirty="0" err="1"/>
              <a:t>ab</a:t>
            </a:r>
            <a:r>
              <a:rPr lang="en-IN" b="1" dirty="0"/>
              <a:t> / </a:t>
            </a:r>
            <a:r>
              <a:rPr lang="en-IN" b="1" dirty="0" err="1"/>
              <a:t>abc</a:t>
            </a:r>
            <a:r>
              <a:rPr lang="en-IN" b="1" dirty="0"/>
              <a:t> / </a:t>
            </a:r>
            <a:r>
              <a:rPr lang="en-IN" b="1" dirty="0" err="1" smtClean="0"/>
              <a:t>abcd</a:t>
            </a:r>
            <a:r>
              <a:rPr lang="en-IN" b="1" dirty="0" smtClean="0"/>
              <a:t>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Sol: </a:t>
            </a:r>
            <a:r>
              <a:rPr lang="en-IN" dirty="0"/>
              <a:t>The left factored grammar is-</a:t>
            </a:r>
          </a:p>
          <a:p>
            <a:pPr marL="0" indent="0">
              <a:buNone/>
            </a:pPr>
            <a:r>
              <a:rPr lang="en-IN" b="1" dirty="0" smtClean="0"/>
              <a:t>Phase </a:t>
            </a:r>
            <a:r>
              <a:rPr lang="en-IN" b="1" dirty="0"/>
              <a:t>1:</a:t>
            </a:r>
            <a:r>
              <a:rPr lang="en-IN" dirty="0"/>
              <a:t> </a:t>
            </a:r>
            <a:r>
              <a:rPr lang="en-IN" dirty="0" smtClean="0"/>
              <a:t>		      S </a:t>
            </a:r>
            <a:r>
              <a:rPr lang="en-IN" dirty="0"/>
              <a:t>→ </a:t>
            </a:r>
            <a:r>
              <a:rPr lang="en-IN" dirty="0" err="1"/>
              <a:t>aS’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		      S</a:t>
            </a:r>
            <a:r>
              <a:rPr lang="en-IN" dirty="0"/>
              <a:t>’ → b / </a:t>
            </a:r>
            <a:r>
              <a:rPr lang="en-IN" dirty="0" err="1"/>
              <a:t>bc</a:t>
            </a:r>
            <a:r>
              <a:rPr lang="en-IN" dirty="0"/>
              <a:t> / </a:t>
            </a:r>
            <a:r>
              <a:rPr lang="en-IN" dirty="0" err="1"/>
              <a:t>bcd</a:t>
            </a:r>
            <a:r>
              <a:rPr lang="en-IN" dirty="0"/>
              <a:t> / </a:t>
            </a:r>
            <a:r>
              <a:rPr lang="en-IN" dirty="0" smtClean="0"/>
              <a:t>∈</a:t>
            </a:r>
          </a:p>
          <a:p>
            <a:pPr marL="0" indent="0">
              <a:buNone/>
            </a:pPr>
            <a:r>
              <a:rPr lang="en-IN" dirty="0" smtClean="0"/>
              <a:t>Again</a:t>
            </a:r>
            <a:r>
              <a:rPr lang="en-IN" dirty="0"/>
              <a:t>, this is a grammar with common prefixes</a:t>
            </a:r>
            <a:r>
              <a:rPr lang="en-IN" dirty="0" smtClean="0"/>
              <a:t>.</a:t>
            </a:r>
          </a:p>
          <a:p>
            <a:pPr marL="0" indent="0" fontAlgn="base">
              <a:buNone/>
            </a:pPr>
            <a:r>
              <a:rPr lang="en-IN" b="1" dirty="0" smtClean="0"/>
              <a:t>Phase 2</a:t>
            </a:r>
            <a:r>
              <a:rPr lang="en-IN" b="1" dirty="0"/>
              <a:t>: </a:t>
            </a:r>
            <a:r>
              <a:rPr lang="en-IN" b="1" dirty="0" smtClean="0"/>
              <a:t>       </a:t>
            </a:r>
            <a:r>
              <a:rPr lang="en-IN" dirty="0" smtClean="0"/>
              <a:t>S </a:t>
            </a:r>
            <a:r>
              <a:rPr lang="en-IN" dirty="0"/>
              <a:t>→ </a:t>
            </a:r>
            <a:r>
              <a:rPr lang="en-IN" dirty="0" err="1"/>
              <a:t>aS’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		S</a:t>
            </a:r>
            <a:r>
              <a:rPr lang="en-IN" dirty="0"/>
              <a:t>’ → </a:t>
            </a:r>
            <a:r>
              <a:rPr lang="en-IN" dirty="0" err="1"/>
              <a:t>bA</a:t>
            </a:r>
            <a:r>
              <a:rPr lang="en-IN" dirty="0"/>
              <a:t> / ∈</a:t>
            </a:r>
          </a:p>
          <a:p>
            <a:pPr marL="0" indent="0" fontAlgn="base">
              <a:buNone/>
            </a:pPr>
            <a:r>
              <a:rPr lang="en-IN" dirty="0" smtClean="0"/>
              <a:t>		A </a:t>
            </a:r>
            <a:r>
              <a:rPr lang="en-IN" dirty="0"/>
              <a:t>→ c / cd / </a:t>
            </a:r>
            <a:r>
              <a:rPr lang="en-IN" dirty="0" smtClean="0"/>
              <a:t>∈</a:t>
            </a:r>
          </a:p>
          <a:p>
            <a:pPr marL="0" indent="0">
              <a:buNone/>
            </a:pPr>
            <a:r>
              <a:rPr lang="en-IN" dirty="0"/>
              <a:t>Again, this is a grammar with common prefixes.</a:t>
            </a:r>
          </a:p>
          <a:p>
            <a:pPr marL="0" indent="0" fontAlgn="base">
              <a:buNone/>
            </a:pPr>
            <a:r>
              <a:rPr lang="en-IN" b="1" dirty="0"/>
              <a:t>Phase </a:t>
            </a:r>
            <a:r>
              <a:rPr lang="en-IN" b="1" dirty="0" smtClean="0"/>
              <a:t>3:</a:t>
            </a:r>
            <a:r>
              <a:rPr lang="en-IN" dirty="0" smtClean="0"/>
              <a:t> 	S </a:t>
            </a:r>
            <a:r>
              <a:rPr lang="en-IN" dirty="0"/>
              <a:t>→ </a:t>
            </a:r>
            <a:r>
              <a:rPr lang="en-IN" dirty="0" err="1"/>
              <a:t>aS’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	           S</a:t>
            </a:r>
            <a:r>
              <a:rPr lang="en-IN" dirty="0"/>
              <a:t>’ → </a:t>
            </a:r>
            <a:r>
              <a:rPr lang="en-IN" dirty="0" err="1"/>
              <a:t>bA</a:t>
            </a:r>
            <a:r>
              <a:rPr lang="en-IN" dirty="0"/>
              <a:t> / ∈</a:t>
            </a:r>
          </a:p>
          <a:p>
            <a:pPr marL="0" indent="0" fontAlgn="base">
              <a:buNone/>
            </a:pPr>
            <a:r>
              <a:rPr lang="en-IN" dirty="0" smtClean="0"/>
              <a:t>	           A </a:t>
            </a:r>
            <a:r>
              <a:rPr lang="en-IN" dirty="0"/>
              <a:t>→ </a:t>
            </a:r>
            <a:r>
              <a:rPr lang="en-IN" dirty="0" err="1"/>
              <a:t>cB</a:t>
            </a:r>
            <a:r>
              <a:rPr lang="en-IN" dirty="0"/>
              <a:t> / ∈</a:t>
            </a:r>
          </a:p>
          <a:p>
            <a:pPr marL="0" indent="0" fontAlgn="base">
              <a:buNone/>
            </a:pPr>
            <a:r>
              <a:rPr lang="en-IN" dirty="0" smtClean="0"/>
              <a:t>	           B </a:t>
            </a:r>
            <a:r>
              <a:rPr lang="en-IN" dirty="0"/>
              <a:t>→ d / ∈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prstClr val="black">
                    <a:tint val="75000"/>
                  </a:prstClr>
                </a:solidFill>
              </a:rPr>
              <a:t>Writing of CFG 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1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Autofit/>
          </a:bodyPr>
          <a:lstStyle/>
          <a:p>
            <a:r>
              <a:rPr lang="en-IN" sz="2800" dirty="0" smtClean="0"/>
              <a:t>CFGs </a:t>
            </a:r>
            <a:r>
              <a:rPr lang="en-IN" sz="2800" dirty="0"/>
              <a:t>are used to describe </a:t>
            </a:r>
            <a:r>
              <a:rPr lang="en-IN" sz="2800" dirty="0" smtClean="0"/>
              <a:t>context free languages.</a:t>
            </a:r>
          </a:p>
          <a:p>
            <a:r>
              <a:rPr lang="en-IN" sz="2800" dirty="0" smtClean="0"/>
              <a:t>A CFG represents in the form of quadruple</a:t>
            </a:r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	</a:t>
            </a:r>
            <a:r>
              <a:rPr lang="en-IN" sz="2800" b="1" dirty="0" smtClean="0"/>
              <a:t>		(N</a:t>
            </a:r>
            <a:r>
              <a:rPr lang="en-IN" sz="2800" b="1" dirty="0"/>
              <a:t>, T, P, S</a:t>
            </a:r>
            <a:r>
              <a:rPr lang="en-IN" sz="2800" b="1" dirty="0" smtClean="0"/>
              <a:t>)</a:t>
            </a:r>
            <a:endParaRPr lang="en-IN" sz="2500" dirty="0" smtClean="0"/>
          </a:p>
          <a:p>
            <a:r>
              <a:rPr lang="en-IN" sz="2500" dirty="0" smtClean="0"/>
              <a:t>Where </a:t>
            </a:r>
            <a:endParaRPr lang="en-IN" sz="2500" dirty="0"/>
          </a:p>
          <a:p>
            <a:r>
              <a:rPr lang="en-IN" sz="2500" dirty="0"/>
              <a:t>	N: a finite set of variables (“non-terminals”); e.g., 					A, B, C, …</a:t>
            </a:r>
          </a:p>
          <a:p>
            <a:r>
              <a:rPr lang="en-IN" sz="2500" dirty="0"/>
              <a:t>	T: a finite set of symbols (“terminals”), e.g., a, b, c..</a:t>
            </a:r>
          </a:p>
          <a:p>
            <a:r>
              <a:rPr lang="en-IN" sz="2500" dirty="0"/>
              <a:t>	P: a set of production </a:t>
            </a:r>
            <a:r>
              <a:rPr lang="en-IN" sz="2500" dirty="0" smtClean="0"/>
              <a:t>rules. </a:t>
            </a:r>
          </a:p>
          <a:p>
            <a:r>
              <a:rPr lang="en-IN" sz="2500" dirty="0"/>
              <a:t> </a:t>
            </a:r>
            <a:r>
              <a:rPr lang="en-IN" sz="2500" dirty="0" smtClean="0"/>
              <a:t>      S</a:t>
            </a:r>
            <a:r>
              <a:rPr lang="en-IN" sz="2500" dirty="0"/>
              <a:t>: a start non-terminal; S</a:t>
            </a:r>
            <a:r>
              <a:rPr lang="en-US" sz="2500" dirty="0">
                <a:sym typeface="Symbol" panose="05050102010706020507" pitchFamily="18" charset="2"/>
              </a:rPr>
              <a:t> </a:t>
            </a:r>
            <a:r>
              <a:rPr lang="en-IN" sz="2500" dirty="0"/>
              <a:t> </a:t>
            </a:r>
            <a:r>
              <a:rPr lang="en-IN" sz="2500" dirty="0" smtClean="0"/>
              <a:t>N.</a:t>
            </a:r>
            <a:endParaRPr lang="en-IN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In the text book we use the following conventions regarding grammars.</a:t>
            </a:r>
          </a:p>
          <a:p>
            <a:r>
              <a:rPr lang="en-IN" dirty="0" smtClean="0"/>
              <a:t>The capital letters </a:t>
            </a:r>
            <a:r>
              <a:rPr lang="en-IN" u="sng" dirty="0" smtClean="0"/>
              <a:t>A,B,C,D,E and S denote variables</a:t>
            </a:r>
            <a:r>
              <a:rPr lang="en-IN" dirty="0" smtClean="0"/>
              <a:t>; S is the start symbol unless otherwise stated.</a:t>
            </a:r>
          </a:p>
          <a:p>
            <a:r>
              <a:rPr lang="en-IN" dirty="0" smtClean="0"/>
              <a:t>The lower-case letters </a:t>
            </a:r>
            <a:r>
              <a:rPr lang="en-IN" dirty="0" err="1" smtClean="0"/>
              <a:t>a,b,c,d,e</a:t>
            </a:r>
            <a:r>
              <a:rPr lang="en-IN" dirty="0" smtClean="0"/>
              <a:t>, digits, special symbols and boldface strings are terminals.</a:t>
            </a:r>
          </a:p>
          <a:p>
            <a:r>
              <a:rPr lang="en-IN" dirty="0" smtClean="0"/>
              <a:t>The capital letters X,Y and Z denote symbols that may be either terminals or </a:t>
            </a:r>
            <a:r>
              <a:rPr lang="en-IN" dirty="0" err="1" smtClean="0"/>
              <a:t>varibales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lower-case letters </a:t>
            </a:r>
            <a:r>
              <a:rPr lang="en-IN" dirty="0" err="1" smtClean="0"/>
              <a:t>u,v,w,x,y</a:t>
            </a:r>
            <a:r>
              <a:rPr lang="en-IN" dirty="0" smtClean="0"/>
              <a:t> and z denote strings of terminals.</a:t>
            </a:r>
          </a:p>
          <a:p>
            <a:r>
              <a:rPr lang="en-IN" dirty="0" smtClean="0"/>
              <a:t>The lower-case Greek letters α,β and  γ denote strings of variables and terminals.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/>
              <a:t>Derivation Tree/Parse Tree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fontAlgn="base"/>
            <a:r>
              <a:rPr lang="en-IN" sz="3600" dirty="0"/>
              <a:t>The process of deriving a string is called as </a:t>
            </a:r>
            <a:r>
              <a:rPr lang="en-IN" sz="3600" b="1" dirty="0"/>
              <a:t>derivation</a:t>
            </a:r>
            <a:r>
              <a:rPr lang="en-IN" sz="3600" dirty="0"/>
              <a:t>.</a:t>
            </a:r>
          </a:p>
          <a:p>
            <a:pPr fontAlgn="base"/>
            <a:r>
              <a:rPr lang="en-IN" sz="3600" dirty="0"/>
              <a:t>The </a:t>
            </a:r>
            <a:r>
              <a:rPr lang="en-IN" sz="3600" dirty="0" smtClean="0"/>
              <a:t>graphical </a:t>
            </a:r>
            <a:r>
              <a:rPr lang="en-IN" sz="3600" dirty="0"/>
              <a:t>representation of a derivation is called as a </a:t>
            </a:r>
            <a:r>
              <a:rPr lang="en-IN" sz="3600" b="1" dirty="0"/>
              <a:t>parse tree</a:t>
            </a:r>
            <a:r>
              <a:rPr lang="en-IN" sz="3600" dirty="0"/>
              <a:t> or </a:t>
            </a:r>
            <a:r>
              <a:rPr lang="en-IN" sz="3600" b="1" dirty="0"/>
              <a:t>derivation tree.</a:t>
            </a:r>
            <a:endParaRPr lang="en-IN" sz="3600" dirty="0"/>
          </a:p>
          <a:p>
            <a:r>
              <a:rPr lang="en-IN" sz="3600" dirty="0" smtClean="0"/>
              <a:t>It represents </a:t>
            </a:r>
            <a:r>
              <a:rPr lang="en-IN" sz="3600" dirty="0"/>
              <a:t>the </a:t>
            </a:r>
            <a:r>
              <a:rPr lang="en-IN" sz="3600" b="1" dirty="0" smtClean="0"/>
              <a:t>Syntactic structure </a:t>
            </a:r>
            <a:r>
              <a:rPr lang="en-IN" sz="3600" dirty="0" smtClean="0"/>
              <a:t>of a string </a:t>
            </a:r>
            <a:r>
              <a:rPr lang="en-IN" sz="3600" dirty="0"/>
              <a:t>derived from a context-free grammar</a:t>
            </a:r>
            <a:r>
              <a:rPr lang="en-IN" sz="3600" dirty="0" smtClean="0"/>
              <a:t>.</a:t>
            </a:r>
          </a:p>
          <a:p>
            <a:endParaRPr lang="en-IN" sz="3600" dirty="0"/>
          </a:p>
          <a:p>
            <a:endParaRPr lang="en-IN" sz="3600" dirty="0" smtClean="0"/>
          </a:p>
          <a:p>
            <a:endParaRPr lang="en-IN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Parse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Represented with</a:t>
            </a:r>
            <a:endParaRPr lang="en-IN" dirty="0"/>
          </a:p>
          <a:p>
            <a:r>
              <a:rPr lang="en-IN" b="1" dirty="0"/>
              <a:t>Root vertex</a:t>
            </a:r>
            <a:r>
              <a:rPr lang="en-IN" dirty="0"/>
              <a:t> − </a:t>
            </a:r>
            <a:endParaRPr lang="en-IN" dirty="0" smtClean="0"/>
          </a:p>
          <a:p>
            <a:r>
              <a:rPr lang="en-IN" dirty="0" smtClean="0"/>
              <a:t>Must </a:t>
            </a:r>
            <a:r>
              <a:rPr lang="en-IN" dirty="0"/>
              <a:t>be labelled by the start symbol.</a:t>
            </a:r>
          </a:p>
          <a:p>
            <a:r>
              <a:rPr lang="en-IN" b="1" dirty="0"/>
              <a:t>Vertex</a:t>
            </a:r>
            <a:r>
              <a:rPr lang="en-IN" dirty="0"/>
              <a:t> − </a:t>
            </a:r>
            <a:endParaRPr lang="en-IN" dirty="0" smtClean="0"/>
          </a:p>
          <a:p>
            <a:r>
              <a:rPr lang="en-IN" dirty="0" smtClean="0"/>
              <a:t>Labelled </a:t>
            </a:r>
            <a:r>
              <a:rPr lang="en-IN" dirty="0"/>
              <a:t>by a non-terminal symbol.</a:t>
            </a:r>
          </a:p>
          <a:p>
            <a:r>
              <a:rPr lang="en-IN" b="1" dirty="0"/>
              <a:t>Leaves</a:t>
            </a:r>
            <a:r>
              <a:rPr lang="en-IN" dirty="0"/>
              <a:t> − </a:t>
            </a:r>
            <a:endParaRPr lang="en-IN" dirty="0" smtClean="0"/>
          </a:p>
          <a:p>
            <a:r>
              <a:rPr lang="en-IN" dirty="0" smtClean="0"/>
              <a:t>Labelled </a:t>
            </a:r>
            <a:r>
              <a:rPr lang="en-IN" dirty="0"/>
              <a:t>by a terminal symbol or ε.</a:t>
            </a:r>
          </a:p>
          <a:p>
            <a:endParaRPr lang="en-I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5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dirty="0"/>
              <a:t>Given the </a:t>
            </a:r>
            <a:r>
              <a:rPr lang="en-IN" dirty="0" smtClean="0"/>
              <a:t>grammar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b="1" dirty="0" smtClean="0"/>
              <a:t>S </a:t>
            </a:r>
            <a:r>
              <a:rPr lang="en-IN" b="1" dirty="0"/>
              <a:t>→ if ( E ) S | if ( E ) S else S</a:t>
            </a:r>
          </a:p>
          <a:p>
            <a:pPr marL="0" indent="0">
              <a:buNone/>
            </a:pPr>
            <a:r>
              <a:rPr lang="en-IN" b="1" dirty="0" smtClean="0"/>
              <a:t>	S </a:t>
            </a:r>
            <a:r>
              <a:rPr lang="en-IN" b="1" dirty="0"/>
              <a:t>→ </a:t>
            </a:r>
            <a:r>
              <a:rPr lang="en-IN" b="1" dirty="0" smtClean="0"/>
              <a:t>other ;  E </a:t>
            </a:r>
            <a:r>
              <a:rPr lang="en-IN" b="1" dirty="0"/>
              <a:t>→ </a:t>
            </a:r>
            <a:r>
              <a:rPr lang="en-IN" b="1" dirty="0" err="1" smtClean="0"/>
              <a:t>expr</a:t>
            </a:r>
            <a:endParaRPr lang="en-IN" b="1" dirty="0"/>
          </a:p>
          <a:p>
            <a:pPr marL="0" indent="0">
              <a:buNone/>
            </a:pPr>
            <a:r>
              <a:rPr lang="en-IN" dirty="0" smtClean="0"/>
              <a:t>Construct the parse tree for the above G.</a:t>
            </a:r>
          </a:p>
          <a:p>
            <a:pPr marL="0" indent="0">
              <a:buNone/>
            </a:pPr>
            <a:r>
              <a:rPr lang="en-IN" dirty="0" err="1" smtClean="0"/>
              <a:t>Ans</a:t>
            </a:r>
            <a:r>
              <a:rPr lang="en-IN" dirty="0" smtClean="0"/>
              <a:t>: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708920"/>
            <a:ext cx="5544616" cy="414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pPr algn="l"/>
            <a:r>
              <a:rPr lang="en-IN" dirty="0" smtClean="0"/>
              <a:t> </a:t>
            </a:r>
            <a:r>
              <a:rPr lang="en-IN" b="1" dirty="0"/>
              <a:t>Types of 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Derivations are divided in to 2 Types.</a:t>
            </a:r>
          </a:p>
          <a:p>
            <a:pPr marL="0" indent="0">
              <a:buNone/>
            </a:pPr>
            <a:r>
              <a:rPr lang="en-IN" b="1" dirty="0"/>
              <a:t>			1. </a:t>
            </a:r>
            <a:r>
              <a:rPr lang="en-IN" b="1" dirty="0" smtClean="0"/>
              <a:t>Left Most Derivation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			2. </a:t>
            </a:r>
            <a:r>
              <a:rPr lang="en-IN" b="1" dirty="0" smtClean="0"/>
              <a:t>Right Most Derivation</a:t>
            </a:r>
            <a:endParaRPr lang="en-IN" b="1" dirty="0"/>
          </a:p>
          <a:p>
            <a:endParaRPr lang="en-IN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Left </a:t>
            </a:r>
            <a:r>
              <a:rPr lang="en-IN" b="1" dirty="0"/>
              <a:t>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process of deriving a string by expanding the </a:t>
            </a:r>
            <a:r>
              <a:rPr lang="en-IN" b="1" u="sng" dirty="0"/>
              <a:t>leftmost non-terminal</a:t>
            </a:r>
            <a:r>
              <a:rPr lang="en-IN" b="1" dirty="0"/>
              <a:t> </a:t>
            </a:r>
            <a:r>
              <a:rPr lang="en-IN" dirty="0"/>
              <a:t>at each step is called as leftmost derivation.</a:t>
            </a:r>
          </a:p>
          <a:p>
            <a:r>
              <a:rPr lang="en-IN" dirty="0"/>
              <a:t>The geometrical representation of leftmost derivation is called as a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  <a:r>
              <a:rPr lang="en-IN" b="1" dirty="0" smtClean="0"/>
              <a:t>leftmost </a:t>
            </a:r>
            <a:r>
              <a:rPr lang="en-IN" b="1" dirty="0"/>
              <a:t>derivation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 - CFG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835</Words>
  <Application>Microsoft Office PowerPoint</Application>
  <PresentationFormat>On-screen Show (4:3)</PresentationFormat>
  <Paragraphs>253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1_Office Theme</vt:lpstr>
      <vt:lpstr>Context Free Grammar</vt:lpstr>
      <vt:lpstr>Today Topics…………</vt:lpstr>
      <vt:lpstr>Context Free Grammar</vt:lpstr>
      <vt:lpstr>PowerPoint Presentation</vt:lpstr>
      <vt:lpstr>Derivation Tree/Parse Tree</vt:lpstr>
      <vt:lpstr>Parse Tree</vt:lpstr>
      <vt:lpstr>PowerPoint Presentation</vt:lpstr>
      <vt:lpstr> Types of Derivations</vt:lpstr>
      <vt:lpstr>Left Most Derivation</vt:lpstr>
      <vt:lpstr>PowerPoint Presentation</vt:lpstr>
      <vt:lpstr>Right-Most Derivation</vt:lpstr>
      <vt:lpstr>PowerPoint Presentation</vt:lpstr>
      <vt:lpstr> Ex2:Consider the grammar  E → E + E|E * E|id and verify the input  string id+id*id is acceptable  or not. </vt:lpstr>
      <vt:lpstr>Types of Grammars</vt:lpstr>
      <vt:lpstr>Summary……………</vt:lpstr>
      <vt:lpstr>Practice example</vt:lpstr>
      <vt:lpstr>  Writing a Grammar</vt:lpstr>
      <vt:lpstr>1. Elimination of Ambiguity</vt:lpstr>
      <vt:lpstr>PowerPoint Presentation</vt:lpstr>
      <vt:lpstr>Ex2: Check whether the given grammar  G  is ambiguous or not.   S → aSb | SS, S → ε. </vt:lpstr>
      <vt:lpstr>2. Elimination of Left Recursion :</vt:lpstr>
      <vt:lpstr> Elimination of Left Recursion :</vt:lpstr>
      <vt:lpstr>PowerPoint Presentation</vt:lpstr>
      <vt:lpstr>PowerPoint Presentation</vt:lpstr>
      <vt:lpstr>PowerPoint Presentation</vt:lpstr>
      <vt:lpstr> 3. Elimination of Left Factoring: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2020-08-14T08:44:35Z</dcterms:created>
  <dcterms:modified xsi:type="dcterms:W3CDTF">2020-10-01T06:11:48Z</dcterms:modified>
</cp:coreProperties>
</file>