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00" r:id="rId3"/>
    <p:sldId id="302" r:id="rId4"/>
    <p:sldId id="312" r:id="rId5"/>
    <p:sldId id="315" r:id="rId6"/>
    <p:sldId id="316" r:id="rId7"/>
    <p:sldId id="317" r:id="rId8"/>
    <p:sldId id="318" r:id="rId9"/>
    <p:sldId id="319" r:id="rId10"/>
    <p:sldId id="320" r:id="rId11"/>
    <p:sldId id="321" r:id="rId12"/>
    <p:sldId id="322" r:id="rId13"/>
    <p:sldId id="323" r:id="rId14"/>
    <p:sldId id="326" r:id="rId15"/>
    <p:sldId id="3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98" autoAdjust="0"/>
  </p:normalViewPr>
  <p:slideViewPr>
    <p:cSldViewPr snapToGrid="0">
      <p:cViewPr>
        <p:scale>
          <a:sx n="50" d="100"/>
          <a:sy n="50" d="100"/>
        </p:scale>
        <p:origin x="1416"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A7AF-7369-4218-931D-B3A149CD8F5F}"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EB24-B8D4-4657-9C3C-C59C6179E55E}" type="slidenum">
              <a:rPr lang="en-US" smtClean="0"/>
              <a:t>‹#›</a:t>
            </a:fld>
            <a:endParaRPr lang="en-US"/>
          </a:p>
        </p:txBody>
      </p:sp>
    </p:spTree>
    <p:extLst>
      <p:ext uri="{BB962C8B-B14F-4D97-AF65-F5344CB8AC3E}">
        <p14:creationId xmlns:p14="http://schemas.microsoft.com/office/powerpoint/2010/main" val="25650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6EB24-B8D4-4657-9C3C-C59C6179E55E}" type="slidenum">
              <a:rPr lang="en-US" smtClean="0"/>
              <a:t>1</a:t>
            </a:fld>
            <a:endParaRPr lang="en-US"/>
          </a:p>
        </p:txBody>
      </p:sp>
    </p:spTree>
    <p:extLst>
      <p:ext uri="{BB962C8B-B14F-4D97-AF65-F5344CB8AC3E}">
        <p14:creationId xmlns:p14="http://schemas.microsoft.com/office/powerpoint/2010/main" val="260091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pPr>
              <a:defRPr/>
            </a:pPr>
            <a:r>
              <a:rPr lang="en-IN"/>
              <a:t>Formal Languages and Automata Theory</a:t>
            </a:r>
            <a:endParaRPr lang="en-US"/>
          </a:p>
        </p:txBody>
      </p:sp>
      <p:sp>
        <p:nvSpPr>
          <p:cNvPr id="5" name="Footer Placeholder 4"/>
          <p:cNvSpPr>
            <a:spLocks noGrp="1"/>
          </p:cNvSpPr>
          <p:nvPr>
            <p:ph type="ftr" sz="quarter" idx="4"/>
          </p:nvPr>
        </p:nvSpPr>
        <p:spPr/>
        <p:txBody>
          <a:bodyPr/>
          <a:lstStyle/>
          <a:p>
            <a:pPr>
              <a:defRPr/>
            </a:pPr>
            <a:r>
              <a:rPr lang="en-IN"/>
              <a:t>Dept. of CSE, VFSTR University</a:t>
            </a:r>
            <a:endParaRPr lang="en-US"/>
          </a:p>
        </p:txBody>
      </p:sp>
      <p:sp>
        <p:nvSpPr>
          <p:cNvPr id="6" name="Slide Number Placeholder 5"/>
          <p:cNvSpPr>
            <a:spLocks noGrp="1"/>
          </p:cNvSpPr>
          <p:nvPr>
            <p:ph type="sldNum" sz="quarter" idx="5"/>
          </p:nvPr>
        </p:nvSpPr>
        <p:spPr/>
        <p:txBody>
          <a:bodyPr/>
          <a:lstStyle/>
          <a:p>
            <a:pPr>
              <a:defRPr/>
            </a:pPr>
            <a:fld id="{D626FD55-12CD-4166-8CFB-33C399F2A9A8}" type="slidenum">
              <a:rPr lang="en-US" altLang="en-US" smtClean="0"/>
              <a:pPr>
                <a:defRPr/>
              </a:pPr>
              <a:t>2</a:t>
            </a:fld>
            <a:endParaRPr lang="en-US" altLang="en-US"/>
          </a:p>
        </p:txBody>
      </p:sp>
    </p:spTree>
    <p:extLst>
      <p:ext uri="{BB962C8B-B14F-4D97-AF65-F5344CB8AC3E}">
        <p14:creationId xmlns:p14="http://schemas.microsoft.com/office/powerpoint/2010/main" val="336166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pPr>
              <a:defRPr/>
            </a:pPr>
            <a:r>
              <a:rPr lang="en-IN"/>
              <a:t>Formal Languages and Automata Theory</a:t>
            </a:r>
            <a:endParaRPr lang="en-US"/>
          </a:p>
        </p:txBody>
      </p:sp>
      <p:sp>
        <p:nvSpPr>
          <p:cNvPr id="5" name="Footer Placeholder 4"/>
          <p:cNvSpPr>
            <a:spLocks noGrp="1"/>
          </p:cNvSpPr>
          <p:nvPr>
            <p:ph type="ftr" sz="quarter" idx="4"/>
          </p:nvPr>
        </p:nvSpPr>
        <p:spPr/>
        <p:txBody>
          <a:bodyPr/>
          <a:lstStyle/>
          <a:p>
            <a:pPr>
              <a:defRPr/>
            </a:pPr>
            <a:r>
              <a:rPr lang="en-IN"/>
              <a:t>Dept. of CSE, VFSTR University</a:t>
            </a:r>
            <a:endParaRPr lang="en-US"/>
          </a:p>
        </p:txBody>
      </p:sp>
      <p:sp>
        <p:nvSpPr>
          <p:cNvPr id="6" name="Slide Number Placeholder 5"/>
          <p:cNvSpPr>
            <a:spLocks noGrp="1"/>
          </p:cNvSpPr>
          <p:nvPr>
            <p:ph type="sldNum" sz="quarter" idx="5"/>
          </p:nvPr>
        </p:nvSpPr>
        <p:spPr/>
        <p:txBody>
          <a:bodyPr/>
          <a:lstStyle/>
          <a:p>
            <a:pPr>
              <a:defRPr/>
            </a:pPr>
            <a:fld id="{D626FD55-12CD-4166-8CFB-33C399F2A9A8}" type="slidenum">
              <a:rPr lang="en-US" altLang="en-US" smtClean="0"/>
              <a:pPr>
                <a:defRPr/>
              </a:pPr>
              <a:t>3</a:t>
            </a:fld>
            <a:endParaRPr lang="en-US" altLang="en-US"/>
          </a:p>
        </p:txBody>
      </p:sp>
    </p:spTree>
    <p:extLst>
      <p:ext uri="{BB962C8B-B14F-4D97-AF65-F5344CB8AC3E}">
        <p14:creationId xmlns:p14="http://schemas.microsoft.com/office/powerpoint/2010/main" val="24067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a:defRPr/>
            </a:pPr>
            <a:r>
              <a:rPr lang="en-IN"/>
              <a:t>Formal Languages and Automata Theory</a:t>
            </a:r>
            <a:endParaRPr lang="en-US"/>
          </a:p>
        </p:txBody>
      </p:sp>
      <p:sp>
        <p:nvSpPr>
          <p:cNvPr id="5" name="Footer Placeholder 4"/>
          <p:cNvSpPr>
            <a:spLocks noGrp="1"/>
          </p:cNvSpPr>
          <p:nvPr>
            <p:ph type="ftr" sz="quarter" idx="4"/>
          </p:nvPr>
        </p:nvSpPr>
        <p:spPr/>
        <p:txBody>
          <a:bodyPr/>
          <a:lstStyle/>
          <a:p>
            <a:pPr>
              <a:defRPr/>
            </a:pPr>
            <a:r>
              <a:rPr lang="en-IN"/>
              <a:t>Dept. of CSE, VFSTR University</a:t>
            </a:r>
            <a:endParaRPr lang="en-US"/>
          </a:p>
        </p:txBody>
      </p:sp>
      <p:sp>
        <p:nvSpPr>
          <p:cNvPr id="6" name="Slide Number Placeholder 5"/>
          <p:cNvSpPr>
            <a:spLocks noGrp="1"/>
          </p:cNvSpPr>
          <p:nvPr>
            <p:ph type="sldNum" sz="quarter" idx="5"/>
          </p:nvPr>
        </p:nvSpPr>
        <p:spPr/>
        <p:txBody>
          <a:bodyPr/>
          <a:lstStyle/>
          <a:p>
            <a:pPr>
              <a:defRPr/>
            </a:pPr>
            <a:fld id="{D626FD55-12CD-4166-8CFB-33C399F2A9A8}" type="slidenum">
              <a:rPr lang="en-US" altLang="en-US" smtClean="0"/>
              <a:pPr>
                <a:defRPr/>
              </a:pPr>
              <a:t>4</a:t>
            </a:fld>
            <a:endParaRPr lang="en-US" altLang="en-US"/>
          </a:p>
        </p:txBody>
      </p:sp>
    </p:spTree>
    <p:extLst>
      <p:ext uri="{BB962C8B-B14F-4D97-AF65-F5344CB8AC3E}">
        <p14:creationId xmlns:p14="http://schemas.microsoft.com/office/powerpoint/2010/main" val="297651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6EB24-B8D4-4657-9C3C-C59C6179E55E}" type="slidenum">
              <a:rPr lang="en-US" smtClean="0"/>
              <a:t>5</a:t>
            </a:fld>
            <a:endParaRPr lang="en-US"/>
          </a:p>
        </p:txBody>
      </p:sp>
    </p:spTree>
    <p:extLst>
      <p:ext uri="{BB962C8B-B14F-4D97-AF65-F5344CB8AC3E}">
        <p14:creationId xmlns:p14="http://schemas.microsoft.com/office/powerpoint/2010/main" val="115262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ChangeArrowheads="1" noTextEdit="1"/>
          </p:cNvSpPr>
          <p:nvPr>
            <p:ph type="sldImg"/>
          </p:nvPr>
        </p:nvSpPr>
        <p:spPr>
          <a:xfrm>
            <a:off x="93663" y="744538"/>
            <a:ext cx="6613525" cy="3721100"/>
          </a:xfrm>
          <a:ln/>
        </p:spPr>
      </p:sp>
      <p:sp>
        <p:nvSpPr>
          <p:cNvPr id="24579" name="備忘稿版面配置區 2"/>
          <p:cNvSpPr>
            <a:spLocks noGrp="1"/>
          </p:cNvSpPr>
          <p:nvPr>
            <p:ph type="body" idx="1"/>
          </p:nvPr>
        </p:nvSpPr>
        <p:spPr>
          <a:noFill/>
          <a:ln/>
        </p:spPr>
        <p:txBody>
          <a:bodyPr/>
          <a:lstStyle/>
          <a:p>
            <a:endParaRPr lang="zh-TW" altLang="en-US">
              <a:latin typeface="Times New Roman" pitchFamily="18" charset="0"/>
            </a:endParaRPr>
          </a:p>
        </p:txBody>
      </p:sp>
      <p:sp>
        <p:nvSpPr>
          <p:cNvPr id="24580" name="投影片編號版面配置區 3"/>
          <p:cNvSpPr>
            <a:spLocks noGrp="1"/>
          </p:cNvSpPr>
          <p:nvPr>
            <p:ph type="sldNum" sz="quarter" idx="5"/>
          </p:nvPr>
        </p:nvSpPr>
        <p:spPr>
          <a:noFill/>
        </p:spPr>
        <p:txBody>
          <a:bodyPr/>
          <a:lstStyle/>
          <a:p>
            <a:fld id="{4F70E350-FDF4-4923-893F-CC41C1FCB9F1}" type="slidenum">
              <a:rPr lang="zh-TW" altLang="en-US"/>
              <a:pPr/>
              <a:t>13</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a:extLst>
              <a:ext uri="{FF2B5EF4-FFF2-40B4-BE49-F238E27FC236}">
                <a16:creationId xmlns:a16="http://schemas.microsoft.com/office/drawing/2014/main" id="{8CC64978-F80B-32B8-6C22-7505724D922F}"/>
              </a:ext>
            </a:extLst>
          </p:cNvPr>
          <p:cNvSpPr>
            <a:spLocks noGrp="1" noRot="1" noChangeAspect="1" noChangeArrowheads="1" noTextEdit="1"/>
          </p:cNvSpPr>
          <p:nvPr>
            <p:ph type="sldImg"/>
          </p:nvPr>
        </p:nvSpPr>
        <p:spPr>
          <a:ln/>
        </p:spPr>
      </p:sp>
      <p:sp>
        <p:nvSpPr>
          <p:cNvPr id="162819" name="Rectangle 1027">
            <a:extLst>
              <a:ext uri="{FF2B5EF4-FFF2-40B4-BE49-F238E27FC236}">
                <a16:creationId xmlns:a16="http://schemas.microsoft.com/office/drawing/2014/main" id="{16E55D6F-5D39-2864-E3AA-AF97062F91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50CB759-23DD-CCDA-2C2F-6F30E3F624DA}"/>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600" y="1384145"/>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4634"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6F54D160-7EEA-4310-AB3B-CDD9DCDA25D1}" type="datetime1">
              <a:rPr lang="en-US" smtClean="0"/>
              <a:t>7/13/2023</a:t>
            </a:fld>
            <a:endParaRPr lang="en-US" dirty="0"/>
          </a:p>
        </p:txBody>
      </p:sp>
      <p:sp>
        <p:nvSpPr>
          <p:cNvPr id="6" name="Slide Number Placeholder 5"/>
          <p:cNvSpPr>
            <a:spLocks noGrp="1"/>
          </p:cNvSpPr>
          <p:nvPr>
            <p:ph type="sldNum" sz="quarter" idx="12"/>
          </p:nvPr>
        </p:nvSpPr>
        <p:spPr>
          <a:xfrm>
            <a:off x="9414177"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2DA77800-7C6D-4204-93F1-46A0D653007A}"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299EDBD1-6C4B-5710-E1A8-DCE6055A21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4" name="Rectangle 13">
            <a:extLst>
              <a:ext uri="{FF2B5EF4-FFF2-40B4-BE49-F238E27FC236}">
                <a16:creationId xmlns:a16="http://schemas.microsoft.com/office/drawing/2014/main" id="{16281EE4-FC7E-7AE6-7B5C-B55478373656}"/>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F7F5B-C40C-ACF8-6227-1C21A5622620}"/>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98210F-DFCA-95B2-76A8-B1046A874F86}"/>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8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10BC-4017-413A-A912-1054A81CCD51}" type="datetime1">
              <a:rPr lang="en-US" smtClean="0"/>
              <a:t>7/13/2023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18054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13781-D1BF-4805-89DE-E493D0B0E24F}" type="datetime1">
              <a:rPr lang="en-US" smtClean="0"/>
              <a:t>7/13/2023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10641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13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E5159-0BB8-41D2-9C27-9361FC3EE726}" type="datetime1">
              <a:rPr lang="en-US" smtClean="0"/>
              <a:t>7/13/2023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5619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165E2-480E-40C9-B0BD-DA9B38468748}" type="datetime1">
              <a:rPr lang="en-US" smtClean="0"/>
              <a:t>7/13/2023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65803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25A16-927E-4AE4-95BE-778B9DE199A0}" type="datetime1">
              <a:rPr lang="en-US" smtClean="0"/>
              <a:t>7/13/2023</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1267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DAD27-7167-43C0-B0B2-A84C84356CFB}" type="datetime1">
              <a:rPr lang="en-US" smtClean="0"/>
              <a:t>7/13/2023</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47887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7387-5667-4CB4-9C45-562771497AAE}" type="datetime1">
              <a:rPr lang="en-US" smtClean="0"/>
              <a:t>7/13/2023</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7835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44E9F-E0B9-4484-AD7E-ABB55D0E9DDB}" type="datetime1">
              <a:rPr lang="en-US" smtClean="0"/>
              <a:t>7/13/2023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2291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4345-A13D-4E53-BC8F-1940232B418B}" type="datetime1">
              <a:rPr lang="en-US" smtClean="0"/>
              <a:t>7/13/2023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7171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4276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9D588-72CE-4986-B342-44D546AC8246}" type="datetime1">
              <a:rPr lang="en-US" smtClean="0"/>
              <a:t>7/13/2023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77800-7C6D-4204-93F1-46A0D653007A}" type="slidenum">
              <a:rPr lang="en-US" smtClean="0"/>
              <a:t>‹#›</a:t>
            </a:fld>
            <a:endParaRPr lang="en-US"/>
          </a:p>
        </p:txBody>
      </p:sp>
      <p:sp>
        <p:nvSpPr>
          <p:cNvPr id="7" name="Rectangle 6">
            <a:extLst>
              <a:ext uri="{FF2B5EF4-FFF2-40B4-BE49-F238E27FC236}">
                <a16:creationId xmlns:a16="http://schemas.microsoft.com/office/drawing/2014/main" id="{6682E932-9053-6230-2A3D-472731F47EA8}"/>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65F661C-A5DB-EFAB-1EE8-A2B9CD0ACEF2}"/>
              </a:ext>
            </a:extLst>
          </p:cNvPr>
          <p:cNvSpPr txBox="1">
            <a:spLocks/>
          </p:cNvSpPr>
          <p:nvPr userDrawn="1"/>
        </p:nvSpPr>
        <p:spPr>
          <a:xfrm>
            <a:off x="34634"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EC1E6B-751C-4780-9CEE-8189D84B482A}" type="datetime1">
              <a:rPr lang="en-US" sz="1200" smtClean="0"/>
              <a:pPr/>
              <a:t>7/13/2023</a:t>
            </a:fld>
            <a:endParaRPr lang="en-US" sz="1200" dirty="0"/>
          </a:p>
        </p:txBody>
      </p:sp>
      <p:sp>
        <p:nvSpPr>
          <p:cNvPr id="10" name="Slide Number Placeholder 5">
            <a:extLst>
              <a:ext uri="{FF2B5EF4-FFF2-40B4-BE49-F238E27FC236}">
                <a16:creationId xmlns:a16="http://schemas.microsoft.com/office/drawing/2014/main" id="{1CA3E2A5-C88D-30C1-5AB6-A8E6F727E5C8}"/>
              </a:ext>
            </a:extLst>
          </p:cNvPr>
          <p:cNvSpPr txBox="1">
            <a:spLocks/>
          </p:cNvSpPr>
          <p:nvPr userDrawn="1"/>
        </p:nvSpPr>
        <p:spPr>
          <a:xfrm>
            <a:off x="9414177"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DA77800-7C6D-4204-93F1-46A0D653007A}" type="slidenum">
              <a:rPr lang="en-US" sz="1200" smtClean="0"/>
              <a:pPr algn="r"/>
              <a:t>‹#›</a:t>
            </a:fld>
            <a:endParaRPr lang="en-US" sz="1200" dirty="0"/>
          </a:p>
        </p:txBody>
      </p:sp>
      <p:pic>
        <p:nvPicPr>
          <p:cNvPr id="11" name="Picture 10" descr="Text&#10;&#10;Description automatically generated">
            <a:extLst>
              <a:ext uri="{FF2B5EF4-FFF2-40B4-BE49-F238E27FC236}">
                <a16:creationId xmlns:a16="http://schemas.microsoft.com/office/drawing/2014/main" id="{0CDD4FAE-16E1-11FA-9FB2-88C5CC97467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3" name="Rectangle 12">
            <a:extLst>
              <a:ext uri="{FF2B5EF4-FFF2-40B4-BE49-F238E27FC236}">
                <a16:creationId xmlns:a16="http://schemas.microsoft.com/office/drawing/2014/main" id="{280727DF-707F-D418-791F-30CE63DE6115}"/>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D07EFF-86B2-DDC5-021C-F15FB35BD008}"/>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E5869F-60CF-46A0-F1E7-6749DA4335C9}"/>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8E4EC43-23EB-CE2C-E43A-BFA1E8929EB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0746" y="11226"/>
            <a:ext cx="1333254" cy="827663"/>
          </a:xfrm>
          <a:prstGeom prst="rect">
            <a:avLst/>
          </a:prstGeom>
        </p:spPr>
      </p:pic>
    </p:spTree>
    <p:extLst>
      <p:ext uri="{BB962C8B-B14F-4D97-AF65-F5344CB8AC3E}">
        <p14:creationId xmlns:p14="http://schemas.microsoft.com/office/powerpoint/2010/main" val="966023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0EFC357-8672-3A85-C211-488A2B83257C}"/>
              </a:ext>
            </a:extLst>
          </p:cNvPr>
          <p:cNvSpPr>
            <a:spLocks noGrp="1"/>
          </p:cNvSpPr>
          <p:nvPr>
            <p:ph type="ctrTitle"/>
          </p:nvPr>
        </p:nvSpPr>
        <p:spPr>
          <a:xfrm>
            <a:off x="47015" y="2067005"/>
            <a:ext cx="12091180" cy="2017681"/>
          </a:xfrm>
        </p:spPr>
        <p:txBody>
          <a:bodyPr>
            <a:noAutofit/>
          </a:bodyPr>
          <a:lstStyle/>
          <a:p>
            <a:r>
              <a:rPr lang="en-US" sz="3600" b="1" dirty="0">
                <a:solidFill>
                  <a:srgbClr val="7030A0"/>
                </a:solidFill>
                <a:latin typeface="Book Antiqua" panose="02040602050305030304" pitchFamily="18" charset="0"/>
              </a:rPr>
              <a:t>Compiler Design</a:t>
            </a: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(22CS302)</a:t>
            </a:r>
            <a:br>
              <a:rPr lang="en-US" sz="3600" b="1" dirty="0">
                <a:solidFill>
                  <a:srgbClr val="7030A0"/>
                </a:solidFill>
                <a:latin typeface="Book Antiqua" panose="02040602050305030304" pitchFamily="18" charset="0"/>
              </a:rPr>
            </a:b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III </a:t>
            </a:r>
            <a:r>
              <a:rPr lang="en-US" sz="3600" b="1" dirty="0" err="1">
                <a:solidFill>
                  <a:srgbClr val="7030A0"/>
                </a:solidFill>
                <a:latin typeface="Book Antiqua" panose="02040602050305030304" pitchFamily="18" charset="0"/>
              </a:rPr>
              <a:t>B.Tech</a:t>
            </a:r>
            <a:r>
              <a:rPr lang="en-US" sz="3600" b="1" dirty="0">
                <a:solidFill>
                  <a:srgbClr val="7030A0"/>
                </a:solidFill>
                <a:latin typeface="Book Antiqua" panose="02040602050305030304" pitchFamily="18" charset="0"/>
              </a:rPr>
              <a:t> – I Semester</a:t>
            </a:r>
            <a:endParaRPr lang="en-US" sz="3600" b="1" dirty="0">
              <a:solidFill>
                <a:srgbClr val="002060"/>
              </a:solidFill>
              <a:latin typeface="Book Antiqua" panose="02040602050305030304" pitchFamily="18" charset="0"/>
            </a:endParaRPr>
          </a:p>
        </p:txBody>
      </p:sp>
      <p:sp>
        <p:nvSpPr>
          <p:cNvPr id="2" name="Date Placeholder 1">
            <a:extLst>
              <a:ext uri="{FF2B5EF4-FFF2-40B4-BE49-F238E27FC236}">
                <a16:creationId xmlns:a16="http://schemas.microsoft.com/office/drawing/2014/main" id="{05B3CCFB-D548-6E0D-962F-743A8D966337}"/>
              </a:ext>
            </a:extLst>
          </p:cNvPr>
          <p:cNvSpPr>
            <a:spLocks noGrp="1"/>
          </p:cNvSpPr>
          <p:nvPr>
            <p:ph type="dt" sz="half" idx="10"/>
          </p:nvPr>
        </p:nvSpPr>
        <p:spPr/>
        <p:txBody>
          <a:bodyPr/>
          <a:lstStyle/>
          <a:p>
            <a:fld id="{9A85598E-52FB-4F6D-B462-4B458C580742}" type="datetime1">
              <a:rPr lang="en-US" smtClean="0"/>
              <a:t>7/13/2023</a:t>
            </a:fld>
            <a:endParaRPr lang="en-US" dirty="0"/>
          </a:p>
        </p:txBody>
      </p:sp>
      <p:sp>
        <p:nvSpPr>
          <p:cNvPr id="3" name="Slide Number Placeholder 2">
            <a:extLst>
              <a:ext uri="{FF2B5EF4-FFF2-40B4-BE49-F238E27FC236}">
                <a16:creationId xmlns:a16="http://schemas.microsoft.com/office/drawing/2014/main" id="{546F26E4-9B94-C341-7B04-B768925FD458}"/>
              </a:ext>
            </a:extLst>
          </p:cNvPr>
          <p:cNvSpPr>
            <a:spLocks noGrp="1"/>
          </p:cNvSpPr>
          <p:nvPr>
            <p:ph type="sldNum" sz="quarter" idx="12"/>
          </p:nvPr>
        </p:nvSpPr>
        <p:spPr/>
        <p:txBody>
          <a:bodyPr/>
          <a:lstStyle/>
          <a:p>
            <a:fld id="{2DA77800-7C6D-4204-93F1-46A0D653007A}" type="slidenum">
              <a:rPr lang="en-US" smtClean="0"/>
              <a:pPr/>
              <a:t>1</a:t>
            </a:fld>
            <a:endParaRPr lang="en-US" dirty="0"/>
          </a:p>
        </p:txBody>
      </p:sp>
      <p:sp>
        <p:nvSpPr>
          <p:cNvPr id="4" name="TextBox 3">
            <a:extLst>
              <a:ext uri="{FF2B5EF4-FFF2-40B4-BE49-F238E27FC236}">
                <a16:creationId xmlns:a16="http://schemas.microsoft.com/office/drawing/2014/main" id="{02D2B085-BE2D-E73A-2B33-BBFE0281B33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93855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00555" y="-25400"/>
            <a:ext cx="8049845" cy="838200"/>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 Intermediate Code Generation </a:t>
            </a:r>
            <a:endParaRPr lang="en-US" altLang="en-US" sz="4000" b="1" u="sng" dirty="0">
              <a:solidFill>
                <a:schemeClr val="bg1"/>
              </a:solidFill>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type="body" idx="1"/>
          </p:nvPr>
        </p:nvSpPr>
        <p:spPr>
          <a:xfrm>
            <a:off x="914401" y="1187451"/>
            <a:ext cx="10890250" cy="4838700"/>
          </a:xfrm>
        </p:spPr>
        <p:txBody>
          <a:bodyPr/>
          <a:lstStyle/>
          <a:p>
            <a:pPr algn="just">
              <a:lnSpc>
                <a:spcPct val="90000"/>
              </a:lnSpc>
            </a:pPr>
            <a:r>
              <a:rPr lang="en-US" altLang="en-US" sz="3200" dirty="0"/>
              <a:t>The intermediate representation as a program for an abstract machine. </a:t>
            </a:r>
          </a:p>
          <a:p>
            <a:pPr algn="just">
              <a:lnSpc>
                <a:spcPct val="90000"/>
              </a:lnSpc>
            </a:pPr>
            <a:r>
              <a:rPr lang="en-US" altLang="en-US" sz="3200" dirty="0"/>
              <a:t>For the example used in lexical analysis the intermediate representation will be:</a:t>
            </a:r>
          </a:p>
          <a:p>
            <a:pPr>
              <a:lnSpc>
                <a:spcPct val="90000"/>
              </a:lnSpc>
              <a:buFont typeface="Wingdings" pitchFamily="2" charset="2"/>
              <a:buNone/>
            </a:pPr>
            <a:r>
              <a:rPr lang="en-US" altLang="en-US" sz="3200" dirty="0"/>
              <a:t> 	  		temp1=</a:t>
            </a:r>
            <a:r>
              <a:rPr lang="en-US" altLang="en-US" sz="3200" dirty="0" err="1"/>
              <a:t>inttoreal</a:t>
            </a:r>
            <a:r>
              <a:rPr lang="en-US" altLang="en-US" sz="3200" dirty="0"/>
              <a:t>(60)</a:t>
            </a:r>
          </a:p>
          <a:p>
            <a:pPr>
              <a:lnSpc>
                <a:spcPct val="90000"/>
              </a:lnSpc>
              <a:buFont typeface="Wingdings" pitchFamily="2" charset="2"/>
              <a:buNone/>
            </a:pPr>
            <a:r>
              <a:rPr lang="en-US" altLang="en-US" sz="3200" dirty="0"/>
              <a:t>	  		temp2= id3*temp1</a:t>
            </a:r>
          </a:p>
          <a:p>
            <a:pPr>
              <a:lnSpc>
                <a:spcPct val="90000"/>
              </a:lnSpc>
              <a:buFont typeface="Wingdings" pitchFamily="2" charset="2"/>
              <a:buNone/>
            </a:pPr>
            <a:r>
              <a:rPr lang="en-US" altLang="en-US" sz="3200" dirty="0"/>
              <a:t>	  		temp3=id2+temp2</a:t>
            </a:r>
          </a:p>
          <a:p>
            <a:pPr>
              <a:lnSpc>
                <a:spcPct val="90000"/>
              </a:lnSpc>
              <a:buFont typeface="Wingdings" pitchFamily="2" charset="2"/>
              <a:buNone/>
            </a:pPr>
            <a:r>
              <a:rPr lang="en-US" altLang="en-US" sz="3200" dirty="0"/>
              <a:t>     	     	      id1=temp3</a:t>
            </a:r>
          </a:p>
        </p:txBody>
      </p:sp>
      <p:sp>
        <p:nvSpPr>
          <p:cNvPr id="2" name="TextBox 1">
            <a:extLst>
              <a:ext uri="{FF2B5EF4-FFF2-40B4-BE49-F238E27FC236}">
                <a16:creationId xmlns:a16="http://schemas.microsoft.com/office/drawing/2014/main" id="{0A06F69C-82D3-996A-E4CC-F28891C743D6}"/>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76400" y="0"/>
            <a:ext cx="7753350" cy="838200"/>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Code Optimization</a:t>
            </a:r>
          </a:p>
        </p:txBody>
      </p:sp>
      <p:sp>
        <p:nvSpPr>
          <p:cNvPr id="21507" name="Rectangle 3"/>
          <p:cNvSpPr>
            <a:spLocks noGrp="1" noChangeArrowheads="1"/>
          </p:cNvSpPr>
          <p:nvPr>
            <p:ph type="body" idx="1"/>
          </p:nvPr>
        </p:nvSpPr>
        <p:spPr>
          <a:xfrm>
            <a:off x="361950" y="1092200"/>
            <a:ext cx="11430000" cy="5384800"/>
          </a:xfrm>
        </p:spPr>
        <p:txBody>
          <a:bodyPr/>
          <a:lstStyle/>
          <a:p>
            <a:pPr marL="389625" indent="-389625" algn="just">
              <a:defRPr/>
            </a:pPr>
            <a:r>
              <a:rPr lang="en-US" altLang="en-US" dirty="0"/>
              <a:t>The code optimization phase attempts to improves the intermediate code, so that faster-running machine code result. </a:t>
            </a:r>
          </a:p>
          <a:p>
            <a:pPr marL="389625" indent="-389625" algn="just">
              <a:defRPr/>
            </a:pPr>
            <a:r>
              <a:rPr lang="en-US" altLang="en-US" dirty="0"/>
              <a:t>The final code for example above will be:-</a:t>
            </a:r>
          </a:p>
          <a:p>
            <a:pPr marL="389625" indent="-389625">
              <a:buNone/>
              <a:defRPr/>
            </a:pPr>
            <a:r>
              <a:rPr lang="en-US" altLang="en-US" dirty="0"/>
              <a:t>		temp1=id3*60      // removed unnecessary      </a:t>
            </a:r>
          </a:p>
          <a:p>
            <a:pPr marL="389625" indent="-389625">
              <a:buNone/>
              <a:defRPr/>
            </a:pPr>
            <a:r>
              <a:rPr lang="en-US" altLang="en-US" dirty="0"/>
              <a:t>		id1=id2+temp1     //variables</a:t>
            </a:r>
          </a:p>
          <a:p>
            <a:pPr marL="0" indent="0" algn="just">
              <a:buNone/>
              <a:defRPr/>
            </a:pPr>
            <a:endParaRPr lang="en-US" altLang="en-US" dirty="0"/>
          </a:p>
          <a:p>
            <a:pPr marL="389625" indent="-389625" algn="just">
              <a:defRPr/>
            </a:pPr>
            <a:r>
              <a:rPr lang="en-US" altLang="en-US" dirty="0"/>
              <a:t>In “optimizing compilers”, a significant amount of time is spent on this phase. How-ever, there are simple optimizations that significantly improve the running time of  the target program with out slowing down the compilation too much.</a:t>
            </a:r>
          </a:p>
        </p:txBody>
      </p:sp>
      <p:sp>
        <p:nvSpPr>
          <p:cNvPr id="2" name="TextBox 1">
            <a:extLst>
              <a:ext uri="{FF2B5EF4-FFF2-40B4-BE49-F238E27FC236}">
                <a16:creationId xmlns:a16="http://schemas.microsoft.com/office/drawing/2014/main" id="{FEDD47D4-D876-DC33-2A6A-41DB858FD0FB}"/>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1151" y="95251"/>
            <a:ext cx="7924800" cy="639763"/>
          </a:xfrm>
        </p:spPr>
        <p:txBody>
          <a:bodyPr>
            <a:no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Code Generation</a:t>
            </a:r>
          </a:p>
        </p:txBody>
      </p:sp>
      <p:sp>
        <p:nvSpPr>
          <p:cNvPr id="22531" name="Rectangle 3"/>
          <p:cNvSpPr>
            <a:spLocks noGrp="1" noChangeArrowheads="1"/>
          </p:cNvSpPr>
          <p:nvPr>
            <p:ph type="body" idx="1"/>
          </p:nvPr>
        </p:nvSpPr>
        <p:spPr>
          <a:xfrm>
            <a:off x="400051" y="1314450"/>
            <a:ext cx="11518900" cy="5029200"/>
          </a:xfrm>
        </p:spPr>
        <p:txBody>
          <a:bodyPr/>
          <a:lstStyle/>
          <a:p>
            <a:pPr algn="just"/>
            <a:r>
              <a:rPr lang="en-US" altLang="en-US" dirty="0">
                <a:latin typeface="Times New Roman" panose="02020603050405020304" pitchFamily="18" charset="0"/>
                <a:cs typeface="Times New Roman" panose="02020603050405020304" pitchFamily="18" charset="0"/>
              </a:rPr>
              <a:t>The Final phase of the compiler is the generation of the target code, consisting normally of the relocatable machine code or assembly code. </a:t>
            </a:r>
          </a:p>
          <a:p>
            <a:pPr algn="just"/>
            <a:r>
              <a:rPr lang="en-US" altLang="en-US" dirty="0">
                <a:latin typeface="Times New Roman" panose="02020603050405020304" pitchFamily="18" charset="0"/>
                <a:cs typeface="Times New Roman" panose="02020603050405020304" pitchFamily="18" charset="0"/>
              </a:rPr>
              <a:t>Compilers may generate many types of target codes depending on M/C while some compilers make target code only for a specific M/C. </a:t>
            </a:r>
          </a:p>
          <a:p>
            <a:pPr algn="just"/>
            <a:r>
              <a:rPr lang="en-US" altLang="en-US" dirty="0">
                <a:latin typeface="Times New Roman" panose="02020603050405020304" pitchFamily="18" charset="0"/>
                <a:cs typeface="Times New Roman" panose="02020603050405020304" pitchFamily="18" charset="0"/>
              </a:rPr>
              <a:t>Translation of the taken code might become:</a:t>
            </a:r>
          </a:p>
          <a:p>
            <a:pPr>
              <a:buFont typeface="Wingdings" pitchFamily="2" charset="2"/>
              <a:buNone/>
            </a:pPr>
            <a:r>
              <a:rPr lang="en-US" altLang="en-US" sz="1867"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MOVF id3, R2</a:t>
            </a:r>
          </a:p>
          <a:p>
            <a:pPr>
              <a:buFont typeface="Wingdings" pitchFamily="2" charset="2"/>
              <a:buNone/>
            </a:pPr>
            <a:r>
              <a:rPr lang="en-US" altLang="en-US" sz="2000" dirty="0">
                <a:latin typeface="Times New Roman" panose="02020603050405020304" pitchFamily="18" charset="0"/>
                <a:cs typeface="Times New Roman" panose="02020603050405020304" pitchFamily="18" charset="0"/>
              </a:rPr>
              <a:t>   			MULF #60.0, R2</a:t>
            </a:r>
          </a:p>
          <a:p>
            <a:pPr>
              <a:buFont typeface="Wingdings" pitchFamily="2" charset="2"/>
              <a:buNone/>
            </a:pPr>
            <a:r>
              <a:rPr lang="en-US" altLang="en-US" sz="2000" dirty="0">
                <a:latin typeface="Times New Roman" panose="02020603050405020304" pitchFamily="18" charset="0"/>
                <a:cs typeface="Times New Roman" panose="02020603050405020304" pitchFamily="18" charset="0"/>
              </a:rPr>
              <a:t>			MOVF id2, R1</a:t>
            </a:r>
          </a:p>
          <a:p>
            <a:pPr>
              <a:buFont typeface="Wingdings" pitchFamily="2" charset="2"/>
              <a:buNone/>
            </a:pPr>
            <a:r>
              <a:rPr lang="en-US" altLang="en-US" sz="2000" dirty="0">
                <a:latin typeface="Times New Roman" panose="02020603050405020304" pitchFamily="18" charset="0"/>
                <a:cs typeface="Times New Roman" panose="02020603050405020304" pitchFamily="18" charset="0"/>
              </a:rPr>
              <a:t>     	      	ADDF R2, R1</a:t>
            </a:r>
          </a:p>
          <a:p>
            <a:pPr>
              <a:buFont typeface="Wingdings" pitchFamily="2" charset="2"/>
              <a:buNone/>
            </a:pPr>
            <a:r>
              <a:rPr lang="en-US" altLang="en-US" sz="2000" dirty="0">
                <a:latin typeface="Times New Roman" panose="02020603050405020304" pitchFamily="18" charset="0"/>
                <a:cs typeface="Times New Roman" panose="02020603050405020304" pitchFamily="18" charset="0"/>
              </a:rPr>
              <a:t>    	       	MOVF R1, id1</a:t>
            </a:r>
          </a:p>
        </p:txBody>
      </p:sp>
      <p:sp>
        <p:nvSpPr>
          <p:cNvPr id="2" name="TextBox 1">
            <a:extLst>
              <a:ext uri="{FF2B5EF4-FFF2-40B4-BE49-F238E27FC236}">
                <a16:creationId xmlns:a16="http://schemas.microsoft.com/office/drawing/2014/main" id="{F02D8010-0752-0ADD-35A3-E3DBCF2CD00B}"/>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noChangeArrowheads="1"/>
          </p:cNvSpPr>
          <p:nvPr>
            <p:ph type="title"/>
          </p:nvPr>
        </p:nvSpPr>
        <p:spPr>
          <a:xfrm>
            <a:off x="4360984" y="-127000"/>
            <a:ext cx="4783016" cy="914400"/>
          </a:xfrm>
        </p:spPr>
        <p:txBody>
          <a:bodyPr/>
          <a:lstStyle/>
          <a:p>
            <a:pPr algn="ctr"/>
            <a:r>
              <a:rPr lang="en-US" altLang="zh-TW" sz="3467" b="1" dirty="0">
                <a:solidFill>
                  <a:schemeClr val="bg1"/>
                </a:solidFill>
                <a:ea typeface="新細明體" pitchFamily="18" charset="-120"/>
              </a:rPr>
              <a:t>Phases Translation</a:t>
            </a:r>
            <a:endParaRPr lang="zh-TW" altLang="en-US" sz="3467" b="1" dirty="0">
              <a:solidFill>
                <a:schemeClr val="bg1"/>
              </a:solidFill>
              <a:latin typeface="Arial Unicode MS" pitchFamily="34" charset="-128"/>
              <a:ea typeface="Arial Unicode MS" pitchFamily="34" charset="-128"/>
              <a:cs typeface="Arial Unicode MS" pitchFamily="34" charset="-128"/>
            </a:endParaRPr>
          </a:p>
        </p:txBody>
      </p:sp>
      <p:pic>
        <p:nvPicPr>
          <p:cNvPr id="10" name="Picture 8" descr="auto0"/>
          <p:cNvPicPr>
            <a:picLocks noChangeAspect="1" noChangeArrowheads="1"/>
          </p:cNvPicPr>
          <p:nvPr/>
        </p:nvPicPr>
        <p:blipFill>
          <a:blip r:embed="rId3" cstate="print"/>
          <a:srcRect/>
          <a:stretch>
            <a:fillRect/>
          </a:stretch>
        </p:blipFill>
        <p:spPr bwMode="auto">
          <a:xfrm>
            <a:off x="380962" y="1295401"/>
            <a:ext cx="6077389" cy="306387"/>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5" name="圓角矩形 14"/>
          <p:cNvSpPr/>
          <p:nvPr/>
        </p:nvSpPr>
        <p:spPr>
          <a:xfrm>
            <a:off x="1148863" y="1981201"/>
            <a:ext cx="4484077"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Scanner  </a:t>
            </a:r>
            <a:br>
              <a:rPr lang="en-US" altLang="zh-TW" sz="1333" b="1" dirty="0">
                <a:solidFill>
                  <a:srgbClr val="FFFF00"/>
                </a:solidFill>
                <a:latin typeface="Arial Unicode MS" pitchFamily="34" charset="-120"/>
                <a:ea typeface="Arial Unicode MS" pitchFamily="34" charset="-120"/>
                <a:cs typeface="Arial Unicode MS" pitchFamily="34" charset="-120"/>
              </a:rPr>
            </a:br>
            <a:r>
              <a:rPr lang="en-US" altLang="zh-TW" sz="1333" b="1" dirty="0">
                <a:solidFill>
                  <a:schemeClr val="bg1"/>
                </a:solidFill>
                <a:latin typeface="Arial Unicode MS" pitchFamily="34" charset="-120"/>
                <a:ea typeface="Arial Unicode MS" pitchFamily="34" charset="-120"/>
                <a:cs typeface="Arial Unicode MS" pitchFamily="34" charset="-120"/>
              </a:rPr>
              <a:t>[Lexical Analyzer]</a:t>
            </a:r>
            <a:endParaRPr lang="zh-TW" altLang="en-US" sz="1333" b="1" dirty="0">
              <a:solidFill>
                <a:schemeClr val="bg1"/>
              </a:solidFill>
              <a:latin typeface="Arial Unicode MS" pitchFamily="34" charset="-120"/>
              <a:ea typeface="Arial Unicode MS" pitchFamily="34" charset="-120"/>
              <a:cs typeface="Arial Unicode MS" pitchFamily="34" charset="-120"/>
            </a:endParaRPr>
          </a:p>
        </p:txBody>
      </p:sp>
      <p:sp>
        <p:nvSpPr>
          <p:cNvPr id="19" name="向右箭號 18"/>
          <p:cNvSpPr/>
          <p:nvPr/>
        </p:nvSpPr>
        <p:spPr>
          <a:xfrm rot="5400000">
            <a:off x="3248026" y="16268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20" name="向右箭號 19"/>
          <p:cNvSpPr/>
          <p:nvPr/>
        </p:nvSpPr>
        <p:spPr>
          <a:xfrm rot="5400000">
            <a:off x="3248026" y="23126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23" name="向右箭號 22"/>
          <p:cNvSpPr/>
          <p:nvPr/>
        </p:nvSpPr>
        <p:spPr>
          <a:xfrm rot="5400000">
            <a:off x="3289057" y="2846022"/>
            <a:ext cx="285751" cy="384908"/>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24" name="圓角矩形 23"/>
          <p:cNvSpPr/>
          <p:nvPr/>
        </p:nvSpPr>
        <p:spPr>
          <a:xfrm>
            <a:off x="1143002" y="3200401"/>
            <a:ext cx="4484076"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Parser  </a:t>
            </a:r>
            <a:br>
              <a:rPr lang="en-US" altLang="zh-TW" sz="1333" b="1" dirty="0">
                <a:solidFill>
                  <a:srgbClr val="FFFF00"/>
                </a:solidFill>
                <a:latin typeface="Arial Unicode MS" pitchFamily="34" charset="-120"/>
                <a:ea typeface="Arial Unicode MS" pitchFamily="34" charset="-120"/>
                <a:cs typeface="Arial Unicode MS" pitchFamily="34" charset="-120"/>
              </a:rPr>
            </a:br>
            <a:r>
              <a:rPr lang="en-US" altLang="zh-TW" sz="1333" b="1" dirty="0">
                <a:solidFill>
                  <a:schemeClr val="bg1"/>
                </a:solidFill>
                <a:latin typeface="Arial Unicode MS" pitchFamily="34" charset="-120"/>
                <a:ea typeface="Arial Unicode MS" pitchFamily="34" charset="-120"/>
                <a:cs typeface="Arial Unicode MS" pitchFamily="34" charset="-120"/>
              </a:rPr>
              <a:t>[Syntax Analyzer]</a:t>
            </a:r>
            <a:endParaRPr lang="zh-TW" altLang="en-US" sz="1333" b="1" dirty="0">
              <a:solidFill>
                <a:schemeClr val="bg1"/>
              </a:solidFill>
              <a:latin typeface="Arial Unicode MS" pitchFamily="34" charset="-120"/>
              <a:ea typeface="Arial Unicode MS" pitchFamily="34" charset="-120"/>
              <a:cs typeface="Arial Unicode MS" pitchFamily="34" charset="-120"/>
            </a:endParaRPr>
          </a:p>
        </p:txBody>
      </p:sp>
      <p:pic>
        <p:nvPicPr>
          <p:cNvPr id="45059" name="Picture 3"/>
          <p:cNvPicPr>
            <a:picLocks noChangeAspect="1" noChangeArrowheads="1"/>
          </p:cNvPicPr>
          <p:nvPr/>
        </p:nvPicPr>
        <p:blipFill>
          <a:blip r:embed="rId4" cstate="print"/>
          <a:srcRect/>
          <a:stretch>
            <a:fillRect/>
          </a:stretch>
        </p:blipFill>
        <p:spPr bwMode="auto">
          <a:xfrm>
            <a:off x="1428720" y="3886202"/>
            <a:ext cx="3928241" cy="642943"/>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5" name="向右箭號 24"/>
          <p:cNvSpPr/>
          <p:nvPr/>
        </p:nvSpPr>
        <p:spPr>
          <a:xfrm rot="5400000">
            <a:off x="3289057" y="3531822"/>
            <a:ext cx="285751" cy="384908"/>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26" name="向右箭號 25"/>
          <p:cNvSpPr/>
          <p:nvPr/>
        </p:nvSpPr>
        <p:spPr>
          <a:xfrm rot="5400000">
            <a:off x="3242165" y="4522422"/>
            <a:ext cx="285751" cy="384908"/>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27" name="圓角矩形 26"/>
          <p:cNvSpPr/>
          <p:nvPr/>
        </p:nvSpPr>
        <p:spPr>
          <a:xfrm>
            <a:off x="1143002" y="4876801"/>
            <a:ext cx="4484076"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Semantic Process  </a:t>
            </a:r>
            <a:br>
              <a:rPr lang="en-US" altLang="zh-TW" sz="1333" b="1" dirty="0">
                <a:solidFill>
                  <a:srgbClr val="FFFF00"/>
                </a:solidFill>
                <a:latin typeface="Arial Unicode MS" pitchFamily="34" charset="-120"/>
                <a:ea typeface="Arial Unicode MS" pitchFamily="34" charset="-120"/>
                <a:cs typeface="Arial Unicode MS" pitchFamily="34" charset="-120"/>
              </a:rPr>
            </a:br>
            <a:r>
              <a:rPr lang="en-US" altLang="zh-TW" sz="1333" b="1" dirty="0">
                <a:solidFill>
                  <a:schemeClr val="bg1"/>
                </a:solidFill>
                <a:latin typeface="Arial Unicode MS" pitchFamily="34" charset="-120"/>
                <a:ea typeface="Arial Unicode MS" pitchFamily="34" charset="-120"/>
                <a:cs typeface="Arial Unicode MS" pitchFamily="34" charset="-120"/>
              </a:rPr>
              <a:t>[Semantic analyzer]</a:t>
            </a:r>
            <a:endParaRPr lang="zh-TW" altLang="en-US" sz="1333" b="1" dirty="0">
              <a:solidFill>
                <a:schemeClr val="bg1"/>
              </a:solidFill>
              <a:latin typeface="Arial Unicode MS" pitchFamily="34" charset="-120"/>
              <a:ea typeface="Arial Unicode MS" pitchFamily="34" charset="-120"/>
              <a:cs typeface="Arial Unicode MS" pitchFamily="34" charset="-120"/>
            </a:endParaRPr>
          </a:p>
        </p:txBody>
      </p:sp>
      <p:pic>
        <p:nvPicPr>
          <p:cNvPr id="45060" name="Picture 4"/>
          <p:cNvPicPr>
            <a:picLocks noChangeAspect="1" noChangeArrowheads="1"/>
          </p:cNvPicPr>
          <p:nvPr/>
        </p:nvPicPr>
        <p:blipFill>
          <a:blip r:embed="rId5" cstate="print"/>
          <a:srcRect/>
          <a:stretch>
            <a:fillRect/>
          </a:stretch>
        </p:blipFill>
        <p:spPr bwMode="auto">
          <a:xfrm>
            <a:off x="1238219" y="5638800"/>
            <a:ext cx="4235669" cy="99060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9" name="圓角矩形 28"/>
          <p:cNvSpPr/>
          <p:nvPr/>
        </p:nvSpPr>
        <p:spPr>
          <a:xfrm>
            <a:off x="7041663" y="1219201"/>
            <a:ext cx="4484077"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Code Generator</a:t>
            </a:r>
          </a:p>
          <a:p>
            <a:pPr algn="ctr">
              <a:lnSpc>
                <a:spcPct val="70000"/>
              </a:lnSpc>
              <a:defRPr/>
            </a:pPr>
            <a:r>
              <a:rPr lang="en-US" altLang="zh-TW" sz="1333" b="1" dirty="0">
                <a:solidFill>
                  <a:srgbClr val="FFFFFF"/>
                </a:solidFill>
                <a:latin typeface="Arial Unicode MS" pitchFamily="34" charset="-120"/>
                <a:ea typeface="Arial Unicode MS" pitchFamily="34" charset="-120"/>
                <a:cs typeface="Arial Unicode MS" pitchFamily="34" charset="-120"/>
              </a:rPr>
              <a:t>[Intermediate Code Generator]</a:t>
            </a:r>
            <a:endParaRPr lang="zh-TW" altLang="en-US" sz="1333" b="1" dirty="0">
              <a:solidFill>
                <a:srgbClr val="FFFFFF"/>
              </a:solidFill>
              <a:latin typeface="Arial Unicode MS" pitchFamily="34" charset="-120"/>
              <a:ea typeface="Arial Unicode MS" pitchFamily="34" charset="-120"/>
              <a:cs typeface="Arial Unicode MS" pitchFamily="34" charset="-120"/>
            </a:endParaRPr>
          </a:p>
        </p:txBody>
      </p:sp>
      <p:sp>
        <p:nvSpPr>
          <p:cNvPr id="30" name="向右箭號 29"/>
          <p:cNvSpPr/>
          <p:nvPr/>
        </p:nvSpPr>
        <p:spPr>
          <a:xfrm rot="5400000">
            <a:off x="9140826" y="864821"/>
            <a:ext cx="285751" cy="384907"/>
          </a:xfrm>
          <a:prstGeom prst="rightArrow">
            <a:avLst/>
          </a:prstGeom>
        </p:spPr>
        <p:style>
          <a:lnRef idx="2">
            <a:schemeClr val="accent1"/>
          </a:lnRef>
          <a:fillRef idx="1">
            <a:schemeClr val="lt1"/>
          </a:fillRef>
          <a:effectRef idx="0">
            <a:schemeClr val="accent1"/>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pic>
        <p:nvPicPr>
          <p:cNvPr id="45062" name="Picture 6"/>
          <p:cNvPicPr>
            <a:picLocks noChangeAspect="1" noChangeArrowheads="1"/>
          </p:cNvPicPr>
          <p:nvPr/>
        </p:nvPicPr>
        <p:blipFill>
          <a:blip r:embed="rId6" cstate="print"/>
          <a:srcRect/>
          <a:stretch>
            <a:fillRect/>
          </a:stretch>
        </p:blipFill>
        <p:spPr bwMode="auto">
          <a:xfrm>
            <a:off x="7298130" y="1905000"/>
            <a:ext cx="4013637" cy="68580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31" name="向右箭號 30"/>
          <p:cNvSpPr/>
          <p:nvPr/>
        </p:nvSpPr>
        <p:spPr>
          <a:xfrm rot="5400000">
            <a:off x="9140826" y="15506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32" name="圓角矩形 31"/>
          <p:cNvSpPr/>
          <p:nvPr/>
        </p:nvSpPr>
        <p:spPr>
          <a:xfrm>
            <a:off x="7041663" y="2895601"/>
            <a:ext cx="4484077"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Code Optimizer</a:t>
            </a:r>
          </a:p>
        </p:txBody>
      </p:sp>
      <p:pic>
        <p:nvPicPr>
          <p:cNvPr id="45063" name="Picture 7"/>
          <p:cNvPicPr>
            <a:picLocks noChangeAspect="1" noChangeArrowheads="1"/>
          </p:cNvPicPr>
          <p:nvPr/>
        </p:nvPicPr>
        <p:blipFill>
          <a:blip r:embed="rId7" cstate="print"/>
          <a:srcRect/>
          <a:stretch>
            <a:fillRect/>
          </a:stretch>
        </p:blipFill>
        <p:spPr bwMode="auto">
          <a:xfrm>
            <a:off x="7554323" y="3581400"/>
            <a:ext cx="3586655" cy="38100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34" name="向右箭號 33"/>
          <p:cNvSpPr/>
          <p:nvPr/>
        </p:nvSpPr>
        <p:spPr>
          <a:xfrm rot="5400000">
            <a:off x="9140826" y="32270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35" name="向右箭號 34"/>
          <p:cNvSpPr/>
          <p:nvPr/>
        </p:nvSpPr>
        <p:spPr>
          <a:xfrm rot="5400000">
            <a:off x="9140826" y="2560272"/>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36" name="向右箭號 35"/>
          <p:cNvSpPr/>
          <p:nvPr/>
        </p:nvSpPr>
        <p:spPr>
          <a:xfrm rot="5400000">
            <a:off x="3193318" y="52082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pic>
        <p:nvPicPr>
          <p:cNvPr id="23576" name="Picture 8"/>
          <p:cNvPicPr>
            <a:picLocks noChangeAspect="1" noChangeArrowheads="1"/>
          </p:cNvPicPr>
          <p:nvPr/>
        </p:nvPicPr>
        <p:blipFill>
          <a:blip r:embed="rId8"/>
          <a:srcRect/>
          <a:stretch>
            <a:fillRect/>
          </a:stretch>
        </p:blipFill>
        <p:spPr bwMode="auto">
          <a:xfrm>
            <a:off x="1549400" y="-25400"/>
            <a:ext cx="2616200" cy="1057275"/>
          </a:xfrm>
          <a:prstGeom prst="rect">
            <a:avLst/>
          </a:prstGeom>
          <a:noFill/>
          <a:ln w="9525">
            <a:noFill/>
            <a:miter lim="800000"/>
            <a:headEnd/>
            <a:tailEnd/>
          </a:ln>
        </p:spPr>
      </p:pic>
      <p:grpSp>
        <p:nvGrpSpPr>
          <p:cNvPr id="2" name="群組 32"/>
          <p:cNvGrpSpPr>
            <a:grpSpLocks/>
          </p:cNvGrpSpPr>
          <p:nvPr/>
        </p:nvGrpSpPr>
        <p:grpSpPr bwMode="auto">
          <a:xfrm>
            <a:off x="1334477" y="2514598"/>
            <a:ext cx="3718168" cy="385762"/>
            <a:chOff x="1000100" y="2786061"/>
            <a:chExt cx="2789021" cy="385761"/>
          </a:xfrm>
        </p:grpSpPr>
        <p:pic>
          <p:nvPicPr>
            <p:cNvPr id="45058" name="Picture 2"/>
            <p:cNvPicPr>
              <a:picLocks noChangeAspect="1" noChangeArrowheads="1"/>
            </p:cNvPicPr>
            <p:nvPr/>
          </p:nvPicPr>
          <p:blipFill>
            <a:blip r:embed="rId9" cstate="print"/>
            <a:srcRect/>
            <a:stretch>
              <a:fillRect/>
            </a:stretch>
          </p:blipFill>
          <p:spPr bwMode="auto">
            <a:xfrm>
              <a:off x="1342510" y="3000372"/>
              <a:ext cx="2446611" cy="1714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3591" name="文字方塊 27"/>
            <p:cNvSpPr txBox="1">
              <a:spLocks noChangeArrowheads="1"/>
            </p:cNvSpPr>
            <p:nvPr/>
          </p:nvSpPr>
          <p:spPr bwMode="auto">
            <a:xfrm>
              <a:off x="1000100" y="2786061"/>
              <a:ext cx="1000132" cy="297456"/>
            </a:xfrm>
            <a:prstGeom prst="rect">
              <a:avLst/>
            </a:prstGeom>
            <a:noFill/>
            <a:ln w="9525">
              <a:noFill/>
              <a:miter lim="800000"/>
              <a:headEnd/>
              <a:tailEnd/>
            </a:ln>
          </p:spPr>
          <p:txBody>
            <a:bodyPr>
              <a:spAutoFit/>
            </a:bodyPr>
            <a:lstStyle/>
            <a:p>
              <a:r>
                <a:rPr lang="en-US" altLang="zh-TW" sz="1333" b="1" dirty="0">
                  <a:solidFill>
                    <a:srgbClr val="C00000"/>
                  </a:solidFill>
                  <a:latin typeface="Arial Unicode MS" pitchFamily="34" charset="-128"/>
                  <a:ea typeface="Arial Unicode MS" pitchFamily="34" charset="-128"/>
                  <a:cs typeface="Arial Unicode MS" pitchFamily="34" charset="-128"/>
                </a:rPr>
                <a:t>Tokens </a:t>
              </a:r>
              <a:endParaRPr lang="zh-TW" altLang="en-US" sz="1333" b="1" dirty="0">
                <a:solidFill>
                  <a:srgbClr val="C00000"/>
                </a:solidFill>
                <a:latin typeface="Arial Unicode MS" pitchFamily="34" charset="-128"/>
                <a:ea typeface="Arial Unicode MS" pitchFamily="34" charset="-128"/>
                <a:cs typeface="Arial Unicode MS" pitchFamily="34" charset="-128"/>
              </a:endParaRPr>
            </a:p>
          </p:txBody>
        </p:sp>
      </p:grpSp>
      <p:sp>
        <p:nvSpPr>
          <p:cNvPr id="38" name="文字方塊 37"/>
          <p:cNvSpPr txBox="1">
            <a:spLocks noChangeArrowheads="1"/>
          </p:cNvSpPr>
          <p:nvPr/>
        </p:nvSpPr>
        <p:spPr bwMode="auto">
          <a:xfrm>
            <a:off x="857740" y="4000500"/>
            <a:ext cx="1332523" cy="310037"/>
          </a:xfrm>
          <a:prstGeom prst="rect">
            <a:avLst/>
          </a:prstGeom>
          <a:noFill/>
          <a:ln w="9525">
            <a:noFill/>
            <a:miter lim="800000"/>
            <a:headEnd/>
            <a:tailEnd/>
          </a:ln>
        </p:spPr>
        <p:txBody>
          <a:bodyPr lIns="103900" tIns="51951" rIns="103900" bIns="51951">
            <a:spAutoFit/>
          </a:bodyPr>
          <a:lstStyle/>
          <a:p>
            <a:r>
              <a:rPr lang="en-US" altLang="zh-TW" sz="1333" b="1" dirty="0">
                <a:solidFill>
                  <a:srgbClr val="C00000"/>
                </a:solidFill>
                <a:latin typeface="Arial Unicode MS" pitchFamily="34" charset="-128"/>
                <a:ea typeface="Arial Unicode MS" pitchFamily="34" charset="-128"/>
                <a:cs typeface="Arial Unicode MS" pitchFamily="34" charset="-128"/>
              </a:rPr>
              <a:t>Parse tree</a:t>
            </a:r>
            <a:endParaRPr lang="zh-TW" altLang="en-US" sz="1333" b="1" dirty="0">
              <a:solidFill>
                <a:srgbClr val="C00000"/>
              </a:solidFill>
              <a:latin typeface="Arial Unicode MS" pitchFamily="34" charset="-128"/>
              <a:ea typeface="Arial Unicode MS" pitchFamily="34" charset="-128"/>
              <a:cs typeface="Arial Unicode MS" pitchFamily="34" charset="-128"/>
            </a:endParaRPr>
          </a:p>
        </p:txBody>
      </p:sp>
      <p:sp>
        <p:nvSpPr>
          <p:cNvPr id="39" name="矩形 38"/>
          <p:cNvSpPr>
            <a:spLocks noChangeArrowheads="1"/>
          </p:cNvSpPr>
          <p:nvPr/>
        </p:nvSpPr>
        <p:spPr bwMode="auto">
          <a:xfrm>
            <a:off x="1" y="5334000"/>
            <a:ext cx="3429000" cy="310037"/>
          </a:xfrm>
          <a:prstGeom prst="rect">
            <a:avLst/>
          </a:prstGeom>
          <a:noFill/>
          <a:ln w="9525">
            <a:noFill/>
            <a:miter lim="800000"/>
            <a:headEnd/>
            <a:tailEnd/>
          </a:ln>
        </p:spPr>
        <p:txBody>
          <a:bodyPr lIns="103900" tIns="51951" rIns="103900" bIns="51951">
            <a:spAutoFit/>
          </a:bodyPr>
          <a:lstStyle/>
          <a:p>
            <a:pPr algn="ctr"/>
            <a:r>
              <a:rPr lang="en-US" altLang="zh-TW" sz="1333" b="1" dirty="0">
                <a:solidFill>
                  <a:srgbClr val="C00000"/>
                </a:solidFill>
                <a:latin typeface="Arial Unicode MS" pitchFamily="34" charset="-128"/>
                <a:ea typeface="Arial Unicode MS" pitchFamily="34" charset="-128"/>
                <a:cs typeface="Arial Unicode MS" pitchFamily="34" charset="-128"/>
              </a:rPr>
              <a:t>Abstract Syntax Tree w/ Attributes</a:t>
            </a:r>
          </a:p>
        </p:txBody>
      </p:sp>
      <p:sp>
        <p:nvSpPr>
          <p:cNvPr id="40" name="矩形 39"/>
          <p:cNvSpPr>
            <a:spLocks noChangeArrowheads="1"/>
          </p:cNvSpPr>
          <p:nvPr/>
        </p:nvSpPr>
        <p:spPr bwMode="auto">
          <a:xfrm>
            <a:off x="9046308" y="1600200"/>
            <a:ext cx="3333261" cy="310037"/>
          </a:xfrm>
          <a:prstGeom prst="rect">
            <a:avLst/>
          </a:prstGeom>
          <a:noFill/>
          <a:ln w="9525">
            <a:noFill/>
            <a:miter lim="800000"/>
            <a:headEnd/>
            <a:tailEnd/>
          </a:ln>
        </p:spPr>
        <p:txBody>
          <a:bodyPr lIns="103900" tIns="51951" rIns="103900" bIns="51951">
            <a:spAutoFit/>
          </a:bodyPr>
          <a:lstStyle/>
          <a:p>
            <a:pPr algn="ctr"/>
            <a:r>
              <a:rPr lang="en-US" altLang="zh-TW" sz="1333" b="1" dirty="0">
                <a:solidFill>
                  <a:srgbClr val="C00000"/>
                </a:solidFill>
                <a:latin typeface="Arial Unicode MS" pitchFamily="34" charset="-128"/>
                <a:ea typeface="Arial Unicode MS" pitchFamily="34" charset="-128"/>
                <a:cs typeface="Arial Unicode MS" pitchFamily="34" charset="-128"/>
              </a:rPr>
              <a:t>Non-optimized Intermediate Code</a:t>
            </a:r>
          </a:p>
        </p:txBody>
      </p:sp>
      <p:sp>
        <p:nvSpPr>
          <p:cNvPr id="41" name="矩形 40"/>
          <p:cNvSpPr>
            <a:spLocks noChangeArrowheads="1"/>
          </p:cNvSpPr>
          <p:nvPr/>
        </p:nvSpPr>
        <p:spPr bwMode="auto">
          <a:xfrm>
            <a:off x="9172865" y="3276600"/>
            <a:ext cx="2577465" cy="310037"/>
          </a:xfrm>
          <a:prstGeom prst="rect">
            <a:avLst/>
          </a:prstGeom>
          <a:noFill/>
          <a:ln w="9525">
            <a:noFill/>
            <a:miter lim="800000"/>
            <a:headEnd/>
            <a:tailEnd/>
          </a:ln>
        </p:spPr>
        <p:txBody>
          <a:bodyPr wrap="none" lIns="103900" tIns="51951" rIns="103900" bIns="51951">
            <a:spAutoFit/>
          </a:bodyPr>
          <a:lstStyle/>
          <a:p>
            <a:pPr algn="ctr"/>
            <a:r>
              <a:rPr lang="en-US" altLang="zh-TW" sz="1333" b="1" dirty="0">
                <a:solidFill>
                  <a:srgbClr val="C00000"/>
                </a:solidFill>
                <a:latin typeface="Arial Unicode MS" pitchFamily="34" charset="-128"/>
                <a:ea typeface="Arial Unicode MS" pitchFamily="34" charset="-128"/>
                <a:cs typeface="Arial Unicode MS" pitchFamily="34" charset="-128"/>
              </a:rPr>
              <a:t>Optimized Intermediate Code</a:t>
            </a:r>
          </a:p>
        </p:txBody>
      </p:sp>
      <p:sp>
        <p:nvSpPr>
          <p:cNvPr id="43" name="圓角矩形 42"/>
          <p:cNvSpPr/>
          <p:nvPr/>
        </p:nvSpPr>
        <p:spPr>
          <a:xfrm>
            <a:off x="7049477" y="4267201"/>
            <a:ext cx="4482123" cy="360363"/>
          </a:xfrm>
          <a:prstGeom prst="roundRect">
            <a:avLst/>
          </a:prstGeom>
        </p:spPr>
        <p:style>
          <a:lnRef idx="1">
            <a:schemeClr val="accent1"/>
          </a:lnRef>
          <a:fillRef idx="3">
            <a:schemeClr val="accent1"/>
          </a:fillRef>
          <a:effectRef idx="2">
            <a:schemeClr val="accent1"/>
          </a:effectRef>
          <a:fontRef idx="minor">
            <a:schemeClr val="lt1"/>
          </a:fontRef>
        </p:style>
        <p:txBody>
          <a:bodyPr lIns="103900" tIns="51951" rIns="103900" bIns="51951" anchor="ctr"/>
          <a:lstStyle/>
          <a:p>
            <a:pPr algn="ctr">
              <a:lnSpc>
                <a:spcPct val="70000"/>
              </a:lnSpc>
              <a:defRPr/>
            </a:pPr>
            <a:r>
              <a:rPr lang="en-US" altLang="zh-TW" sz="1333" b="1" dirty="0">
                <a:solidFill>
                  <a:srgbClr val="FFFF00"/>
                </a:solidFill>
                <a:latin typeface="Arial Unicode MS" pitchFamily="34" charset="-120"/>
                <a:ea typeface="Arial Unicode MS" pitchFamily="34" charset="-120"/>
                <a:cs typeface="Arial Unicode MS" pitchFamily="34" charset="-120"/>
              </a:rPr>
              <a:t>Code Generator</a:t>
            </a:r>
          </a:p>
        </p:txBody>
      </p:sp>
      <p:sp>
        <p:nvSpPr>
          <p:cNvPr id="44" name="向右箭號 43"/>
          <p:cNvSpPr/>
          <p:nvPr/>
        </p:nvSpPr>
        <p:spPr>
          <a:xfrm rot="5400000">
            <a:off x="9136918" y="39128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pic>
        <p:nvPicPr>
          <p:cNvPr id="22564" name="Picture 36"/>
          <p:cNvPicPr>
            <a:picLocks noChangeAspect="1" noChangeArrowheads="1"/>
          </p:cNvPicPr>
          <p:nvPr/>
        </p:nvPicPr>
        <p:blipFill>
          <a:blip r:embed="rId10"/>
          <a:srcRect/>
          <a:stretch>
            <a:fillRect/>
          </a:stretch>
        </p:blipFill>
        <p:spPr bwMode="auto">
          <a:xfrm>
            <a:off x="7430478" y="5029200"/>
            <a:ext cx="3714261" cy="1066800"/>
          </a:xfrm>
          <a:prstGeom prst="rect">
            <a:avLst/>
          </a:prstGeom>
          <a:noFill/>
          <a:ln w="9525">
            <a:noFill/>
            <a:miter lim="800000"/>
            <a:headEnd/>
            <a:tailEnd/>
          </a:ln>
        </p:spPr>
      </p:pic>
      <p:sp>
        <p:nvSpPr>
          <p:cNvPr id="45" name="向右箭號 44"/>
          <p:cNvSpPr/>
          <p:nvPr/>
        </p:nvSpPr>
        <p:spPr>
          <a:xfrm rot="5400000">
            <a:off x="9097842" y="4598621"/>
            <a:ext cx="285751" cy="384907"/>
          </a:xfrm>
          <a:prstGeom prst="rightArrow">
            <a:avLst/>
          </a:prstGeom>
        </p:spPr>
        <p:style>
          <a:lnRef idx="2">
            <a:schemeClr val="accent2"/>
          </a:lnRef>
          <a:fillRef idx="1">
            <a:schemeClr val="lt1"/>
          </a:fillRef>
          <a:effectRef idx="0">
            <a:schemeClr val="accent2"/>
          </a:effectRef>
          <a:fontRef idx="minor">
            <a:schemeClr val="dk1"/>
          </a:fontRef>
        </p:style>
        <p:txBody>
          <a:bodyPr lIns="103900" tIns="51951" rIns="103900" bIns="51951" anchor="ctr"/>
          <a:lstStyle/>
          <a:p>
            <a:pPr>
              <a:lnSpc>
                <a:spcPct val="70000"/>
              </a:lnSpc>
              <a:defRPr/>
            </a:pPr>
            <a:endParaRPr lang="zh-TW" altLang="en-US" sz="1333" b="1" dirty="0">
              <a:solidFill>
                <a:srgbClr val="000000"/>
              </a:solidFill>
              <a:latin typeface="Arial Unicode MS" pitchFamily="34" charset="-120"/>
              <a:ea typeface="Arial Unicode MS" pitchFamily="34" charset="-120"/>
              <a:cs typeface="Arial Unicode MS" pitchFamily="34" charset="-120"/>
            </a:endParaRPr>
          </a:p>
        </p:txBody>
      </p:sp>
      <p:sp>
        <p:nvSpPr>
          <p:cNvPr id="46" name="矩形 45"/>
          <p:cNvSpPr>
            <a:spLocks noChangeArrowheads="1"/>
          </p:cNvSpPr>
          <p:nvPr/>
        </p:nvSpPr>
        <p:spPr bwMode="auto">
          <a:xfrm>
            <a:off x="9380423" y="4724400"/>
            <a:ext cx="1905935" cy="310037"/>
          </a:xfrm>
          <a:prstGeom prst="rect">
            <a:avLst/>
          </a:prstGeom>
          <a:noFill/>
          <a:ln w="9525">
            <a:noFill/>
            <a:miter lim="800000"/>
            <a:headEnd/>
            <a:tailEnd/>
          </a:ln>
        </p:spPr>
        <p:txBody>
          <a:bodyPr wrap="none" lIns="103900" tIns="51951" rIns="103900" bIns="51951">
            <a:spAutoFit/>
          </a:bodyPr>
          <a:lstStyle/>
          <a:p>
            <a:pPr algn="ctr"/>
            <a:r>
              <a:rPr lang="en-US" altLang="zh-TW" sz="1333" b="1" dirty="0">
                <a:solidFill>
                  <a:srgbClr val="C00000"/>
                </a:solidFill>
                <a:latin typeface="Arial Unicode MS" pitchFamily="34" charset="-128"/>
                <a:ea typeface="Arial Unicode MS" pitchFamily="34" charset="-128"/>
                <a:cs typeface="Arial Unicode MS" pitchFamily="34" charset="-128"/>
              </a:rPr>
              <a:t>Target machine code</a:t>
            </a:r>
          </a:p>
        </p:txBody>
      </p:sp>
      <p:sp>
        <p:nvSpPr>
          <p:cNvPr id="23588" name="Footer Placeholder 46"/>
          <p:cNvSpPr>
            <a:spLocks noGrp="1"/>
          </p:cNvSpPr>
          <p:nvPr>
            <p:ph type="ftr" sz="quarter" idx="11"/>
          </p:nvPr>
        </p:nvSpPr>
        <p:spPr bwMode="auto">
          <a:xfrm>
            <a:off x="2819400" y="4857750"/>
            <a:ext cx="3429000" cy="171450"/>
          </a:xfrm>
          <a:prstGeom prst="rect">
            <a:avLst/>
          </a:prstGeom>
          <a:noFill/>
          <a:ln w="9525">
            <a:noFill/>
            <a:miter lim="800000"/>
            <a:headEnd/>
            <a:tailEnd/>
          </a:ln>
          <a:effectLst/>
        </p:spPr>
        <p:txBody>
          <a:bodyPr vert="horz" wrap="square" lIns="77925" tIns="38963" rIns="77925" bIns="38963" numCol="1" anchor="t" anchorCtr="0" compatLnSpc="1">
            <a:prstTxWarp prst="textNoShape">
              <a:avLst/>
            </a:prstTxWarp>
          </a:bodyPr>
          <a:lstStyle>
            <a:defPPr>
              <a:defRPr lang="en-US"/>
            </a:defPPr>
            <a:lvl1pPr algn="ctr" rtl="0" eaLnBrk="0" fontAlgn="base" hangingPunct="0">
              <a:spcBef>
                <a:spcPct val="0"/>
              </a:spcBef>
              <a:spcAft>
                <a:spcPct val="0"/>
              </a:spcAft>
              <a:defRPr sz="700" kern="1200">
                <a:solidFill>
                  <a:schemeClr val="tx1"/>
                </a:solidFill>
                <a:latin typeface="Times New Roman" charset="0"/>
                <a:ea typeface="+mn-ea"/>
                <a:cs typeface="+mn-cs"/>
              </a:defRPr>
            </a:lvl1pPr>
            <a:lvl2pPr marL="389626"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779252"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168878"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558503"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1948129" algn="l" defTabSz="779252" rtl="0" eaLnBrk="1" latinLnBrk="0" hangingPunct="1">
              <a:defRPr sz="2000" kern="1200">
                <a:solidFill>
                  <a:schemeClr val="tx1"/>
                </a:solidFill>
                <a:latin typeface="Times New Roman" pitchFamily="18" charset="0"/>
                <a:ea typeface="+mn-ea"/>
                <a:cs typeface="+mn-cs"/>
              </a:defRPr>
            </a:lvl6pPr>
            <a:lvl7pPr marL="2337755" algn="l" defTabSz="779252" rtl="0" eaLnBrk="1" latinLnBrk="0" hangingPunct="1">
              <a:defRPr sz="2000" kern="1200">
                <a:solidFill>
                  <a:schemeClr val="tx1"/>
                </a:solidFill>
                <a:latin typeface="Times New Roman" pitchFamily="18" charset="0"/>
                <a:ea typeface="+mn-ea"/>
                <a:cs typeface="+mn-cs"/>
              </a:defRPr>
            </a:lvl7pPr>
            <a:lvl8pPr marL="2727381" algn="l" defTabSz="779252" rtl="0" eaLnBrk="1" latinLnBrk="0" hangingPunct="1">
              <a:defRPr sz="2000" kern="1200">
                <a:solidFill>
                  <a:schemeClr val="tx1"/>
                </a:solidFill>
                <a:latin typeface="Times New Roman" pitchFamily="18" charset="0"/>
                <a:ea typeface="+mn-ea"/>
                <a:cs typeface="+mn-cs"/>
              </a:defRPr>
            </a:lvl8pPr>
            <a:lvl9pPr marL="3117007" algn="l" defTabSz="779252" rtl="0" eaLnBrk="1" latinLnBrk="0" hangingPunct="1">
              <a:defRPr sz="2000" kern="1200">
                <a:solidFill>
                  <a:schemeClr val="tx1"/>
                </a:solidFill>
                <a:latin typeface="Times New Roman" pitchFamily="18" charset="0"/>
                <a:ea typeface="+mn-ea"/>
                <a:cs typeface="+mn-cs"/>
              </a:defRPr>
            </a:lvl9pPr>
          </a:lstStyle>
          <a:p>
            <a:r>
              <a:rPr lang="en-US"/>
              <a:t>Compiler Design, Dept. of CSE</a:t>
            </a:r>
            <a:endParaRPr lang="en-US" altLang="en-US" sz="1333" b="1" dirty="0">
              <a:solidFill>
                <a:schemeClr val="bg1"/>
              </a:solidFill>
              <a:latin typeface="Times New Roman" pitchFamily="18" charset="0"/>
            </a:endParaRPr>
          </a:p>
        </p:txBody>
      </p:sp>
      <p:sp>
        <p:nvSpPr>
          <p:cNvPr id="3" name="TextBox 2">
            <a:extLst>
              <a:ext uri="{FF2B5EF4-FFF2-40B4-BE49-F238E27FC236}">
                <a16:creationId xmlns:a16="http://schemas.microsoft.com/office/drawing/2014/main" id="{A9A41A93-F2AD-304B-0578-08797285E540}"/>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500"/>
                            </p:stCondLst>
                            <p:childTnLst>
                              <p:par>
                                <p:cTn id="44" presetID="2" presetClass="entr" presetSubtype="4" fill="hold" nodeType="afterEffect">
                                  <p:stCondLst>
                                    <p:cond delay="0"/>
                                  </p:stCondLst>
                                  <p:childTnLst>
                                    <p:set>
                                      <p:cBhvr>
                                        <p:cTn id="45" dur="1" fill="hold">
                                          <p:stCondLst>
                                            <p:cond delay="0"/>
                                          </p:stCondLst>
                                        </p:cTn>
                                        <p:tgtEl>
                                          <p:spTgt spid="45059"/>
                                        </p:tgtEl>
                                        <p:attrNameLst>
                                          <p:attrName>style.visibility</p:attrName>
                                        </p:attrNameLst>
                                      </p:cBhvr>
                                      <p:to>
                                        <p:strVal val="visible"/>
                                      </p:to>
                                    </p:set>
                                    <p:anim calcmode="lin" valueType="num">
                                      <p:cBhvr additive="base">
                                        <p:cTn id="46" dur="500" fill="hold"/>
                                        <p:tgtEl>
                                          <p:spTgt spid="45059"/>
                                        </p:tgtEl>
                                        <p:attrNameLst>
                                          <p:attrName>ppt_x</p:attrName>
                                        </p:attrNameLst>
                                      </p:cBhvr>
                                      <p:tavLst>
                                        <p:tav tm="0">
                                          <p:val>
                                            <p:strVal val="#ppt_x"/>
                                          </p:val>
                                        </p:tav>
                                        <p:tav tm="100000">
                                          <p:val>
                                            <p:strVal val="#ppt_x"/>
                                          </p:val>
                                        </p:tav>
                                      </p:tavLst>
                                    </p:anim>
                                    <p:anim calcmode="lin" valueType="num">
                                      <p:cBhvr additive="base">
                                        <p:cTn id="47" dur="500" fill="hold"/>
                                        <p:tgtEl>
                                          <p:spTgt spid="4505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ppt_x"/>
                                          </p:val>
                                        </p:tav>
                                        <p:tav tm="100000">
                                          <p:val>
                                            <p:strVal val="#ppt_x"/>
                                          </p:val>
                                        </p:tav>
                                      </p:tavLst>
                                    </p:anim>
                                    <p:anim calcmode="lin" valueType="num">
                                      <p:cBhvr additive="base">
                                        <p:cTn id="5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2" presetClass="entr" presetSubtype="4"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ppt_x"/>
                                          </p:val>
                                        </p:tav>
                                        <p:tav tm="100000">
                                          <p:val>
                                            <p:strVal val="#ppt_x"/>
                                          </p:val>
                                        </p:tav>
                                      </p:tavLst>
                                    </p:anim>
                                    <p:anim calcmode="lin" valueType="num">
                                      <p:cBhvr additive="base">
                                        <p:cTn id="67" dur="500" fill="hold"/>
                                        <p:tgtEl>
                                          <p:spTgt spid="36"/>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1500"/>
                            </p:stCondLst>
                            <p:childTnLst>
                              <p:par>
                                <p:cTn id="69" presetID="2" presetClass="entr" presetSubtype="4" fill="hold" nodeType="afterEffect">
                                  <p:stCondLst>
                                    <p:cond delay="0"/>
                                  </p:stCondLst>
                                  <p:childTnLst>
                                    <p:set>
                                      <p:cBhvr>
                                        <p:cTn id="70" dur="1" fill="hold">
                                          <p:stCondLst>
                                            <p:cond delay="0"/>
                                          </p:stCondLst>
                                        </p:cTn>
                                        <p:tgtEl>
                                          <p:spTgt spid="45060"/>
                                        </p:tgtEl>
                                        <p:attrNameLst>
                                          <p:attrName>style.visibility</p:attrName>
                                        </p:attrNameLst>
                                      </p:cBhvr>
                                      <p:to>
                                        <p:strVal val="visible"/>
                                      </p:to>
                                    </p:set>
                                    <p:anim calcmode="lin" valueType="num">
                                      <p:cBhvr additive="base">
                                        <p:cTn id="71" dur="500" fill="hold"/>
                                        <p:tgtEl>
                                          <p:spTgt spid="45060"/>
                                        </p:tgtEl>
                                        <p:attrNameLst>
                                          <p:attrName>ppt_x</p:attrName>
                                        </p:attrNameLst>
                                      </p:cBhvr>
                                      <p:tavLst>
                                        <p:tav tm="0">
                                          <p:val>
                                            <p:strVal val="#ppt_x"/>
                                          </p:val>
                                        </p:tav>
                                        <p:tav tm="100000">
                                          <p:val>
                                            <p:strVal val="#ppt_x"/>
                                          </p:val>
                                        </p:tav>
                                      </p:tavLst>
                                    </p:anim>
                                    <p:anim calcmode="lin" valueType="num">
                                      <p:cBhvr additive="base">
                                        <p:cTn id="72" dur="500" fill="hold"/>
                                        <p:tgtEl>
                                          <p:spTgt spid="4506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ppt_x"/>
                                          </p:val>
                                        </p:tav>
                                        <p:tav tm="100000">
                                          <p:val>
                                            <p:strVal val="#ppt_x"/>
                                          </p:val>
                                        </p:tav>
                                      </p:tavLst>
                                    </p:anim>
                                    <p:anim calcmode="lin" valueType="num">
                                      <p:cBhvr additive="base">
                                        <p:cTn id="7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childTnLst>
                          </p:cTn>
                        </p:par>
                        <p:par>
                          <p:cTn id="83" fill="hold" nodeType="afterGroup">
                            <p:stCondLst>
                              <p:cond delay="500"/>
                            </p:stCondLst>
                            <p:childTnLst>
                              <p:par>
                                <p:cTn id="84" presetID="2" presetClass="entr" presetSubtype="4" fill="hold" nodeType="afterEffect">
                                  <p:stCondLst>
                                    <p:cond delay="0"/>
                                  </p:stCondLst>
                                  <p:childTnLst>
                                    <p:set>
                                      <p:cBhvr>
                                        <p:cTn id="85" dur="1" fill="hold">
                                          <p:stCondLst>
                                            <p:cond delay="0"/>
                                          </p:stCondLst>
                                        </p:cTn>
                                        <p:tgtEl>
                                          <p:spTgt spid="29"/>
                                        </p:tgtEl>
                                        <p:attrNameLst>
                                          <p:attrName>style.visibility</p:attrName>
                                        </p:attrNameLst>
                                      </p:cBhvr>
                                      <p:to>
                                        <p:strVal val="visible"/>
                                      </p:to>
                                    </p:set>
                                    <p:anim calcmode="lin" valueType="num">
                                      <p:cBhvr additive="base">
                                        <p:cTn id="86" dur="500" fill="hold"/>
                                        <p:tgtEl>
                                          <p:spTgt spid="29"/>
                                        </p:tgtEl>
                                        <p:attrNameLst>
                                          <p:attrName>ppt_x</p:attrName>
                                        </p:attrNameLst>
                                      </p:cBhvr>
                                      <p:tavLst>
                                        <p:tav tm="0">
                                          <p:val>
                                            <p:strVal val="#ppt_x"/>
                                          </p:val>
                                        </p:tav>
                                        <p:tav tm="100000">
                                          <p:val>
                                            <p:strVal val="#ppt_x"/>
                                          </p:val>
                                        </p:tav>
                                      </p:tavLst>
                                    </p:anim>
                                    <p:anim calcmode="lin" valueType="num">
                                      <p:cBhvr additive="base">
                                        <p:cTn id="87" dur="500" fill="hold"/>
                                        <p:tgtEl>
                                          <p:spTgt spid="29"/>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1000"/>
                            </p:stCondLst>
                            <p:childTnLst>
                              <p:par>
                                <p:cTn id="89" presetID="2" presetClass="entr" presetSubtype="4"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1500"/>
                            </p:stCondLst>
                            <p:childTnLst>
                              <p:par>
                                <p:cTn id="94" presetID="2" presetClass="entr" presetSubtype="4" fill="hold" nodeType="afterEffect">
                                  <p:stCondLst>
                                    <p:cond delay="0"/>
                                  </p:stCondLst>
                                  <p:childTnLst>
                                    <p:set>
                                      <p:cBhvr>
                                        <p:cTn id="95" dur="1" fill="hold">
                                          <p:stCondLst>
                                            <p:cond delay="0"/>
                                          </p:stCondLst>
                                        </p:cTn>
                                        <p:tgtEl>
                                          <p:spTgt spid="45062"/>
                                        </p:tgtEl>
                                        <p:attrNameLst>
                                          <p:attrName>style.visibility</p:attrName>
                                        </p:attrNameLst>
                                      </p:cBhvr>
                                      <p:to>
                                        <p:strVal val="visible"/>
                                      </p:to>
                                    </p:set>
                                    <p:anim calcmode="lin" valueType="num">
                                      <p:cBhvr additive="base">
                                        <p:cTn id="96" dur="500" fill="hold"/>
                                        <p:tgtEl>
                                          <p:spTgt spid="45062"/>
                                        </p:tgtEl>
                                        <p:attrNameLst>
                                          <p:attrName>ppt_x</p:attrName>
                                        </p:attrNameLst>
                                      </p:cBhvr>
                                      <p:tavLst>
                                        <p:tav tm="0">
                                          <p:val>
                                            <p:strVal val="#ppt_x"/>
                                          </p:val>
                                        </p:tav>
                                        <p:tav tm="100000">
                                          <p:val>
                                            <p:strVal val="#ppt_x"/>
                                          </p:val>
                                        </p:tav>
                                      </p:tavLst>
                                    </p:anim>
                                    <p:anim calcmode="lin" valueType="num">
                                      <p:cBhvr additive="base">
                                        <p:cTn id="97" dur="500" fill="hold"/>
                                        <p:tgtEl>
                                          <p:spTgt spid="4506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additive="base">
                                        <p:cTn id="100" dur="500" fill="hold"/>
                                        <p:tgtEl>
                                          <p:spTgt spid="40"/>
                                        </p:tgtEl>
                                        <p:attrNameLst>
                                          <p:attrName>ppt_x</p:attrName>
                                        </p:attrNameLst>
                                      </p:cBhvr>
                                      <p:tavLst>
                                        <p:tav tm="0">
                                          <p:val>
                                            <p:strVal val="#ppt_x"/>
                                          </p:val>
                                        </p:tav>
                                        <p:tav tm="100000">
                                          <p:val>
                                            <p:strVal val="#ppt_x"/>
                                          </p:val>
                                        </p:tav>
                                      </p:tavLst>
                                    </p:anim>
                                    <p:anim calcmode="lin" valueType="num">
                                      <p:cBhvr additive="base">
                                        <p:cTn id="10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 calcmode="lin" valueType="num">
                                      <p:cBhvr additive="base">
                                        <p:cTn id="106" dur="500" fill="hold"/>
                                        <p:tgtEl>
                                          <p:spTgt spid="35"/>
                                        </p:tgtEl>
                                        <p:attrNameLst>
                                          <p:attrName>ppt_x</p:attrName>
                                        </p:attrNameLst>
                                      </p:cBhvr>
                                      <p:tavLst>
                                        <p:tav tm="0">
                                          <p:val>
                                            <p:strVal val="#ppt_x"/>
                                          </p:val>
                                        </p:tav>
                                        <p:tav tm="100000">
                                          <p:val>
                                            <p:strVal val="#ppt_x"/>
                                          </p:val>
                                        </p:tav>
                                      </p:tavLst>
                                    </p:anim>
                                    <p:anim calcmode="lin" valueType="num">
                                      <p:cBhvr additive="base">
                                        <p:cTn id="107" dur="500" fill="hold"/>
                                        <p:tgtEl>
                                          <p:spTgt spid="35"/>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500"/>
                            </p:stCondLst>
                            <p:childTnLst>
                              <p:par>
                                <p:cTn id="109" presetID="2" presetClass="entr" presetSubtype="4" fill="hold" nodeType="after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1000"/>
                            </p:stCondLst>
                            <p:childTnLst>
                              <p:par>
                                <p:cTn id="114" presetID="2" presetClass="entr" presetSubtype="4" fill="hold" grpId="0" nodeType="afterEffect">
                                  <p:stCondLst>
                                    <p:cond delay="0"/>
                                  </p:stCondLst>
                                  <p:childTnLst>
                                    <p:set>
                                      <p:cBhvr>
                                        <p:cTn id="115" dur="1" fill="hold">
                                          <p:stCondLst>
                                            <p:cond delay="0"/>
                                          </p:stCondLst>
                                        </p:cTn>
                                        <p:tgtEl>
                                          <p:spTgt spid="34"/>
                                        </p:tgtEl>
                                        <p:attrNameLst>
                                          <p:attrName>style.visibility</p:attrName>
                                        </p:attrNameLst>
                                      </p:cBhvr>
                                      <p:to>
                                        <p:strVal val="visible"/>
                                      </p:to>
                                    </p:set>
                                    <p:anim calcmode="lin" valueType="num">
                                      <p:cBhvr additive="base">
                                        <p:cTn id="116" dur="500" fill="hold"/>
                                        <p:tgtEl>
                                          <p:spTgt spid="34"/>
                                        </p:tgtEl>
                                        <p:attrNameLst>
                                          <p:attrName>ppt_x</p:attrName>
                                        </p:attrNameLst>
                                      </p:cBhvr>
                                      <p:tavLst>
                                        <p:tav tm="0">
                                          <p:val>
                                            <p:strVal val="#ppt_x"/>
                                          </p:val>
                                        </p:tav>
                                        <p:tav tm="100000">
                                          <p:val>
                                            <p:strVal val="#ppt_x"/>
                                          </p:val>
                                        </p:tav>
                                      </p:tavLst>
                                    </p:anim>
                                    <p:anim calcmode="lin" valueType="num">
                                      <p:cBhvr additive="base">
                                        <p:cTn id="117" dur="500" fill="hold"/>
                                        <p:tgtEl>
                                          <p:spTgt spid="34"/>
                                        </p:tgtEl>
                                        <p:attrNameLst>
                                          <p:attrName>ppt_y</p:attrName>
                                        </p:attrNameLst>
                                      </p:cBhvr>
                                      <p:tavLst>
                                        <p:tav tm="0">
                                          <p:val>
                                            <p:strVal val="1+#ppt_h/2"/>
                                          </p:val>
                                        </p:tav>
                                        <p:tav tm="100000">
                                          <p:val>
                                            <p:strVal val="#ppt_y"/>
                                          </p:val>
                                        </p:tav>
                                      </p:tavLst>
                                    </p:anim>
                                  </p:childTnLst>
                                </p:cTn>
                              </p:par>
                            </p:childTnLst>
                          </p:cTn>
                        </p:par>
                        <p:par>
                          <p:cTn id="118" fill="hold" nodeType="afterGroup">
                            <p:stCondLst>
                              <p:cond delay="1500"/>
                            </p:stCondLst>
                            <p:childTnLst>
                              <p:par>
                                <p:cTn id="119" presetID="2" presetClass="entr" presetSubtype="4" fill="hold" nodeType="afterEffect">
                                  <p:stCondLst>
                                    <p:cond delay="0"/>
                                  </p:stCondLst>
                                  <p:childTnLst>
                                    <p:set>
                                      <p:cBhvr>
                                        <p:cTn id="120" dur="1" fill="hold">
                                          <p:stCondLst>
                                            <p:cond delay="0"/>
                                          </p:stCondLst>
                                        </p:cTn>
                                        <p:tgtEl>
                                          <p:spTgt spid="45063"/>
                                        </p:tgtEl>
                                        <p:attrNameLst>
                                          <p:attrName>style.visibility</p:attrName>
                                        </p:attrNameLst>
                                      </p:cBhvr>
                                      <p:to>
                                        <p:strVal val="visible"/>
                                      </p:to>
                                    </p:set>
                                    <p:anim calcmode="lin" valueType="num">
                                      <p:cBhvr additive="base">
                                        <p:cTn id="121" dur="500" fill="hold"/>
                                        <p:tgtEl>
                                          <p:spTgt spid="45063"/>
                                        </p:tgtEl>
                                        <p:attrNameLst>
                                          <p:attrName>ppt_x</p:attrName>
                                        </p:attrNameLst>
                                      </p:cBhvr>
                                      <p:tavLst>
                                        <p:tav tm="0">
                                          <p:val>
                                            <p:strVal val="#ppt_x"/>
                                          </p:val>
                                        </p:tav>
                                        <p:tav tm="100000">
                                          <p:val>
                                            <p:strVal val="#ppt_x"/>
                                          </p:val>
                                        </p:tav>
                                      </p:tavLst>
                                    </p:anim>
                                    <p:anim calcmode="lin" valueType="num">
                                      <p:cBhvr additive="base">
                                        <p:cTn id="122" dur="500" fill="hold"/>
                                        <p:tgtEl>
                                          <p:spTgt spid="4506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 calcmode="lin" valueType="num">
                                      <p:cBhvr additive="base">
                                        <p:cTn id="125" dur="500" fill="hold"/>
                                        <p:tgtEl>
                                          <p:spTgt spid="41"/>
                                        </p:tgtEl>
                                        <p:attrNameLst>
                                          <p:attrName>ppt_x</p:attrName>
                                        </p:attrNameLst>
                                      </p:cBhvr>
                                      <p:tavLst>
                                        <p:tav tm="0">
                                          <p:val>
                                            <p:strVal val="#ppt_x"/>
                                          </p:val>
                                        </p:tav>
                                        <p:tav tm="100000">
                                          <p:val>
                                            <p:strVal val="#ppt_x"/>
                                          </p:val>
                                        </p:tav>
                                      </p:tavLst>
                                    </p:anim>
                                    <p:anim calcmode="lin" valueType="num">
                                      <p:cBhvr additive="base">
                                        <p:cTn id="1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anim calcmode="lin" valueType="num">
                                      <p:cBhvr additive="base">
                                        <p:cTn id="131" dur="500" fill="hold"/>
                                        <p:tgtEl>
                                          <p:spTgt spid="44"/>
                                        </p:tgtEl>
                                        <p:attrNameLst>
                                          <p:attrName>ppt_x</p:attrName>
                                        </p:attrNameLst>
                                      </p:cBhvr>
                                      <p:tavLst>
                                        <p:tav tm="0">
                                          <p:val>
                                            <p:strVal val="#ppt_x"/>
                                          </p:val>
                                        </p:tav>
                                        <p:tav tm="100000">
                                          <p:val>
                                            <p:strVal val="#ppt_x"/>
                                          </p:val>
                                        </p:tav>
                                      </p:tavLst>
                                    </p:anim>
                                    <p:anim calcmode="lin" valueType="num">
                                      <p:cBhvr additive="base">
                                        <p:cTn id="132" dur="500" fill="hold"/>
                                        <p:tgtEl>
                                          <p:spTgt spid="44"/>
                                        </p:tgtEl>
                                        <p:attrNameLst>
                                          <p:attrName>ppt_y</p:attrName>
                                        </p:attrNameLst>
                                      </p:cBhvr>
                                      <p:tavLst>
                                        <p:tav tm="0">
                                          <p:val>
                                            <p:strVal val="1+#ppt_h/2"/>
                                          </p:val>
                                        </p:tav>
                                        <p:tav tm="100000">
                                          <p:val>
                                            <p:strVal val="#ppt_y"/>
                                          </p:val>
                                        </p:tav>
                                      </p:tavLst>
                                    </p:anim>
                                  </p:childTnLst>
                                </p:cTn>
                              </p:par>
                            </p:childTnLst>
                          </p:cTn>
                        </p:par>
                        <p:par>
                          <p:cTn id="133" fill="hold" nodeType="afterGroup">
                            <p:stCondLst>
                              <p:cond delay="500"/>
                            </p:stCondLst>
                            <p:childTnLst>
                              <p:par>
                                <p:cTn id="134" presetID="2" presetClass="entr" presetSubtype="4"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 calcmode="lin" valueType="num">
                                      <p:cBhvr additive="base">
                                        <p:cTn id="136" dur="500" fill="hold"/>
                                        <p:tgtEl>
                                          <p:spTgt spid="43"/>
                                        </p:tgtEl>
                                        <p:attrNameLst>
                                          <p:attrName>ppt_x</p:attrName>
                                        </p:attrNameLst>
                                      </p:cBhvr>
                                      <p:tavLst>
                                        <p:tav tm="0">
                                          <p:val>
                                            <p:strVal val="#ppt_x"/>
                                          </p:val>
                                        </p:tav>
                                        <p:tav tm="100000">
                                          <p:val>
                                            <p:strVal val="#ppt_x"/>
                                          </p:val>
                                        </p:tav>
                                      </p:tavLst>
                                    </p:anim>
                                    <p:anim calcmode="lin" valueType="num">
                                      <p:cBhvr additive="base">
                                        <p:cTn id="137" dur="500" fill="hold"/>
                                        <p:tgtEl>
                                          <p:spTgt spid="43"/>
                                        </p:tgtEl>
                                        <p:attrNameLst>
                                          <p:attrName>ppt_y</p:attrName>
                                        </p:attrNameLst>
                                      </p:cBhvr>
                                      <p:tavLst>
                                        <p:tav tm="0">
                                          <p:val>
                                            <p:strVal val="1+#ppt_h/2"/>
                                          </p:val>
                                        </p:tav>
                                        <p:tav tm="100000">
                                          <p:val>
                                            <p:strVal val="#ppt_y"/>
                                          </p:val>
                                        </p:tav>
                                      </p:tavLst>
                                    </p:anim>
                                  </p:childTnLst>
                                </p:cTn>
                              </p:par>
                            </p:childTnLst>
                          </p:cTn>
                        </p:par>
                        <p:par>
                          <p:cTn id="138" fill="hold" nodeType="afterGroup">
                            <p:stCondLst>
                              <p:cond delay="1000"/>
                            </p:stCondLst>
                            <p:childTnLst>
                              <p:par>
                                <p:cTn id="139" presetID="2" presetClass="entr" presetSubtype="4" fill="hold" grpId="0" nodeType="afterEffect">
                                  <p:stCondLst>
                                    <p:cond delay="0"/>
                                  </p:stCondLst>
                                  <p:childTnLst>
                                    <p:set>
                                      <p:cBhvr>
                                        <p:cTn id="140" dur="1" fill="hold">
                                          <p:stCondLst>
                                            <p:cond delay="0"/>
                                          </p:stCondLst>
                                        </p:cTn>
                                        <p:tgtEl>
                                          <p:spTgt spid="45"/>
                                        </p:tgtEl>
                                        <p:attrNameLst>
                                          <p:attrName>style.visibility</p:attrName>
                                        </p:attrNameLst>
                                      </p:cBhvr>
                                      <p:to>
                                        <p:strVal val="visible"/>
                                      </p:to>
                                    </p:set>
                                    <p:anim calcmode="lin" valueType="num">
                                      <p:cBhvr additive="base">
                                        <p:cTn id="141" dur="500" fill="hold"/>
                                        <p:tgtEl>
                                          <p:spTgt spid="45"/>
                                        </p:tgtEl>
                                        <p:attrNameLst>
                                          <p:attrName>ppt_x</p:attrName>
                                        </p:attrNameLst>
                                      </p:cBhvr>
                                      <p:tavLst>
                                        <p:tav tm="0">
                                          <p:val>
                                            <p:strVal val="#ppt_x"/>
                                          </p:val>
                                        </p:tav>
                                        <p:tav tm="100000">
                                          <p:val>
                                            <p:strVal val="#ppt_x"/>
                                          </p:val>
                                        </p:tav>
                                      </p:tavLst>
                                    </p:anim>
                                    <p:anim calcmode="lin" valueType="num">
                                      <p:cBhvr additive="base">
                                        <p:cTn id="142" dur="500" fill="hold"/>
                                        <p:tgtEl>
                                          <p:spTgt spid="45"/>
                                        </p:tgtEl>
                                        <p:attrNameLst>
                                          <p:attrName>ppt_y</p:attrName>
                                        </p:attrNameLst>
                                      </p:cBhvr>
                                      <p:tavLst>
                                        <p:tav tm="0">
                                          <p:val>
                                            <p:strVal val="1+#ppt_h/2"/>
                                          </p:val>
                                        </p:tav>
                                        <p:tav tm="100000">
                                          <p:val>
                                            <p:strVal val="#ppt_y"/>
                                          </p:val>
                                        </p:tav>
                                      </p:tavLst>
                                    </p:anim>
                                  </p:childTnLst>
                                </p:cTn>
                              </p:par>
                            </p:childTnLst>
                          </p:cTn>
                        </p:par>
                        <p:par>
                          <p:cTn id="143" fill="hold" nodeType="afterGroup">
                            <p:stCondLst>
                              <p:cond delay="1500"/>
                            </p:stCondLst>
                            <p:childTnLst>
                              <p:par>
                                <p:cTn id="144" presetID="2" presetClass="entr" presetSubtype="4" fill="hold" nodeType="afterEffect">
                                  <p:stCondLst>
                                    <p:cond delay="0"/>
                                  </p:stCondLst>
                                  <p:childTnLst>
                                    <p:set>
                                      <p:cBhvr>
                                        <p:cTn id="145" dur="1" fill="hold">
                                          <p:stCondLst>
                                            <p:cond delay="0"/>
                                          </p:stCondLst>
                                        </p:cTn>
                                        <p:tgtEl>
                                          <p:spTgt spid="22564"/>
                                        </p:tgtEl>
                                        <p:attrNameLst>
                                          <p:attrName>style.visibility</p:attrName>
                                        </p:attrNameLst>
                                      </p:cBhvr>
                                      <p:to>
                                        <p:strVal val="visible"/>
                                      </p:to>
                                    </p:set>
                                    <p:anim calcmode="lin" valueType="num">
                                      <p:cBhvr additive="base">
                                        <p:cTn id="146" dur="500" fill="hold"/>
                                        <p:tgtEl>
                                          <p:spTgt spid="22564"/>
                                        </p:tgtEl>
                                        <p:attrNameLst>
                                          <p:attrName>ppt_x</p:attrName>
                                        </p:attrNameLst>
                                      </p:cBhvr>
                                      <p:tavLst>
                                        <p:tav tm="0">
                                          <p:val>
                                            <p:strVal val="#ppt_x"/>
                                          </p:val>
                                        </p:tav>
                                        <p:tav tm="100000">
                                          <p:val>
                                            <p:strVal val="#ppt_x"/>
                                          </p:val>
                                        </p:tav>
                                      </p:tavLst>
                                    </p:anim>
                                    <p:anim calcmode="lin" valueType="num">
                                      <p:cBhvr additive="base">
                                        <p:cTn id="147" dur="500" fill="hold"/>
                                        <p:tgtEl>
                                          <p:spTgt spid="22564"/>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 calcmode="lin" valueType="num">
                                      <p:cBhvr additive="base">
                                        <p:cTn id="150" dur="500" fill="hold"/>
                                        <p:tgtEl>
                                          <p:spTgt spid="46"/>
                                        </p:tgtEl>
                                        <p:attrNameLst>
                                          <p:attrName>ppt_x</p:attrName>
                                        </p:attrNameLst>
                                      </p:cBhvr>
                                      <p:tavLst>
                                        <p:tav tm="0">
                                          <p:val>
                                            <p:strVal val="#ppt_x"/>
                                          </p:val>
                                        </p:tav>
                                        <p:tav tm="100000">
                                          <p:val>
                                            <p:strVal val="#ppt_x"/>
                                          </p:val>
                                        </p:tav>
                                      </p:tavLst>
                                    </p:anim>
                                    <p:anim calcmode="lin" valueType="num">
                                      <p:cBhvr additive="base">
                                        <p:cTn id="15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5" grpId="0" animBg="1"/>
      <p:bldP spid="26" grpId="0" animBg="1"/>
      <p:bldP spid="30" grpId="0" animBg="1"/>
      <p:bldP spid="31" grpId="0" animBg="1"/>
      <p:bldP spid="34" grpId="0" animBg="1"/>
      <p:bldP spid="35" grpId="0" animBg="1"/>
      <p:bldP spid="36" grpId="0" animBg="1"/>
      <p:bldP spid="38" grpId="0"/>
      <p:bldP spid="39" grpId="0"/>
      <p:bldP spid="40" grpId="0"/>
      <p:bldP spid="41" grpId="0"/>
      <p:bldP spid="44" grpId="0" animBg="1"/>
      <p:bldP spid="45"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65789" y="122237"/>
            <a:ext cx="7549660" cy="639763"/>
          </a:xfrm>
        </p:spPr>
        <p:txBody>
          <a:bodyPr>
            <a:no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The Grouping of Phases</a:t>
            </a:r>
          </a:p>
        </p:txBody>
      </p:sp>
      <p:sp>
        <p:nvSpPr>
          <p:cNvPr id="22531" name="Rectangle 3"/>
          <p:cNvSpPr>
            <a:spLocks noGrp="1" noChangeArrowheads="1"/>
          </p:cNvSpPr>
          <p:nvPr>
            <p:ph type="body" idx="1"/>
          </p:nvPr>
        </p:nvSpPr>
        <p:spPr>
          <a:xfrm>
            <a:off x="1143001" y="1066800"/>
            <a:ext cx="10420349" cy="5029200"/>
          </a:xfrm>
        </p:spPr>
        <p:txBody>
          <a:bodyPr>
            <a:normAutofit/>
          </a:bodyPr>
          <a:lstStyle/>
          <a:p>
            <a:pPr marL="0" indent="0" algn="just">
              <a:buNone/>
            </a:pPr>
            <a:r>
              <a:rPr lang="en-US" altLang="en-US" dirty="0">
                <a:solidFill>
                  <a:srgbClr val="7030A0"/>
                </a:solidFill>
                <a:latin typeface="Times New Roman" panose="02020603050405020304" pitchFamily="18" charset="0"/>
                <a:cs typeface="Times New Roman" panose="02020603050405020304" pitchFamily="18" charset="0"/>
              </a:rPr>
              <a:t>Compiler front and back ends:</a:t>
            </a:r>
          </a:p>
          <a:p>
            <a:pPr marL="0" indent="0" algn="just">
              <a:buNone/>
            </a:pP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2060"/>
                </a:solidFill>
                <a:latin typeface="Times New Roman" panose="02020603050405020304" pitchFamily="18" charset="0"/>
                <a:cs typeface="Times New Roman" panose="02020603050405020304" pitchFamily="18" charset="0"/>
              </a:rPr>
              <a:t>Front end:</a:t>
            </a:r>
          </a:p>
          <a:p>
            <a:pPr lvl="2" algn="just"/>
            <a:r>
              <a:rPr lang="en-US" altLang="en-US" sz="2400" dirty="0">
                <a:latin typeface="Times New Roman" panose="02020603050405020304" pitchFamily="18" charset="0"/>
                <a:cs typeface="Times New Roman" panose="02020603050405020304" pitchFamily="18" charset="0"/>
              </a:rPr>
              <a:t>Analysis steps + Intermediate Code Generation</a:t>
            </a:r>
          </a:p>
          <a:p>
            <a:pPr lvl="2" algn="just"/>
            <a:r>
              <a:rPr lang="en-US" altLang="en-US" sz="2400" dirty="0">
                <a:latin typeface="Times New Roman" panose="02020603050405020304" pitchFamily="18" charset="0"/>
                <a:cs typeface="Times New Roman" panose="02020603050405020304" pitchFamily="18" charset="0"/>
              </a:rPr>
              <a:t>Depends primarily on the source language</a:t>
            </a:r>
          </a:p>
          <a:p>
            <a:pPr lvl="2" algn="just"/>
            <a:r>
              <a:rPr lang="en-US" altLang="en-US" sz="2400" dirty="0">
                <a:latin typeface="Times New Roman" panose="02020603050405020304" pitchFamily="18" charset="0"/>
                <a:cs typeface="Times New Roman" panose="02020603050405020304" pitchFamily="18" charset="0"/>
              </a:rPr>
              <a:t>Machine Independent</a:t>
            </a:r>
          </a:p>
          <a:p>
            <a:pPr marL="457200" lvl="1" indent="0" algn="just">
              <a:buNone/>
            </a:pPr>
            <a:endParaRPr lang="en-US" altLang="en-US" dirty="0">
              <a:latin typeface="Times New Roman" panose="02020603050405020304" pitchFamily="18" charset="0"/>
              <a:cs typeface="Times New Roman" panose="02020603050405020304" pitchFamily="18" charset="0"/>
            </a:endParaRPr>
          </a:p>
          <a:p>
            <a:pPr marL="519488" lvl="1" indent="0" algn="just">
              <a:buNone/>
            </a:pPr>
            <a:r>
              <a:rPr lang="en-US" altLang="en-US" sz="2600" b="1" dirty="0">
                <a:solidFill>
                  <a:srgbClr val="002060"/>
                </a:solidFill>
                <a:latin typeface="Times New Roman" panose="02020603050405020304" pitchFamily="18" charset="0"/>
                <a:cs typeface="Times New Roman" panose="02020603050405020304" pitchFamily="18" charset="0"/>
              </a:rPr>
              <a:t>Back end:</a:t>
            </a:r>
          </a:p>
          <a:p>
            <a:pPr lvl="1" algn="just"/>
            <a:r>
              <a:rPr lang="en-US" altLang="en-US" dirty="0">
                <a:latin typeface="Times New Roman" panose="02020603050405020304" pitchFamily="18" charset="0"/>
                <a:cs typeface="Times New Roman" panose="02020603050405020304" pitchFamily="18" charset="0"/>
              </a:rPr>
              <a:t>Code optimization and generation</a:t>
            </a:r>
          </a:p>
          <a:p>
            <a:pPr lvl="1" algn="just"/>
            <a:r>
              <a:rPr lang="en-US" altLang="en-US" dirty="0">
                <a:latin typeface="Times New Roman" panose="02020603050405020304" pitchFamily="18" charset="0"/>
                <a:cs typeface="Times New Roman" panose="02020603050405020304" pitchFamily="18" charset="0"/>
              </a:rPr>
              <a:t>Independent of source language</a:t>
            </a:r>
          </a:p>
          <a:p>
            <a:pPr lvl="1" algn="just"/>
            <a:r>
              <a:rPr lang="en-US" altLang="en-US" dirty="0">
                <a:latin typeface="Times New Roman" panose="02020603050405020304" pitchFamily="18" charset="0"/>
                <a:cs typeface="Times New Roman" panose="02020603050405020304" pitchFamily="18" charset="0"/>
              </a:rPr>
              <a:t>Machine dependent</a:t>
            </a:r>
          </a:p>
        </p:txBody>
      </p:sp>
      <p:sp>
        <p:nvSpPr>
          <p:cNvPr id="2" name="TextBox 1">
            <a:extLst>
              <a:ext uri="{FF2B5EF4-FFF2-40B4-BE49-F238E27FC236}">
                <a16:creationId xmlns:a16="http://schemas.microsoft.com/office/drawing/2014/main" id="{70D48A5D-A065-BAF5-7E33-534E39EE2FAD}"/>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07792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Box 5">
            <a:extLst>
              <a:ext uri="{FF2B5EF4-FFF2-40B4-BE49-F238E27FC236}">
                <a16:creationId xmlns:a16="http://schemas.microsoft.com/office/drawing/2014/main" id="{1AAC2362-1EB0-A0E6-5AEC-61D3FA1965F2}"/>
              </a:ext>
            </a:extLst>
          </p:cNvPr>
          <p:cNvSpPr txBox="1">
            <a:spLocks noChangeArrowheads="1"/>
          </p:cNvSpPr>
          <p:nvPr/>
        </p:nvSpPr>
        <p:spPr bwMode="auto">
          <a:xfrm>
            <a:off x="3799490" y="2276475"/>
            <a:ext cx="3831623" cy="8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25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15000"/>
              </a:lnSpc>
              <a:spcBef>
                <a:spcPct val="0"/>
              </a:spcBef>
              <a:spcAft>
                <a:spcPts val="300"/>
              </a:spcAft>
              <a:buFontTx/>
              <a:buNone/>
            </a:pPr>
            <a:r>
              <a:rPr lang="en-US" altLang="en-US" sz="4400" dirty="0">
                <a:solidFill>
                  <a:srgbClr val="002060"/>
                </a:solidFill>
                <a:latin typeface="Book Antiqua" panose="02040602050305030304" pitchFamily="18" charset="0"/>
                <a:ea typeface="Batang" panose="02030600000101010101" pitchFamily="18" charset="-127"/>
                <a:cs typeface="Times New Roman" panose="02020603050405020304" pitchFamily="18" charset="0"/>
              </a:rPr>
              <a:t>THANK YOU</a:t>
            </a:r>
            <a:endParaRPr lang="en-US" altLang="en-US" sz="2200" dirty="0">
              <a:solidFill>
                <a:srgbClr val="002060"/>
              </a:solidFill>
              <a:latin typeface="Book Antiqua" panose="02040602050305030304" pitchFamily="18" charset="0"/>
              <a:ea typeface="Batang" panose="02030600000101010101" pitchFamily="18" charset="-127"/>
              <a:cs typeface="Times New Roman" panose="02020603050405020304" pitchFamily="18" charset="0"/>
            </a:endParaRPr>
          </a:p>
        </p:txBody>
      </p:sp>
      <p:sp>
        <p:nvSpPr>
          <p:cNvPr id="2" name="TextBox 1">
            <a:extLst>
              <a:ext uri="{FF2B5EF4-FFF2-40B4-BE49-F238E27FC236}">
                <a16:creationId xmlns:a16="http://schemas.microsoft.com/office/drawing/2014/main" id="{FAB6A536-F8A5-9109-D0D5-4F73AE9EA8E3}"/>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B04D4D-B3F7-4CD4-804F-FE264104DE36}"/>
              </a:ext>
            </a:extLst>
          </p:cNvPr>
          <p:cNvSpPr>
            <a:spLocks noGrp="1" noChangeArrowheads="1"/>
          </p:cNvSpPr>
          <p:nvPr>
            <p:ph type="title"/>
          </p:nvPr>
        </p:nvSpPr>
        <p:spPr>
          <a:xfrm>
            <a:off x="1914604" y="152400"/>
            <a:ext cx="7560137" cy="633046"/>
          </a:xfrm>
        </p:spPr>
        <p:txBody>
          <a:bodyPr>
            <a:normAutofit fontScale="90000"/>
          </a:bodyPr>
          <a:lstStyle/>
          <a:p>
            <a:pPr algn="ctr" eaLnBrk="1" hangingPunct="1"/>
            <a:r>
              <a:rPr lang="en-US" altLang="en-US" sz="4000" b="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Compilers </a:t>
            </a:r>
            <a:endParaRPr lang="en-US" altLang="en-US" sz="3600" b="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7171" name="Rectangle 3">
            <a:extLst>
              <a:ext uri="{FF2B5EF4-FFF2-40B4-BE49-F238E27FC236}">
                <a16:creationId xmlns:a16="http://schemas.microsoft.com/office/drawing/2014/main" id="{90546A7E-25B7-423B-8497-22FD3ADCCD48}"/>
              </a:ext>
            </a:extLst>
          </p:cNvPr>
          <p:cNvSpPr>
            <a:spLocks noGrp="1" noChangeArrowheads="1"/>
          </p:cNvSpPr>
          <p:nvPr>
            <p:ph type="body" idx="1"/>
          </p:nvPr>
        </p:nvSpPr>
        <p:spPr>
          <a:xfrm>
            <a:off x="525296" y="1044905"/>
            <a:ext cx="11405370" cy="2731295"/>
          </a:xfrm>
        </p:spPr>
        <p:txBody>
          <a:bodyPr>
            <a:normAutofit/>
          </a:bodyPr>
          <a:lstStyle/>
          <a:p>
            <a:pPr algn="just" eaLnBrk="1" hangingPunct="1"/>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Compiler is a program which takes one language (the source language) as input and translates it into an equivalent another language (the object or target language).</a:t>
            </a:r>
          </a:p>
          <a:p>
            <a:pPr algn="just" eaLnBrk="1" hangingPunct="1"/>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During this process of translation if some errors are encountered then compiler displays them as error messages. The basic model of compiler can be represented as follows.</a:t>
            </a:r>
          </a:p>
        </p:txBody>
      </p:sp>
      <p:grpSp>
        <p:nvGrpSpPr>
          <p:cNvPr id="2" name="Group 1">
            <a:extLst>
              <a:ext uri="{FF2B5EF4-FFF2-40B4-BE49-F238E27FC236}">
                <a16:creationId xmlns:a16="http://schemas.microsoft.com/office/drawing/2014/main" id="{0626F6BF-6D3D-D6D2-83CF-63DF67953FFB}"/>
              </a:ext>
            </a:extLst>
          </p:cNvPr>
          <p:cNvGrpSpPr/>
          <p:nvPr/>
        </p:nvGrpSpPr>
        <p:grpSpPr>
          <a:xfrm>
            <a:off x="2066815" y="3937834"/>
            <a:ext cx="8229600" cy="1839966"/>
            <a:chOff x="3915072" y="4132384"/>
            <a:chExt cx="8229600" cy="1839966"/>
          </a:xfrm>
        </p:grpSpPr>
        <p:sp>
          <p:nvSpPr>
            <p:cNvPr id="7172" name="Rectangle 4">
              <a:extLst>
                <a:ext uri="{FF2B5EF4-FFF2-40B4-BE49-F238E27FC236}">
                  <a16:creationId xmlns:a16="http://schemas.microsoft.com/office/drawing/2014/main" id="{9EA9B9A2-6F9B-4F96-ACD8-07BAA1FE04E7}"/>
                </a:ext>
              </a:extLst>
            </p:cNvPr>
            <p:cNvSpPr>
              <a:spLocks noChangeArrowheads="1"/>
            </p:cNvSpPr>
            <p:nvPr/>
          </p:nvSpPr>
          <p:spPr bwMode="auto">
            <a:xfrm>
              <a:off x="6734472" y="4202723"/>
              <a:ext cx="2438400" cy="8440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defTabSz="844083">
                <a:spcBef>
                  <a:spcPct val="0"/>
                </a:spcBef>
                <a:buNone/>
              </a:pPr>
              <a:r>
                <a:rPr lang="en-US" altLang="en-US" sz="2215">
                  <a:ea typeface="+mn-ea"/>
                </a:rPr>
                <a:t>Compiler</a:t>
              </a:r>
            </a:p>
          </p:txBody>
        </p:sp>
        <p:sp>
          <p:nvSpPr>
            <p:cNvPr id="7173" name="Line 5">
              <a:extLst>
                <a:ext uri="{FF2B5EF4-FFF2-40B4-BE49-F238E27FC236}">
                  <a16:creationId xmlns:a16="http://schemas.microsoft.com/office/drawing/2014/main" id="{AC866ADA-61F1-4412-BF48-A397F65D1BCD}"/>
                </a:ext>
              </a:extLst>
            </p:cNvPr>
            <p:cNvSpPr>
              <a:spLocks noChangeShapeType="1"/>
            </p:cNvSpPr>
            <p:nvPr/>
          </p:nvSpPr>
          <p:spPr bwMode="auto">
            <a:xfrm>
              <a:off x="5286672" y="4554415"/>
              <a:ext cx="144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defTabSz="844083"/>
              <a:endParaRPr lang="en-IN" sz="2215">
                <a:latin typeface="Times New Roman" panose="02020603050405020304" pitchFamily="18" charset="0"/>
                <a:ea typeface="+mn-ea"/>
              </a:endParaRPr>
            </a:p>
          </p:txBody>
        </p:sp>
        <p:sp>
          <p:nvSpPr>
            <p:cNvPr id="7174" name="Line 6">
              <a:extLst>
                <a:ext uri="{FF2B5EF4-FFF2-40B4-BE49-F238E27FC236}">
                  <a16:creationId xmlns:a16="http://schemas.microsoft.com/office/drawing/2014/main" id="{6799735F-2EFE-495E-BE4E-661A1A3B8884}"/>
                </a:ext>
              </a:extLst>
            </p:cNvPr>
            <p:cNvSpPr>
              <a:spLocks noChangeShapeType="1"/>
            </p:cNvSpPr>
            <p:nvPr/>
          </p:nvSpPr>
          <p:spPr bwMode="auto">
            <a:xfrm>
              <a:off x="7953672" y="5046786"/>
              <a:ext cx="0" cy="492369"/>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defTabSz="844083"/>
              <a:endParaRPr lang="en-IN" sz="2215">
                <a:latin typeface="Times New Roman" panose="02020603050405020304" pitchFamily="18" charset="0"/>
                <a:ea typeface="+mn-ea"/>
              </a:endParaRPr>
            </a:p>
          </p:txBody>
        </p:sp>
        <p:sp>
          <p:nvSpPr>
            <p:cNvPr id="7175" name="Text Box 7">
              <a:extLst>
                <a:ext uri="{FF2B5EF4-FFF2-40B4-BE49-F238E27FC236}">
                  <a16:creationId xmlns:a16="http://schemas.microsoft.com/office/drawing/2014/main" id="{06A7EBAA-64FC-4B61-98F1-D46C8262F240}"/>
                </a:ext>
              </a:extLst>
            </p:cNvPr>
            <p:cNvSpPr txBox="1">
              <a:spLocks noChangeArrowheads="1"/>
            </p:cNvSpPr>
            <p:nvPr/>
          </p:nvSpPr>
          <p:spPr bwMode="auto">
            <a:xfrm>
              <a:off x="6963073" y="5539154"/>
              <a:ext cx="193033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defTabSz="844083">
                <a:spcBef>
                  <a:spcPct val="0"/>
                </a:spcBef>
                <a:buNone/>
              </a:pPr>
              <a:r>
                <a:rPr lang="en-US" altLang="en-US" sz="2215">
                  <a:ea typeface="+mn-ea"/>
                </a:rPr>
                <a:t>Error messages</a:t>
              </a:r>
            </a:p>
          </p:txBody>
        </p:sp>
        <p:sp>
          <p:nvSpPr>
            <p:cNvPr id="7176" name="Line 9">
              <a:extLst>
                <a:ext uri="{FF2B5EF4-FFF2-40B4-BE49-F238E27FC236}">
                  <a16:creationId xmlns:a16="http://schemas.microsoft.com/office/drawing/2014/main" id="{0EA85FAB-803C-48E3-9519-D55307E6FAB3}"/>
                </a:ext>
              </a:extLst>
            </p:cNvPr>
            <p:cNvSpPr>
              <a:spLocks noChangeShapeType="1"/>
            </p:cNvSpPr>
            <p:nvPr/>
          </p:nvSpPr>
          <p:spPr bwMode="auto">
            <a:xfrm>
              <a:off x="9172872" y="4624754"/>
              <a:ext cx="144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defTabSz="844083"/>
              <a:endParaRPr lang="en-IN" sz="2215">
                <a:latin typeface="Times New Roman" panose="02020603050405020304" pitchFamily="18" charset="0"/>
                <a:ea typeface="+mn-ea"/>
              </a:endParaRPr>
            </a:p>
          </p:txBody>
        </p:sp>
        <p:sp>
          <p:nvSpPr>
            <p:cNvPr id="7177" name="Rectangle 10">
              <a:extLst>
                <a:ext uri="{FF2B5EF4-FFF2-40B4-BE49-F238E27FC236}">
                  <a16:creationId xmlns:a16="http://schemas.microsoft.com/office/drawing/2014/main" id="{F65D8810-37A0-4905-B7DA-A571DB132F99}"/>
                </a:ext>
              </a:extLst>
            </p:cNvPr>
            <p:cNvSpPr>
              <a:spLocks noChangeArrowheads="1"/>
            </p:cNvSpPr>
            <p:nvPr/>
          </p:nvSpPr>
          <p:spPr bwMode="auto">
            <a:xfrm>
              <a:off x="10620672" y="4202723"/>
              <a:ext cx="1524000" cy="8440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defTabSz="844083">
                <a:spcBef>
                  <a:spcPct val="0"/>
                </a:spcBef>
                <a:buNone/>
              </a:pPr>
              <a:r>
                <a:rPr lang="en-US" altLang="en-US" sz="2215">
                  <a:ea typeface="+mn-ea"/>
                </a:rPr>
                <a:t>Target</a:t>
              </a:r>
            </a:p>
            <a:p>
              <a:pPr algn="ctr" defTabSz="844083">
                <a:spcBef>
                  <a:spcPct val="0"/>
                </a:spcBef>
                <a:buNone/>
              </a:pPr>
              <a:r>
                <a:rPr lang="en-US" altLang="en-US" sz="2215">
                  <a:ea typeface="+mn-ea"/>
                </a:rPr>
                <a:t>Program</a:t>
              </a:r>
            </a:p>
          </p:txBody>
        </p:sp>
        <p:sp>
          <p:nvSpPr>
            <p:cNvPr id="7183" name="Rectangle 10">
              <a:extLst>
                <a:ext uri="{FF2B5EF4-FFF2-40B4-BE49-F238E27FC236}">
                  <a16:creationId xmlns:a16="http://schemas.microsoft.com/office/drawing/2014/main" id="{EBE7742B-114C-4874-AB04-47855FAAC252}"/>
                </a:ext>
              </a:extLst>
            </p:cNvPr>
            <p:cNvSpPr>
              <a:spLocks noChangeArrowheads="1"/>
            </p:cNvSpPr>
            <p:nvPr/>
          </p:nvSpPr>
          <p:spPr bwMode="auto">
            <a:xfrm>
              <a:off x="3915072" y="4132384"/>
              <a:ext cx="1524000" cy="8440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defTabSz="844083">
                <a:spcBef>
                  <a:spcPct val="0"/>
                </a:spcBef>
                <a:buNone/>
              </a:pPr>
              <a:r>
                <a:rPr lang="en-US" altLang="en-US" sz="2215" dirty="0">
                  <a:ea typeface="+mn-ea"/>
                </a:rPr>
                <a:t>Source</a:t>
              </a:r>
            </a:p>
            <a:p>
              <a:pPr algn="ctr" defTabSz="844083">
                <a:spcBef>
                  <a:spcPct val="0"/>
                </a:spcBef>
                <a:buNone/>
              </a:pPr>
              <a:r>
                <a:rPr lang="en-US" altLang="en-US" sz="2215" dirty="0">
                  <a:ea typeface="+mn-ea"/>
                </a:rPr>
                <a:t>Program</a:t>
              </a:r>
            </a:p>
          </p:txBody>
        </p:sp>
      </p:grpSp>
      <p:sp>
        <p:nvSpPr>
          <p:cNvPr id="4" name="TextBox 3">
            <a:extLst>
              <a:ext uri="{FF2B5EF4-FFF2-40B4-BE49-F238E27FC236}">
                <a16:creationId xmlns:a16="http://schemas.microsoft.com/office/drawing/2014/main" id="{993E3E74-2DD6-E8A6-A0A4-2940A5FABA7D}"/>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276F837-4196-47C7-8A64-6C352423CDE5}"/>
              </a:ext>
            </a:extLst>
          </p:cNvPr>
          <p:cNvSpPr>
            <a:spLocks noGrp="1" noChangeArrowheads="1"/>
          </p:cNvSpPr>
          <p:nvPr>
            <p:ph type="title"/>
          </p:nvPr>
        </p:nvSpPr>
        <p:spPr>
          <a:xfrm>
            <a:off x="1731523" y="5714"/>
            <a:ext cx="7608613" cy="914400"/>
          </a:xfrm>
        </p:spPr>
        <p:txBody>
          <a:bodyPr>
            <a:normAutofit/>
          </a:bodyPr>
          <a:lstStyle/>
          <a:p>
            <a:pPr eaLnBrk="1" hangingPunct="1"/>
            <a:r>
              <a:rPr lang="en-US" altLang="en-US" sz="3000" b="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The Analysis-Synthesis Model of Compilation</a:t>
            </a:r>
          </a:p>
        </p:txBody>
      </p:sp>
      <p:sp>
        <p:nvSpPr>
          <p:cNvPr id="9219" name="Rectangle 3">
            <a:extLst>
              <a:ext uri="{FF2B5EF4-FFF2-40B4-BE49-F238E27FC236}">
                <a16:creationId xmlns:a16="http://schemas.microsoft.com/office/drawing/2014/main" id="{32BAA83B-99CD-4823-B85C-0763638C4CB0}"/>
              </a:ext>
            </a:extLst>
          </p:cNvPr>
          <p:cNvSpPr>
            <a:spLocks noGrp="1" noChangeArrowheads="1"/>
          </p:cNvSpPr>
          <p:nvPr>
            <p:ph type="body" idx="1"/>
          </p:nvPr>
        </p:nvSpPr>
        <p:spPr>
          <a:xfrm>
            <a:off x="992223" y="1002202"/>
            <a:ext cx="10895477" cy="3456384"/>
          </a:xfrm>
        </p:spPr>
        <p:txBody>
          <a:bodyPr>
            <a:normAutofit/>
          </a:bodyPr>
          <a:lstStyle/>
          <a:p>
            <a:pPr eaLnBrk="1" hangingPunct="1">
              <a:buFontTx/>
              <a:buNone/>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There are two parts to compilation:</a:t>
            </a:r>
          </a:p>
          <a:p>
            <a:pPr algn="just"/>
            <a:r>
              <a:rPr lang="en-US" altLang="en-US" sz="2600" dirty="0">
                <a:latin typeface="Times New Roman" panose="02020603050405020304" pitchFamily="18" charset="0"/>
                <a:cs typeface="Times New Roman" panose="02020603050405020304" pitchFamily="18" charset="0"/>
              </a:rPr>
              <a:t>In </a:t>
            </a:r>
            <a:r>
              <a:rPr lang="en-US" altLang="en-US" sz="2600" b="1" dirty="0">
                <a:latin typeface="Times New Roman" panose="02020603050405020304" pitchFamily="18" charset="0"/>
                <a:cs typeface="Times New Roman" panose="02020603050405020304" pitchFamily="18" charset="0"/>
              </a:rPr>
              <a:t>analysis</a:t>
            </a:r>
            <a:r>
              <a:rPr lang="en-US" altLang="en-US" sz="2600" dirty="0">
                <a:latin typeface="Times New Roman" panose="02020603050405020304" pitchFamily="18" charset="0"/>
                <a:cs typeface="Times New Roman" panose="02020603050405020304" pitchFamily="18" charset="0"/>
              </a:rPr>
              <a:t> phase, an intermediate representation is created from the  given source program. </a:t>
            </a:r>
          </a:p>
          <a:p>
            <a:pPr lvl="1" algn="just"/>
            <a:r>
              <a:rPr lang="en-US" altLang="en-US" sz="1800" dirty="0">
                <a:latin typeface="Times New Roman" panose="02020603050405020304" pitchFamily="18" charset="0"/>
                <a:cs typeface="Times New Roman" panose="02020603050405020304" pitchFamily="18" charset="0"/>
              </a:rPr>
              <a:t>Lexical Analyzer, Syntax Analyzer and Semantic Analyzer are the parts of this phase.</a:t>
            </a:r>
          </a:p>
          <a:p>
            <a:pPr lvl="1" algn="just">
              <a:buFontTx/>
              <a:buNone/>
            </a:pPr>
            <a:endParaRPr lang="en-US" altLang="en-US" sz="1662" dirty="0">
              <a:latin typeface="Times New Roman" panose="02020603050405020304" pitchFamily="18" charset="0"/>
              <a:cs typeface="Times New Roman" panose="02020603050405020304" pitchFamily="18" charset="0"/>
            </a:endParaRPr>
          </a:p>
          <a:p>
            <a:pPr algn="just"/>
            <a:r>
              <a:rPr lang="en-US" altLang="en-US" sz="2600" dirty="0">
                <a:latin typeface="Times New Roman" panose="02020603050405020304" pitchFamily="18" charset="0"/>
                <a:cs typeface="Times New Roman" panose="02020603050405020304" pitchFamily="18" charset="0"/>
              </a:rPr>
              <a:t>In </a:t>
            </a:r>
            <a:r>
              <a:rPr lang="en-US" altLang="en-US" sz="2600" b="1" dirty="0">
                <a:latin typeface="Times New Roman" panose="02020603050405020304" pitchFamily="18" charset="0"/>
                <a:cs typeface="Times New Roman" panose="02020603050405020304" pitchFamily="18" charset="0"/>
              </a:rPr>
              <a:t>synthesis</a:t>
            </a:r>
            <a:r>
              <a:rPr lang="en-US" altLang="en-US" sz="2600" dirty="0">
                <a:latin typeface="Times New Roman" panose="02020603050405020304" pitchFamily="18" charset="0"/>
                <a:cs typeface="Times New Roman" panose="02020603050405020304" pitchFamily="18" charset="0"/>
              </a:rPr>
              <a:t> phase, the equivalent target program is created from this intermediate representation. </a:t>
            </a:r>
          </a:p>
          <a:p>
            <a:pPr lvl="1" algn="just"/>
            <a:r>
              <a:rPr lang="en-US" altLang="en-US" sz="1800" dirty="0">
                <a:latin typeface="Times New Roman" panose="02020603050405020304" pitchFamily="18" charset="0"/>
                <a:cs typeface="Times New Roman" panose="02020603050405020304" pitchFamily="18" charset="0"/>
              </a:rPr>
              <a:t>Intermediate Code Generator, Code Generator, and Code Optimizer are the parts of this phase.</a:t>
            </a:r>
          </a:p>
          <a:p>
            <a:pPr lvl="1" algn="just">
              <a:buFontTx/>
              <a:buNone/>
            </a:pPr>
            <a:endParaRPr lang="en-US" altLang="en-US" sz="1662" dirty="0">
              <a:latin typeface="Times New Roman" panose="02020603050405020304" pitchFamily="18" charset="0"/>
              <a:cs typeface="Times New Roman" panose="02020603050405020304" pitchFamily="18" charset="0"/>
            </a:endParaRPr>
          </a:p>
          <a:p>
            <a:pPr lvl="1" algn="just">
              <a:buFontTx/>
              <a:buNone/>
            </a:pPr>
            <a:endParaRPr lang="en-US" altLang="en-US" sz="1662" dirty="0">
              <a:latin typeface="Times New Roman" panose="02020603050405020304" pitchFamily="18" charset="0"/>
              <a:cs typeface="Times New Roman" panose="02020603050405020304" pitchFamily="18" charset="0"/>
            </a:endParaRPr>
          </a:p>
          <a:p>
            <a:pPr lvl="1" algn="just" eaLnBrk="1" hangingPunct="1">
              <a:buFontTx/>
              <a:buNone/>
            </a:pPr>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9221" name="Picture 5" descr="analysis-synthesis.png">
            <a:extLst>
              <a:ext uri="{FF2B5EF4-FFF2-40B4-BE49-F238E27FC236}">
                <a16:creationId xmlns:a16="http://schemas.microsoft.com/office/drawing/2014/main" id="{BD0A8192-8911-40E0-B97F-321153C726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9766" y="4387794"/>
            <a:ext cx="6792027" cy="179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54FDBE8-541D-6DEE-F0B2-5474C1EE847B}"/>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776746DA-BE36-4590-81E0-DADAE845D091}"/>
              </a:ext>
            </a:extLst>
          </p:cNvPr>
          <p:cNvSpPr>
            <a:spLocks noGrp="1" noChangeArrowheads="1"/>
          </p:cNvSpPr>
          <p:nvPr>
            <p:ph type="title"/>
          </p:nvPr>
        </p:nvSpPr>
        <p:spPr>
          <a:xfrm>
            <a:off x="1875694" y="-27384"/>
            <a:ext cx="7307218" cy="914400"/>
          </a:xfrm>
        </p:spPr>
        <p:txBody>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Phases of Compiler</a:t>
            </a:r>
          </a:p>
        </p:txBody>
      </p:sp>
      <p:pic>
        <p:nvPicPr>
          <p:cNvPr id="12294" name="Picture 7" descr="phases.jpg">
            <a:extLst>
              <a:ext uri="{FF2B5EF4-FFF2-40B4-BE49-F238E27FC236}">
                <a16:creationId xmlns:a16="http://schemas.microsoft.com/office/drawing/2014/main" id="{71E210D9-FA39-47A6-AAD3-DF7DED6074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0826" y="969206"/>
            <a:ext cx="6445585" cy="522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DD2357-F0CE-8A72-5FC7-70142ECF93CF}"/>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95336" y="228600"/>
            <a:ext cx="7879404" cy="355599"/>
          </a:xfrm>
        </p:spPr>
        <p:txBody>
          <a:bodyPr>
            <a:no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Lexical Analyzer</a:t>
            </a:r>
          </a:p>
        </p:txBody>
      </p:sp>
      <p:sp>
        <p:nvSpPr>
          <p:cNvPr id="23555" name="Rectangle 3"/>
          <p:cNvSpPr>
            <a:spLocks noGrp="1" noChangeArrowheads="1"/>
          </p:cNvSpPr>
          <p:nvPr>
            <p:ph type="body" idx="1"/>
          </p:nvPr>
        </p:nvSpPr>
        <p:spPr>
          <a:xfrm>
            <a:off x="1548320" y="1073151"/>
            <a:ext cx="10110282" cy="5143500"/>
          </a:xfrm>
        </p:spPr>
        <p:txBody>
          <a:bodyPr>
            <a:normAutofit fontScale="92500" lnSpcReduction="10000"/>
          </a:bodyPr>
          <a:lstStyle/>
          <a:p>
            <a:pPr marL="389625" indent="-389625" algn="just">
              <a:defRPr/>
            </a:pPr>
            <a:r>
              <a:rPr lang="en-US" dirty="0">
                <a:latin typeface="Times New Roman" panose="02020603050405020304" pitchFamily="18" charset="0"/>
                <a:cs typeface="Times New Roman" panose="02020603050405020304" pitchFamily="18" charset="0"/>
              </a:rPr>
              <a:t>Lexical Analyzer or Linear Analyzer breaks the sentence into tokens. For example following assignment statement :-</a:t>
            </a:r>
          </a:p>
          <a:p>
            <a:pPr marL="389625" indent="-389625" algn="just">
              <a:buNone/>
              <a:defRPr/>
            </a:pPr>
            <a:r>
              <a:rPr lang="en-US" b="1" dirty="0">
                <a:latin typeface="Times New Roman" panose="02020603050405020304" pitchFamily="18" charset="0"/>
                <a:cs typeface="Times New Roman" panose="02020603050405020304" pitchFamily="18" charset="0"/>
              </a:rPr>
              <a:t>       		position = initial + rate * 60</a:t>
            </a:r>
          </a:p>
          <a:p>
            <a:pPr marL="389625" indent="-389625" algn="just">
              <a:buNone/>
              <a:defRPr/>
            </a:pPr>
            <a:r>
              <a:rPr lang="en-US" dirty="0">
                <a:latin typeface="Times New Roman" panose="02020603050405020304" pitchFamily="18" charset="0"/>
                <a:cs typeface="Times New Roman" panose="02020603050405020304" pitchFamily="18" charset="0"/>
              </a:rPr>
              <a:t>    Would be grouped into the following tokens:</a:t>
            </a:r>
          </a:p>
          <a:p>
            <a:pPr marL="389625" indent="-389625" algn="just">
              <a:buNone/>
              <a:defRPr/>
            </a:pPr>
            <a:r>
              <a:rPr lang="en-US" dirty="0">
                <a:latin typeface="Times New Roman" panose="02020603050405020304" pitchFamily="18" charset="0"/>
                <a:cs typeface="Times New Roman" panose="02020603050405020304" pitchFamily="18" charset="0"/>
              </a:rPr>
              <a:t>		 1. The identifier </a:t>
            </a: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a:t>
            </a:r>
          </a:p>
          <a:p>
            <a:pPr marL="389625" indent="-389625" algn="just">
              <a:buNone/>
              <a:defRPr/>
            </a:pPr>
            <a:r>
              <a:rPr lang="en-US" dirty="0">
                <a:latin typeface="Times New Roman" panose="02020603050405020304" pitchFamily="18" charset="0"/>
                <a:cs typeface="Times New Roman" panose="02020603050405020304" pitchFamily="18" charset="0"/>
              </a:rPr>
              <a:t>		 2. The assignment symbol =.</a:t>
            </a:r>
          </a:p>
          <a:p>
            <a:pPr marL="389625" indent="-389625" algn="just">
              <a:buNone/>
              <a:defRPr/>
            </a:pPr>
            <a:r>
              <a:rPr lang="en-US" dirty="0">
                <a:latin typeface="Times New Roman" panose="02020603050405020304" pitchFamily="18" charset="0"/>
                <a:cs typeface="Times New Roman" panose="02020603050405020304" pitchFamily="18" charset="0"/>
              </a:rPr>
              <a:t>		 3. The identifier </a:t>
            </a:r>
            <a:r>
              <a:rPr lang="en-US" b="1" dirty="0">
                <a:latin typeface="Times New Roman" panose="02020603050405020304" pitchFamily="18" charset="0"/>
                <a:cs typeface="Times New Roman" panose="02020603050405020304" pitchFamily="18" charset="0"/>
              </a:rPr>
              <a:t>initial</a:t>
            </a:r>
            <a:r>
              <a:rPr lang="en-US" dirty="0">
                <a:latin typeface="Times New Roman" panose="02020603050405020304" pitchFamily="18" charset="0"/>
                <a:cs typeface="Times New Roman" panose="02020603050405020304" pitchFamily="18" charset="0"/>
              </a:rPr>
              <a:t>.</a:t>
            </a:r>
          </a:p>
          <a:p>
            <a:pPr marL="389625" indent="-389625" algn="just">
              <a:buNone/>
              <a:defRPr/>
            </a:pPr>
            <a:r>
              <a:rPr lang="en-US" dirty="0">
                <a:latin typeface="Times New Roman" panose="02020603050405020304" pitchFamily="18" charset="0"/>
                <a:cs typeface="Times New Roman" panose="02020603050405020304" pitchFamily="18" charset="0"/>
              </a:rPr>
              <a:t>		 4. The plus sign.</a:t>
            </a:r>
          </a:p>
          <a:p>
            <a:pPr marL="389625" indent="-389625" algn="just">
              <a:buNone/>
              <a:defRPr/>
            </a:pPr>
            <a:r>
              <a:rPr lang="en-US" dirty="0">
                <a:latin typeface="Times New Roman" panose="02020603050405020304" pitchFamily="18" charset="0"/>
                <a:cs typeface="Times New Roman" panose="02020603050405020304" pitchFamily="18" charset="0"/>
              </a:rPr>
              <a:t>		 5. The identifier </a:t>
            </a:r>
            <a:r>
              <a:rPr lang="en-US" b="1" dirty="0">
                <a:latin typeface="Times New Roman" panose="02020603050405020304" pitchFamily="18" charset="0"/>
                <a:cs typeface="Times New Roman" panose="02020603050405020304" pitchFamily="18" charset="0"/>
              </a:rPr>
              <a:t>rate</a:t>
            </a:r>
            <a:r>
              <a:rPr lang="en-US" dirty="0">
                <a:latin typeface="Times New Roman" panose="02020603050405020304" pitchFamily="18" charset="0"/>
                <a:cs typeface="Times New Roman" panose="02020603050405020304" pitchFamily="18" charset="0"/>
              </a:rPr>
              <a:t>.</a:t>
            </a:r>
          </a:p>
          <a:p>
            <a:pPr marL="389625" indent="-389625" algn="just">
              <a:buNone/>
              <a:defRPr/>
            </a:pPr>
            <a:r>
              <a:rPr lang="en-US" dirty="0">
                <a:latin typeface="Times New Roman" panose="02020603050405020304" pitchFamily="18" charset="0"/>
                <a:cs typeface="Times New Roman" panose="02020603050405020304" pitchFamily="18" charset="0"/>
              </a:rPr>
              <a:t>		 6. The multiplication sign.</a:t>
            </a:r>
          </a:p>
          <a:p>
            <a:pPr marL="389625" indent="-389625" algn="just">
              <a:buNone/>
              <a:defRPr/>
            </a:pPr>
            <a:r>
              <a:rPr lang="en-US" dirty="0">
                <a:latin typeface="Times New Roman" panose="02020603050405020304" pitchFamily="18" charset="0"/>
                <a:cs typeface="Times New Roman" panose="02020603050405020304" pitchFamily="18" charset="0"/>
              </a:rPr>
              <a:t>		 7. The number 60</a:t>
            </a:r>
          </a:p>
          <a:p>
            <a:pPr marL="389625" indent="-389625">
              <a:defRPr/>
            </a:pPr>
            <a:endParaRPr lang="en-US" dirty="0">
              <a:latin typeface="Times New Roman" panose="02020603050405020304" pitchFamily="18" charset="0"/>
              <a:cs typeface="Times New Roman" panose="02020603050405020304" pitchFamily="18" charset="0"/>
            </a:endParaRPr>
          </a:p>
          <a:p>
            <a:pPr marL="389625" indent="-389625">
              <a:buNone/>
              <a:defRPr/>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2F0AE5A-D2F2-7D62-D5BD-9EAEC1017F7D}"/>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74800" y="43638"/>
            <a:ext cx="7874000" cy="811910"/>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Symbol Table</a:t>
            </a:r>
          </a:p>
        </p:txBody>
      </p:sp>
      <p:sp>
        <p:nvSpPr>
          <p:cNvPr id="16387" name="Rectangle 3"/>
          <p:cNvSpPr>
            <a:spLocks noGrp="1" noChangeArrowheads="1"/>
          </p:cNvSpPr>
          <p:nvPr>
            <p:ph type="body" idx="1"/>
          </p:nvPr>
        </p:nvSpPr>
        <p:spPr>
          <a:xfrm>
            <a:off x="1657350" y="1825625"/>
            <a:ext cx="8058150" cy="811910"/>
          </a:xfrm>
        </p:spPr>
        <p:txBody>
          <a:bodyPr>
            <a:normAutofit/>
          </a:bodyPr>
          <a:lstStyle/>
          <a:p>
            <a:pPr>
              <a:buFont typeface="Wingdings" pitchFamily="2" charset="2"/>
              <a:buNone/>
            </a:pPr>
            <a:r>
              <a:rPr lang="en-US" altLang="en-US" sz="2400" dirty="0">
                <a:latin typeface="Times New Roman" panose="02020603050405020304" pitchFamily="18" charset="0"/>
                <a:cs typeface="Times New Roman" panose="02020603050405020304" pitchFamily="18" charset="0"/>
              </a:rPr>
              <a:t> </a:t>
            </a:r>
          </a:p>
        </p:txBody>
      </p:sp>
      <p:graphicFrame>
        <p:nvGraphicFramePr>
          <p:cNvPr id="26679" name="Group 55"/>
          <p:cNvGraphicFramePr>
            <a:graphicFrameLocks noGrp="1"/>
          </p:cNvGraphicFramePr>
          <p:nvPr>
            <p:ph sz="half" idx="4294967295"/>
            <p:extLst>
              <p:ext uri="{D42A27DB-BD31-4B8C-83A1-F6EECF244321}">
                <p14:modId xmlns:p14="http://schemas.microsoft.com/office/powerpoint/2010/main" val="3208328158"/>
              </p:ext>
            </p:extLst>
          </p:nvPr>
        </p:nvGraphicFramePr>
        <p:xfrm>
          <a:off x="3251200" y="1049048"/>
          <a:ext cx="5994400" cy="1446540"/>
        </p:xfrm>
        <a:graphic>
          <a:graphicData uri="http://schemas.openxmlformats.org/drawingml/2006/table">
            <a:tbl>
              <a:tblPr>
                <a:tableStyleId>{3C2FFA5D-87B4-456A-9821-1D502468CF0F}</a:tableStyleId>
              </a:tblPr>
              <a:tblGrid>
                <a:gridCol w="31496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tblGrid>
              <a:tr h="49400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position</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Id1 &amp; attributes</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initial</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Id2 &amp; attributes</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extLst>
                  <a:ext uri="{0D108BD9-81ED-4DB2-BD59-A6C34878D82A}">
                    <a16:rowId xmlns:a16="http://schemas.microsoft.com/office/drawing/2014/main" val="10001"/>
                  </a:ext>
                </a:extLst>
              </a:tr>
              <a:tr h="4010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rate</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u="none" strike="noStrike" cap="none" normalizeH="0" baseline="0" dirty="0">
                          <a:ln>
                            <a:noFill/>
                          </a:ln>
                          <a:solidFill>
                            <a:srgbClr val="002060"/>
                          </a:solidFill>
                          <a:effectLst/>
                        </a:rPr>
                        <a:t>Id3 &amp; attributes</a:t>
                      </a:r>
                      <a:endParaRPr kumimoji="0" 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txBody>
                  <a:tcPr marL="121920" marR="121920" marT="45739" marB="45739" horzOverflow="overflow"/>
                </a:tc>
                <a:extLst>
                  <a:ext uri="{0D108BD9-81ED-4DB2-BD59-A6C34878D82A}">
                    <a16:rowId xmlns:a16="http://schemas.microsoft.com/office/drawing/2014/main" val="10002"/>
                  </a:ext>
                </a:extLst>
              </a:tr>
            </a:tbl>
          </a:graphicData>
        </a:graphic>
      </p:graphicFrame>
      <p:sp>
        <p:nvSpPr>
          <p:cNvPr id="16402" name="Text Box 29"/>
          <p:cNvSpPr txBox="1">
            <a:spLocks noChangeArrowheads="1"/>
          </p:cNvSpPr>
          <p:nvPr/>
        </p:nvSpPr>
        <p:spPr bwMode="auto">
          <a:xfrm>
            <a:off x="1282700" y="2793110"/>
            <a:ext cx="10547350" cy="3275015"/>
          </a:xfrm>
          <a:prstGeom prst="rect">
            <a:avLst/>
          </a:prstGeom>
          <a:noFill/>
          <a:ln w="9525">
            <a:noFill/>
            <a:miter lim="800000"/>
            <a:headEnd/>
            <a:tailEnd/>
          </a:ln>
        </p:spPr>
        <p:txBody>
          <a:bodyPr wrap="square" lIns="103900" tIns="51951" rIns="103900" bIns="51951">
            <a:spAutoFit/>
          </a:bodyPr>
          <a:lstStyle/>
          <a:p>
            <a:pPr marL="342900" indent="-342900">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An expression of the form :</a:t>
            </a:r>
          </a:p>
          <a:p>
            <a:r>
              <a:rPr lang="en-US" altLang="en-US" sz="2600" dirty="0">
                <a:latin typeface="Times New Roman" panose="02020603050405020304" pitchFamily="18" charset="0"/>
                <a:cs typeface="Times New Roman" panose="02020603050405020304" pitchFamily="18" charset="0"/>
              </a:rPr>
              <a:t>		position = </a:t>
            </a:r>
            <a:r>
              <a:rPr lang="en-US" altLang="en-US" sz="2600" dirty="0" err="1">
                <a:latin typeface="Times New Roman" panose="02020603050405020304" pitchFamily="18" charset="0"/>
                <a:cs typeface="Times New Roman" panose="02020603050405020304" pitchFamily="18" charset="0"/>
              </a:rPr>
              <a:t>initial+rate</a:t>
            </a:r>
            <a:r>
              <a:rPr lang="en-US" altLang="en-US" sz="2600" dirty="0">
                <a:latin typeface="Times New Roman" panose="02020603050405020304" pitchFamily="18" charset="0"/>
                <a:cs typeface="Times New Roman" panose="02020603050405020304" pitchFamily="18" charset="0"/>
              </a:rPr>
              <a:t>*60</a:t>
            </a:r>
          </a:p>
          <a:p>
            <a:r>
              <a:rPr lang="en-US" altLang="en-US" sz="2600" dirty="0">
                <a:latin typeface="Times New Roman" panose="02020603050405020304" pitchFamily="18" charset="0"/>
                <a:cs typeface="Times New Roman" panose="02020603050405020304" pitchFamily="18" charset="0"/>
              </a:rPr>
              <a:t>	gets converted to </a:t>
            </a:r>
            <a:r>
              <a:rPr lang="en-US" altLang="en-US" sz="2600" dirty="0">
                <a:latin typeface="Times New Roman" panose="02020603050405020304" pitchFamily="18" charset="0"/>
                <a:cs typeface="Times New Roman" panose="02020603050405020304" pitchFamily="18" charset="0"/>
                <a:sym typeface="Wingdings" pitchFamily="2" charset="2"/>
              </a:rPr>
              <a:t></a:t>
            </a:r>
            <a:r>
              <a:rPr lang="en-US" altLang="en-US" sz="2600" dirty="0">
                <a:latin typeface="Times New Roman" panose="02020603050405020304" pitchFamily="18" charset="0"/>
                <a:cs typeface="Times New Roman" panose="02020603050405020304" pitchFamily="18" charset="0"/>
              </a:rPr>
              <a:t> id1 = id2 +id3*60</a:t>
            </a:r>
          </a:p>
          <a:p>
            <a:endParaRPr lang="en-US" altLang="en-US" sz="2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So the Lexical Analyzer symbols to an array of easy to use symbolic constants (</a:t>
            </a:r>
            <a:r>
              <a:rPr lang="en-US" altLang="en-US" sz="2600" b="1" dirty="0">
                <a:latin typeface="Times New Roman" panose="02020603050405020304" pitchFamily="18" charset="0"/>
                <a:cs typeface="Times New Roman" panose="02020603050405020304" pitchFamily="18" charset="0"/>
              </a:rPr>
              <a:t>TOKENS</a:t>
            </a:r>
            <a:r>
              <a:rPr lang="en-US" altLang="en-US" sz="2600" dirty="0">
                <a:latin typeface="Times New Roman" panose="02020603050405020304" pitchFamily="18" charset="0"/>
                <a:cs typeface="Times New Roman" panose="02020603050405020304" pitchFamily="18" charset="0"/>
              </a:rPr>
              <a:t>). Also, it removes spaces and other unnecessary things like comments etc. </a:t>
            </a:r>
          </a:p>
          <a:p>
            <a:endParaRPr lang="en-US" alt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DD65410-6B1E-FD55-EB02-53CF85761E13}"/>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19250" y="57151"/>
            <a:ext cx="7867650" cy="715963"/>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Syntax Analysis</a:t>
            </a:r>
          </a:p>
        </p:txBody>
      </p:sp>
      <p:sp>
        <p:nvSpPr>
          <p:cNvPr id="17411" name="Rectangle 3"/>
          <p:cNvSpPr>
            <a:spLocks noGrp="1" noChangeArrowheads="1"/>
          </p:cNvSpPr>
          <p:nvPr>
            <p:ph type="body" idx="1"/>
          </p:nvPr>
        </p:nvSpPr>
        <p:spPr>
          <a:xfrm>
            <a:off x="438151" y="1200150"/>
            <a:ext cx="11499850" cy="4476750"/>
          </a:xfrm>
        </p:spPr>
        <p:txBody>
          <a:bodyPr>
            <a:normAutofit/>
          </a:bodyPr>
          <a:lstStyle/>
          <a:p>
            <a:pPr algn="just">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Syntax analysis is also called PARSING. It involves grouping the tokens of the source program into grammatical phrases that are used by the compiler to synthesize output. It checks the code syntax using CFG : i.e. the set of rules.</a:t>
            </a:r>
          </a:p>
          <a:p>
            <a:pPr algn="just">
              <a:buFont typeface="Wingdings" panose="05000000000000000000" pitchFamily="2" charset="2"/>
              <a:buChar char="ü"/>
            </a:pP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For example: if we have grammar of the form:</a:t>
            </a:r>
          </a:p>
          <a:p>
            <a:pPr>
              <a:buFontTx/>
              <a:buNone/>
            </a:pPr>
            <a:r>
              <a:rPr lang="en-US" altLang="en-US" dirty="0">
                <a:latin typeface="Times New Roman" panose="02020603050405020304" pitchFamily="18" charset="0"/>
                <a:cs typeface="Times New Roman" panose="02020603050405020304" pitchFamily="18" charset="0"/>
              </a:rPr>
              <a:t>		E</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E = E | E + E | E * E | const | id</a:t>
            </a:r>
          </a:p>
          <a:p>
            <a:pPr>
              <a:buFont typeface="Wingdings" panose="05000000000000000000" pitchFamily="2" charset="2"/>
              <a:buChar char="ü"/>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Then corresponding parse tree derivation is:</a:t>
            </a:r>
          </a:p>
          <a:p>
            <a:pPr>
              <a:buFontTx/>
              <a:buNone/>
            </a:pPr>
            <a:r>
              <a:rPr lang="en-US" altLang="en-US" dirty="0">
                <a:latin typeface="Times New Roman" panose="02020603050405020304" pitchFamily="18" charset="0"/>
                <a:cs typeface="Times New Roman" panose="02020603050405020304" pitchFamily="18" charset="0"/>
              </a:rPr>
              <a:t>	E</a:t>
            </a:r>
            <a:r>
              <a:rPr lang="en-US" altLang="en-US" dirty="0">
                <a:latin typeface="Times New Roman" panose="02020603050405020304" pitchFamily="18" charset="0"/>
                <a:cs typeface="Times New Roman" panose="02020603050405020304" pitchFamily="18" charset="0"/>
                <a:sym typeface="Wingdings" pitchFamily="2" charset="2"/>
              </a:rPr>
              <a:t> </a:t>
            </a:r>
            <a:r>
              <a:rPr lang="en-US" altLang="en-US" dirty="0">
                <a:latin typeface="Times New Roman" panose="02020603050405020304" pitchFamily="18" charset="0"/>
                <a:cs typeface="Times New Roman" panose="02020603050405020304" pitchFamily="18" charset="0"/>
              </a:rPr>
              <a:t>E = </a:t>
            </a:r>
            <a:r>
              <a:rPr lang="en-US" altLang="en-US" dirty="0" err="1">
                <a:latin typeface="Times New Roman" panose="02020603050405020304" pitchFamily="18" charset="0"/>
                <a:cs typeface="Times New Roman" panose="02020603050405020304" pitchFamily="18" charset="0"/>
              </a:rPr>
              <a:t>E</a:t>
            </a:r>
            <a:r>
              <a:rPr lang="en-US" altLang="en-US" dirty="0" err="1">
                <a:latin typeface="Times New Roman" panose="02020603050405020304" pitchFamily="18" charset="0"/>
                <a:cs typeface="Times New Roman" panose="02020603050405020304" pitchFamily="18" charset="0"/>
                <a:sym typeface="Wingdings" pitchFamily="2" charset="2"/>
              </a:rPr>
              <a:t></a:t>
            </a:r>
            <a:r>
              <a:rPr lang="en-US" altLang="en-US" dirty="0" err="1">
                <a:latin typeface="Times New Roman" panose="02020603050405020304" pitchFamily="18" charset="0"/>
                <a:cs typeface="Times New Roman" panose="02020603050405020304" pitchFamily="18" charset="0"/>
              </a:rPr>
              <a:t>id</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E+E</a:t>
            </a:r>
            <a:r>
              <a:rPr lang="en-US" altLang="en-US" dirty="0" err="1">
                <a:latin typeface="Times New Roman" panose="02020603050405020304" pitchFamily="18" charset="0"/>
                <a:cs typeface="Times New Roman" panose="02020603050405020304" pitchFamily="18" charset="0"/>
                <a:sym typeface="Wingdings" pitchFamily="2" charset="2"/>
              </a:rPr>
              <a:t></a:t>
            </a:r>
            <a:r>
              <a:rPr lang="en-US" altLang="en-US" dirty="0" err="1">
                <a:latin typeface="Times New Roman" panose="02020603050405020304" pitchFamily="18" charset="0"/>
                <a:cs typeface="Times New Roman" panose="02020603050405020304" pitchFamily="18" charset="0"/>
              </a:rPr>
              <a:t>id</a:t>
            </a:r>
            <a:r>
              <a:rPr lang="en-US" altLang="en-US" dirty="0">
                <a:latin typeface="Times New Roman" panose="02020603050405020304" pitchFamily="18" charset="0"/>
                <a:cs typeface="Times New Roman" panose="02020603050405020304" pitchFamily="18" charset="0"/>
              </a:rPr>
              <a:t> = id + E*</a:t>
            </a:r>
            <a:r>
              <a:rPr lang="en-US" altLang="en-US" dirty="0" err="1">
                <a:latin typeface="Times New Roman" panose="02020603050405020304" pitchFamily="18" charset="0"/>
                <a:cs typeface="Times New Roman" panose="02020603050405020304" pitchFamily="18" charset="0"/>
              </a:rPr>
              <a:t>E</a:t>
            </a:r>
            <a:r>
              <a:rPr lang="en-US" altLang="en-US" dirty="0" err="1">
                <a:latin typeface="Times New Roman" panose="02020603050405020304" pitchFamily="18" charset="0"/>
                <a:cs typeface="Times New Roman" panose="02020603050405020304" pitchFamily="18" charset="0"/>
                <a:sym typeface="Wingdings" pitchFamily="2" charset="2"/>
              </a:rPr>
              <a:t></a:t>
            </a:r>
            <a:r>
              <a:rPr lang="en-US" altLang="en-US" dirty="0" err="1">
                <a:latin typeface="Times New Roman" panose="02020603050405020304" pitchFamily="18" charset="0"/>
                <a:cs typeface="Times New Roman" panose="02020603050405020304" pitchFamily="18" charset="0"/>
              </a:rPr>
              <a:t>id</a:t>
            </a:r>
            <a:r>
              <a:rPr lang="en-US" altLang="en-US" dirty="0">
                <a:latin typeface="Times New Roman" panose="02020603050405020304" pitchFamily="18" charset="0"/>
                <a:cs typeface="Times New Roman" panose="02020603050405020304" pitchFamily="18" charset="0"/>
              </a:rPr>
              <a:t> = id + id*60</a:t>
            </a:r>
          </a:p>
        </p:txBody>
      </p:sp>
      <p:sp>
        <p:nvSpPr>
          <p:cNvPr id="2" name="TextBox 1">
            <a:extLst>
              <a:ext uri="{FF2B5EF4-FFF2-40B4-BE49-F238E27FC236}">
                <a16:creationId xmlns:a16="http://schemas.microsoft.com/office/drawing/2014/main" id="{A7BB9963-E1C4-A72D-D969-D3E8C66D2964}"/>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flipH="1" flipV="1">
            <a:off x="3759200" y="304800"/>
            <a:ext cx="5892800" cy="914400"/>
          </a:xfrm>
        </p:spPr>
        <p:txBody>
          <a:bodyPr/>
          <a:lstStyle/>
          <a:p>
            <a:r>
              <a:rPr lang="en-US" altLang="en-US"/>
              <a:t>	</a:t>
            </a:r>
          </a:p>
        </p:txBody>
      </p:sp>
      <p:sp>
        <p:nvSpPr>
          <p:cNvPr id="18435" name="Rectangle 3"/>
          <p:cNvSpPr>
            <a:spLocks noGrp="1" noChangeArrowheads="1"/>
          </p:cNvSpPr>
          <p:nvPr>
            <p:ph type="body" idx="1"/>
          </p:nvPr>
        </p:nvSpPr>
        <p:spPr>
          <a:xfrm>
            <a:off x="1352550" y="1219201"/>
            <a:ext cx="10737850" cy="4914900"/>
          </a:xfrm>
        </p:spPr>
        <p:txBody>
          <a:bodyPr/>
          <a:lstStyle/>
          <a:p>
            <a:pPr algn="just"/>
            <a:r>
              <a:rPr lang="en-US" altLang="en-US" dirty="0">
                <a:latin typeface="Times New Roman" panose="02020603050405020304" pitchFamily="18" charset="0"/>
                <a:cs typeface="Times New Roman" panose="02020603050405020304" pitchFamily="18" charset="0"/>
              </a:rPr>
              <a:t>Parser thus consumes these tokens. If any token is left unconsumed, the parser gives an error /warning.</a:t>
            </a:r>
          </a:p>
          <a:p>
            <a:pPr algn="just"/>
            <a:r>
              <a:rPr lang="en-US" altLang="en-US" dirty="0">
                <a:latin typeface="Times New Roman" panose="02020603050405020304" pitchFamily="18" charset="0"/>
                <a:cs typeface="Times New Roman" panose="02020603050405020304" pitchFamily="18" charset="0"/>
              </a:rPr>
              <a:t>Following is the parse tree for the taken equation:-</a:t>
            </a:r>
          </a:p>
          <a:p>
            <a:pPr algn="just">
              <a:buFont typeface="Symbol" pitchFamily="18" charset="2"/>
              <a:buNone/>
            </a:pPr>
            <a:endParaRPr lang="en-US" altLang="en-US" u="sng" dirty="0">
              <a:latin typeface="Times New Roman" panose="02020603050405020304" pitchFamily="18" charset="0"/>
              <a:cs typeface="Times New Roman" panose="02020603050405020304" pitchFamily="18" charset="0"/>
            </a:endParaRPr>
          </a:p>
          <a:p>
            <a:pPr algn="just">
              <a:buFont typeface="Symbol" pitchFamily="18" charset="2"/>
              <a:buNone/>
            </a:pPr>
            <a:endParaRPr lang="en-US" altLang="en-US" u="sng" dirty="0">
              <a:latin typeface="Times New Roman" panose="02020603050405020304" pitchFamily="18" charset="0"/>
              <a:cs typeface="Times New Roman" panose="02020603050405020304" pitchFamily="18" charset="0"/>
            </a:endParaRPr>
          </a:p>
          <a:p>
            <a:pPr algn="just">
              <a:buFont typeface="Wingdings" pitchFamily="2" charset="2"/>
              <a:buNone/>
            </a:pPr>
            <a:endParaRPr lang="en-US" altLang="en-US" dirty="0">
              <a:latin typeface="Times New Roman" panose="02020603050405020304" pitchFamily="18" charset="0"/>
              <a:cs typeface="Times New Roman" panose="02020603050405020304" pitchFamily="18" charset="0"/>
            </a:endParaRPr>
          </a:p>
        </p:txBody>
      </p:sp>
      <p:pic>
        <p:nvPicPr>
          <p:cNvPr id="18436" name="Picture 15" descr="parsetree"/>
          <p:cNvPicPr>
            <a:picLocks noChangeAspect="1" noChangeArrowheads="1"/>
          </p:cNvPicPr>
          <p:nvPr/>
        </p:nvPicPr>
        <p:blipFill>
          <a:blip r:embed="rId2"/>
          <a:srcRect/>
          <a:stretch>
            <a:fillRect/>
          </a:stretch>
        </p:blipFill>
        <p:spPr bwMode="auto">
          <a:xfrm>
            <a:off x="3195027" y="3238500"/>
            <a:ext cx="5167923" cy="2219325"/>
          </a:xfrm>
          <a:prstGeom prst="rect">
            <a:avLst/>
          </a:prstGeom>
          <a:noFill/>
          <a:ln w="9525">
            <a:noFill/>
            <a:miter lim="800000"/>
            <a:headEnd/>
            <a:tailEnd/>
          </a:ln>
        </p:spPr>
      </p:pic>
      <p:sp>
        <p:nvSpPr>
          <p:cNvPr id="7" name="Rectangle 2"/>
          <p:cNvSpPr txBox="1">
            <a:spLocks noChangeArrowheads="1"/>
          </p:cNvSpPr>
          <p:nvPr/>
        </p:nvSpPr>
        <p:spPr bwMode="auto">
          <a:xfrm rot="10800000" flipH="1" flipV="1">
            <a:off x="1701799" y="152399"/>
            <a:ext cx="7727951" cy="533400"/>
          </a:xfrm>
          <a:prstGeom prst="rect">
            <a:avLst/>
          </a:prstGeom>
          <a:noFill/>
          <a:ln w="9525">
            <a:noFill/>
            <a:miter lim="800000"/>
            <a:headEnd/>
            <a:tailEnd/>
          </a:ln>
        </p:spPr>
        <p:txBody>
          <a:bodyPr lIns="103900" tIns="51951" rIns="103900" bIns="51951" anchor="ctr"/>
          <a:lstStyle/>
          <a:p>
            <a:pPr algn="ctr">
              <a:defRPr/>
            </a:pPr>
            <a:r>
              <a:rPr lang="en-US" sz="4000" b="1" dirty="0">
                <a:solidFill>
                  <a:schemeClr val="bg1"/>
                </a:solidFill>
                <a:latin typeface="Times New Roman" panose="02020603050405020304" pitchFamily="18" charset="0"/>
                <a:cs typeface="Times New Roman" panose="02020603050405020304" pitchFamily="18" charset="0"/>
              </a:rPr>
              <a:t>Syntax Analysis</a:t>
            </a:r>
            <a:endParaRPr lang="en-US" sz="4000" b="1" kern="0" dirty="0">
              <a:solidFill>
                <a:schemeClr val="bg1"/>
              </a:solidFill>
              <a:latin typeface="Times New Roman" panose="02020603050405020304" pitchFamily="18" charset="0"/>
              <a:ea typeface="+mj-ea"/>
              <a:cs typeface="Times New Roman" panose="02020603050405020304" pitchFamily="18" charset="0"/>
            </a:endParaRPr>
          </a:p>
        </p:txBody>
      </p:sp>
      <p:sp>
        <p:nvSpPr>
          <p:cNvPr id="2" name="TextBox 1">
            <a:extLst>
              <a:ext uri="{FF2B5EF4-FFF2-40B4-BE49-F238E27FC236}">
                <a16:creationId xmlns:a16="http://schemas.microsoft.com/office/drawing/2014/main" id="{4B18B64B-2B6A-188A-FDB1-BECE1B831D73}"/>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33550" y="69850"/>
            <a:ext cx="7658100" cy="685800"/>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Semantic Analysis</a:t>
            </a:r>
          </a:p>
        </p:txBody>
      </p:sp>
      <p:sp>
        <p:nvSpPr>
          <p:cNvPr id="19459" name="Rectangle 3"/>
          <p:cNvSpPr>
            <a:spLocks noGrp="1" noChangeArrowheads="1"/>
          </p:cNvSpPr>
          <p:nvPr>
            <p:ph type="body" idx="1"/>
          </p:nvPr>
        </p:nvSpPr>
        <p:spPr>
          <a:xfrm>
            <a:off x="647700" y="1187450"/>
            <a:ext cx="11176000" cy="4984750"/>
          </a:xfrm>
        </p:spPr>
        <p:txBody>
          <a:bodyPr/>
          <a:lstStyle/>
          <a:p>
            <a:pPr algn="just"/>
            <a:r>
              <a:rPr lang="en-US" altLang="en-US" dirty="0">
                <a:latin typeface="Times New Roman" panose="02020603050405020304" pitchFamily="18" charset="0"/>
                <a:cs typeface="Times New Roman" panose="02020603050405020304" pitchFamily="18" charset="0"/>
              </a:rPr>
              <a:t>The semantic analysis phase checks source program for semantic errors and gathers type information for the subsequent code-generation phase. </a:t>
            </a:r>
          </a:p>
          <a:p>
            <a:pPr algn="just"/>
            <a:r>
              <a:rPr lang="en-US" altLang="en-US" dirty="0">
                <a:latin typeface="Times New Roman" panose="02020603050405020304" pitchFamily="18" charset="0"/>
                <a:cs typeface="Times New Roman" panose="02020603050405020304" pitchFamily="18" charset="0"/>
              </a:rPr>
              <a:t>In this checks are performed to ensure that the components of a program fit together meaningfully.</a:t>
            </a:r>
          </a:p>
          <a:p>
            <a:pPr>
              <a:buFont typeface="Wingdings" pitchFamily="2" charset="2"/>
              <a:buNone/>
            </a:pPr>
            <a:r>
              <a:rPr lang="en-US" altLang="en-US" sz="2933" dirty="0"/>
              <a:t>    For example:  </a:t>
            </a:r>
          </a:p>
          <a:p>
            <a:pPr>
              <a:buFont typeface="Wingdings" pitchFamily="2" charset="2"/>
              <a:buNone/>
            </a:pPr>
            <a:r>
              <a:rPr lang="en-US" altLang="en-US" sz="2933" dirty="0"/>
              <a:t>		</a:t>
            </a:r>
            <a:r>
              <a:rPr lang="en-US" altLang="en-US" sz="2933" dirty="0" err="1"/>
              <a:t>int</a:t>
            </a:r>
            <a:r>
              <a:rPr lang="en-US" altLang="en-US" sz="2933" dirty="0"/>
              <a:t> a; </a:t>
            </a:r>
            <a:r>
              <a:rPr lang="en-US" altLang="en-US" sz="2933" dirty="0" err="1"/>
              <a:t>int</a:t>
            </a:r>
            <a:r>
              <a:rPr lang="en-US" altLang="en-US" sz="2933" dirty="0"/>
              <a:t> b;</a:t>
            </a:r>
          </a:p>
          <a:p>
            <a:pPr>
              <a:buFont typeface="Wingdings" pitchFamily="2" charset="2"/>
              <a:buNone/>
            </a:pPr>
            <a:r>
              <a:rPr lang="en-US" altLang="en-US" sz="2933" dirty="0"/>
              <a:t>   		char c[ ];</a:t>
            </a:r>
          </a:p>
          <a:p>
            <a:pPr>
              <a:buFont typeface="Wingdings" pitchFamily="2" charset="2"/>
              <a:buNone/>
            </a:pPr>
            <a:r>
              <a:rPr lang="en-US" altLang="en-US" sz="2933" dirty="0"/>
              <a:t>   		a=b + c;    (Type check is done)</a:t>
            </a:r>
          </a:p>
        </p:txBody>
      </p:sp>
      <p:sp>
        <p:nvSpPr>
          <p:cNvPr id="2" name="TextBox 1">
            <a:extLst>
              <a:ext uri="{FF2B5EF4-FFF2-40B4-BE49-F238E27FC236}">
                <a16:creationId xmlns:a16="http://schemas.microsoft.com/office/drawing/2014/main" id="{2871162B-E8A1-A206-F7CB-93C7E8C7423C}"/>
              </a:ext>
            </a:extLst>
          </p:cNvPr>
          <p:cNvSpPr txBox="1"/>
          <p:nvPr/>
        </p:nvSpPr>
        <p:spPr>
          <a:xfrm>
            <a:off x="0" y="6395262"/>
            <a:ext cx="12192000"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2780</TotalTime>
  <Words>1036</Words>
  <Application>Microsoft Office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Unicode MS</vt:lpstr>
      <vt:lpstr>Book Antiqua</vt:lpstr>
      <vt:lpstr>Calibri</vt:lpstr>
      <vt:lpstr>Calibri Light</vt:lpstr>
      <vt:lpstr>Symbol</vt:lpstr>
      <vt:lpstr>Times New Roman</vt:lpstr>
      <vt:lpstr>Wingdings</vt:lpstr>
      <vt:lpstr>Office Theme</vt:lpstr>
      <vt:lpstr>Compiler Design (22CS302)  III B.Tech – I Semester</vt:lpstr>
      <vt:lpstr>Compilers </vt:lpstr>
      <vt:lpstr>The Analysis-Synthesis Model of Compilation</vt:lpstr>
      <vt:lpstr>Phases of Compiler</vt:lpstr>
      <vt:lpstr>Lexical Analyzer</vt:lpstr>
      <vt:lpstr>Symbol Table</vt:lpstr>
      <vt:lpstr>Syntax Analysis</vt:lpstr>
      <vt:lpstr> </vt:lpstr>
      <vt:lpstr>Semantic Analysis</vt:lpstr>
      <vt:lpstr> Intermediate Code Generation </vt:lpstr>
      <vt:lpstr>Code Optimization</vt:lpstr>
      <vt:lpstr>Code Generation</vt:lpstr>
      <vt:lpstr>Phases Translation</vt:lpstr>
      <vt:lpstr>The Grouping of Phases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sdevakumar31@gmail.com</dc:creator>
  <cp:lastModifiedBy>sdevakumar31@gmail.com</cp:lastModifiedBy>
  <cp:revision>414</cp:revision>
  <dcterms:created xsi:type="dcterms:W3CDTF">2023-02-16T08:55:59Z</dcterms:created>
  <dcterms:modified xsi:type="dcterms:W3CDTF">2023-07-13T11:20:48Z</dcterms:modified>
</cp:coreProperties>
</file>