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5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64" autoAdjust="0"/>
  </p:normalViewPr>
  <p:slideViewPr>
    <p:cSldViewPr>
      <p:cViewPr>
        <p:scale>
          <a:sx n="95" d="100"/>
          <a:sy n="9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40C0D-1678-4B30-A379-D138DED1CA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5DBD8-2EAD-4D58-80C2-48E1D4B9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35F5-0424-434B-BD18-E35D7264272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Parser - CFG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9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EA83-F857-47D9-92F3-2B6DC719C0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Parser - CFG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75A-3134-477D-852D-DD937E4A125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Parser - CFG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A4C1-062D-4732-A5CF-3EA21ADDB1D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Parser - CFG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:\Users\ADMIN\Music\dd.png"/>
          <p:cNvPicPr/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15" y="0"/>
            <a:ext cx="1556385" cy="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0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FD21-4340-418D-ACEC-C3CFED9739D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Parser - CFG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1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F536-57B2-4B7B-AAAB-E458C4BE652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Parser - CFG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CA25-E070-4E4D-A97A-24144A9B582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Parser - CFG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9056-040F-4AD8-BD64-640439C40FF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Parser - CFG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9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65DF-78FA-4E7F-A351-2DF9BE9B574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Parser - CFG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CC9-3380-4762-B805-F5CEE116012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Parser - CFG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6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79E-8869-44A1-B6D8-ABAD1303AA7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Parser - CFG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D16A-B40B-48F9-9423-6B6FC8D3603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Parser - CFG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:\Users\ADMIN\Music\dd.png"/>
          <p:cNvPicPr/>
          <p:nvPr userDrawn="1"/>
        </p:nvPicPr>
        <p:blipFill>
          <a:blip r:embed="rId1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59" y="0"/>
            <a:ext cx="1556385" cy="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Text Box 2"/>
          <p:cNvSpPr txBox="1">
            <a:spLocks noChangeArrowheads="1"/>
          </p:cNvSpPr>
          <p:nvPr userDrawn="1"/>
        </p:nvSpPr>
        <p:spPr bwMode="auto">
          <a:xfrm>
            <a:off x="0" y="6396335"/>
            <a:ext cx="4670425" cy="461665"/>
          </a:xfrm>
          <a:prstGeom prst="rect">
            <a:avLst/>
          </a:prstGeom>
          <a:solidFill>
            <a:srgbClr val="FFFFFF"/>
          </a:solidFill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Top Down Parser - RDP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66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IN" b="1" dirty="0" smtClean="0"/>
              <a:t>	</a:t>
            </a:r>
          </a:p>
          <a:p>
            <a:pPr marL="0" indent="0" algn="r">
              <a:buNone/>
            </a:pPr>
            <a:endParaRPr lang="en-IN" b="1" dirty="0"/>
          </a:p>
          <a:p>
            <a:pPr marL="0" indent="0" algn="r">
              <a:buNone/>
            </a:pPr>
            <a:endParaRPr lang="en-IN" b="1" dirty="0" smtClean="0"/>
          </a:p>
          <a:p>
            <a:pPr marL="0" indent="0" algn="r">
              <a:buNone/>
            </a:pPr>
            <a:endParaRPr lang="en-IN" b="1" dirty="0" smtClean="0"/>
          </a:p>
          <a:p>
            <a:pPr marL="0" indent="0" algn="ctr">
              <a:buNone/>
            </a:pPr>
            <a:r>
              <a:rPr lang="en-IN" b="1" dirty="0" smtClean="0"/>
              <a:t>By </a:t>
            </a:r>
          </a:p>
          <a:p>
            <a:pPr marL="0" indent="0" algn="ctr">
              <a:buNone/>
            </a:pPr>
            <a:r>
              <a:rPr lang="en-IN" b="1" dirty="0" smtClean="0"/>
              <a:t>K PAVAN KUMAR</a:t>
            </a:r>
          </a:p>
          <a:p>
            <a:pPr marL="0" indent="0" algn="ctr">
              <a:buNone/>
            </a:pPr>
            <a:r>
              <a:rPr lang="en-IN" b="1" dirty="0" smtClean="0"/>
              <a:t>Dept. Of CSE</a:t>
            </a:r>
          </a:p>
          <a:p>
            <a:pPr marL="0" indent="0" algn="ctr">
              <a:buNone/>
            </a:pPr>
            <a:r>
              <a:rPr lang="en-IN" b="1" dirty="0" smtClean="0"/>
              <a:t>VFSTR University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884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rgbClr val="FFFF00"/>
                </a:solidFill>
              </a:rPr>
              <a:t>Recursive procedure: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764704"/>
            <a:ext cx="692996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6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381642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00" y="332656"/>
            <a:ext cx="393380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00" y="836712"/>
            <a:ext cx="495364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32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dirty="0">
                <a:solidFill>
                  <a:srgbClr val="FFFF00"/>
                </a:solidFill>
              </a:rPr>
              <a:t>Stack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48680"/>
            <a:ext cx="8877672" cy="58326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PROCEDURE 	        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STRING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E( ) 				</a:t>
            </a:r>
            <a:r>
              <a:rPr lang="en-IN" sz="2600" b="1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+id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*id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T( ) 				</a:t>
            </a:r>
            <a:r>
              <a:rPr lang="en-IN" sz="2600" b="1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+id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*id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F( ) 				</a:t>
            </a:r>
            <a:r>
              <a:rPr lang="en-IN" sz="2600" b="1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+id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*id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ADVANCE( ) 		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2600" b="1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*id 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TPRIME( )			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2600" b="1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*id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EPRIME( ) 			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2600" b="1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*id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ADVANCE( ) 		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id+</a:t>
            </a:r>
            <a:r>
              <a:rPr lang="en-IN" sz="2600" b="1" dirty="0" err="1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*id 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400" dirty="0" smtClean="0"/>
              <a:t>T( ) 				</a:t>
            </a:r>
            <a:r>
              <a:rPr lang="en-IN" sz="2400" dirty="0" err="1" smtClean="0"/>
              <a:t>id+</a:t>
            </a:r>
            <a:r>
              <a:rPr lang="en-IN" sz="2400" b="1" dirty="0" err="1" smtClean="0"/>
              <a:t>id</a:t>
            </a:r>
            <a:r>
              <a:rPr lang="en-IN" sz="2400" dirty="0" smtClean="0"/>
              <a:t>*id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/>
              <a:t>F( ) 				</a:t>
            </a:r>
            <a:r>
              <a:rPr lang="en-IN" sz="2400" dirty="0" err="1" smtClean="0"/>
              <a:t>id+</a:t>
            </a:r>
            <a:r>
              <a:rPr lang="en-IN" sz="2400" b="1" dirty="0" err="1" smtClean="0"/>
              <a:t>id</a:t>
            </a:r>
            <a:r>
              <a:rPr lang="en-IN" sz="2400" dirty="0" smtClean="0"/>
              <a:t>*id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 smtClean="0"/>
              <a:t>ADVANCE( ) 		</a:t>
            </a:r>
            <a:r>
              <a:rPr lang="en-IN" dirty="0" err="1" smtClean="0"/>
              <a:t>id+id</a:t>
            </a:r>
            <a:r>
              <a:rPr lang="en-IN" b="1" dirty="0" smtClean="0"/>
              <a:t>*</a:t>
            </a:r>
            <a:r>
              <a:rPr lang="en-IN" dirty="0" smtClean="0"/>
              <a:t>id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 smtClean="0"/>
              <a:t>TPRIME( ) 			</a:t>
            </a:r>
            <a:r>
              <a:rPr lang="en-IN" dirty="0" err="1" smtClean="0"/>
              <a:t>id+id</a:t>
            </a:r>
            <a:r>
              <a:rPr lang="en-IN" b="1" dirty="0" smtClean="0"/>
              <a:t>*</a:t>
            </a:r>
            <a:r>
              <a:rPr lang="en-IN" dirty="0" smtClean="0"/>
              <a:t>id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 smtClean="0"/>
              <a:t>ADVANCE( ) 		</a:t>
            </a:r>
            <a:r>
              <a:rPr lang="en-IN" dirty="0" err="1" smtClean="0"/>
              <a:t>id+id</a:t>
            </a:r>
            <a:r>
              <a:rPr lang="en-IN" b="1" dirty="0" smtClean="0"/>
              <a:t>*</a:t>
            </a:r>
            <a:r>
              <a:rPr lang="en-IN" dirty="0" smtClean="0"/>
              <a:t>id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 smtClean="0"/>
              <a:t>F( ) 				</a:t>
            </a:r>
            <a:r>
              <a:rPr lang="en-IN" dirty="0" err="1" smtClean="0"/>
              <a:t>id+id</a:t>
            </a:r>
            <a:r>
              <a:rPr lang="en-IN" b="1" dirty="0" smtClean="0"/>
              <a:t>*</a:t>
            </a:r>
            <a:r>
              <a:rPr lang="en-IN" dirty="0" smtClean="0"/>
              <a:t>id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3600" dirty="0" smtClean="0"/>
              <a:t>ADVANCE( ) 		</a:t>
            </a:r>
            <a:r>
              <a:rPr lang="en-IN" sz="3600" dirty="0" err="1" smtClean="0"/>
              <a:t>id+id</a:t>
            </a:r>
            <a:r>
              <a:rPr lang="en-IN" sz="3600" dirty="0" smtClean="0"/>
              <a:t>*</a:t>
            </a:r>
            <a:r>
              <a:rPr lang="en-IN" sz="3600" b="1" dirty="0" smtClean="0"/>
              <a:t>id</a:t>
            </a:r>
            <a:r>
              <a:rPr lang="en-IN" sz="36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3600" dirty="0" smtClean="0"/>
              <a:t>TPRIME( ) 		</a:t>
            </a:r>
            <a:r>
              <a:rPr lang="en-IN" sz="3600" dirty="0" err="1" smtClean="0"/>
              <a:t>id+id</a:t>
            </a:r>
            <a:r>
              <a:rPr lang="en-IN" sz="3600" dirty="0" smtClean="0"/>
              <a:t>*</a:t>
            </a:r>
            <a:r>
              <a:rPr lang="en-IN" sz="3600" b="1" dirty="0" smtClean="0"/>
              <a:t>id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dirty="0" smtClean="0"/>
              <a:t>Advantages </a:t>
            </a:r>
            <a:r>
              <a:rPr lang="en-US" altLang="en-US" b="1" dirty="0"/>
              <a:t>of </a:t>
            </a:r>
            <a:r>
              <a:rPr lang="en-US" altLang="en-US" b="1" dirty="0" smtClean="0"/>
              <a:t>RDP:</a:t>
            </a:r>
          </a:p>
          <a:p>
            <a:pPr marL="514350" indent="-514350">
              <a:buAutoNum type="arabicPeriod"/>
            </a:pPr>
            <a:r>
              <a:rPr lang="en-IN" dirty="0" smtClean="0"/>
              <a:t>Simple </a:t>
            </a:r>
            <a:r>
              <a:rPr lang="en-IN" dirty="0"/>
              <a:t>to build.</a:t>
            </a:r>
          </a:p>
          <a:p>
            <a:pPr marL="514350" indent="-51435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Disadvantages </a:t>
            </a:r>
            <a:r>
              <a:rPr lang="en-IN" b="1" dirty="0"/>
              <a:t>of RDP: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b="1" dirty="0" smtClean="0">
                <a:sym typeface="Symbol" pitchFamily="18" charset="2"/>
              </a:rPr>
              <a:t>Not very efficient </a:t>
            </a:r>
            <a:r>
              <a:rPr lang="en-US" altLang="en-US" dirty="0">
                <a:sym typeface="Symbol" pitchFamily="18" charset="2"/>
              </a:rPr>
              <a:t>as compared to other </a:t>
            </a:r>
            <a:r>
              <a:rPr lang="en-US" altLang="en-US" dirty="0" smtClean="0">
                <a:sym typeface="Symbol" pitchFamily="18" charset="2"/>
              </a:rPr>
              <a:t>parsing methods.</a:t>
            </a:r>
            <a:endParaRPr lang="en-US" altLang="en-US" dirty="0">
              <a:sym typeface="Symbol" pitchFamily="18" charset="2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smtClean="0">
                <a:sym typeface="Symbol" pitchFamily="18" charset="2"/>
              </a:rPr>
              <a:t>RD </a:t>
            </a:r>
            <a:r>
              <a:rPr lang="en-US" altLang="en-US" dirty="0">
                <a:sym typeface="Symbol" pitchFamily="18" charset="2"/>
              </a:rPr>
              <a:t>parser may </a:t>
            </a:r>
            <a:r>
              <a:rPr lang="en-US" altLang="en-US" b="1" dirty="0">
                <a:sym typeface="Symbol" pitchFamily="18" charset="2"/>
              </a:rPr>
              <a:t>enter in </a:t>
            </a:r>
            <a:r>
              <a:rPr lang="en-US" altLang="en-US" b="1" dirty="0" smtClean="0">
                <a:sym typeface="Symbol" pitchFamily="18" charset="2"/>
              </a:rPr>
              <a:t>to  </a:t>
            </a:r>
            <a:r>
              <a:rPr lang="en-US" altLang="en-US" b="1" dirty="0">
                <a:sym typeface="Symbol" pitchFamily="18" charset="2"/>
              </a:rPr>
              <a:t>infinite loop</a:t>
            </a:r>
            <a:r>
              <a:rPr lang="en-US" altLang="en-US" dirty="0">
                <a:sym typeface="Symbol" pitchFamily="18" charset="2"/>
              </a:rPr>
              <a:t> for some </a:t>
            </a:r>
            <a:r>
              <a:rPr lang="en-US" altLang="en-US" dirty="0" smtClean="0">
                <a:sym typeface="Symbol" pitchFamily="18" charset="2"/>
              </a:rPr>
              <a:t>input or G.</a:t>
            </a:r>
            <a:endParaRPr lang="en-US" altLang="en-US" dirty="0">
              <a:sym typeface="Symbol" pitchFamily="18" charset="2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b="1" dirty="0" smtClean="0">
                <a:sym typeface="Symbol" pitchFamily="18" charset="2"/>
              </a:rPr>
              <a:t>Can </a:t>
            </a:r>
            <a:r>
              <a:rPr lang="en-US" altLang="en-US" b="1" dirty="0">
                <a:sym typeface="Symbol" pitchFamily="18" charset="2"/>
              </a:rPr>
              <a:t>not provide good error </a:t>
            </a:r>
            <a:r>
              <a:rPr lang="en-US" altLang="en-US" dirty="0">
                <a:sym typeface="Symbol" pitchFamily="18" charset="2"/>
              </a:rPr>
              <a:t>messaging.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>
                <a:sym typeface="Symbol" pitchFamily="18" charset="2"/>
              </a:rPr>
              <a:t>It is difficult to parse the string </a:t>
            </a:r>
            <a:r>
              <a:rPr lang="en-US" altLang="en-US" b="1" dirty="0">
                <a:sym typeface="Symbol" pitchFamily="18" charset="2"/>
              </a:rPr>
              <a:t>if </a:t>
            </a:r>
            <a:r>
              <a:rPr lang="en-US" altLang="en-US" b="1" dirty="0" err="1">
                <a:sym typeface="Symbol" pitchFamily="18" charset="2"/>
              </a:rPr>
              <a:t>lookahead</a:t>
            </a:r>
            <a:r>
              <a:rPr lang="en-US" altLang="en-US" b="1" dirty="0">
                <a:sym typeface="Symbol" pitchFamily="18" charset="2"/>
              </a:rPr>
              <a:t> symbol is arbitrarily long.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3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IN" b="1" dirty="0" smtClean="0"/>
              <a:t> Top-Down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        Top-Down </a:t>
            </a:r>
            <a:r>
              <a:rPr lang="en-IN" b="1" dirty="0"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IN" dirty="0" smtClean="0"/>
              <a:t>Constructing </a:t>
            </a:r>
            <a:r>
              <a:rPr lang="en-IN" dirty="0"/>
              <a:t>the parse tree which </a:t>
            </a:r>
            <a:r>
              <a:rPr lang="en-IN" b="1" dirty="0"/>
              <a:t>starts from the root and goes down to the </a:t>
            </a:r>
            <a:r>
              <a:rPr lang="en-IN" b="1" dirty="0" smtClean="0"/>
              <a:t>leaf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Find </a:t>
            </a:r>
            <a:r>
              <a:rPr lang="en-IN" dirty="0"/>
              <a:t>a </a:t>
            </a:r>
            <a:r>
              <a:rPr lang="en-IN" b="1" dirty="0"/>
              <a:t>left-most derivation</a:t>
            </a:r>
            <a:r>
              <a:rPr lang="en-IN" dirty="0"/>
              <a:t> of the input </a:t>
            </a:r>
            <a:r>
              <a:rPr lang="en-IN" dirty="0" smtClean="0"/>
              <a:t>string.</a:t>
            </a:r>
            <a:endParaRPr lang="en-IN" dirty="0"/>
          </a:p>
          <a:p>
            <a:r>
              <a:rPr lang="en-IN" dirty="0" smtClean="0"/>
              <a:t>Easy </a:t>
            </a:r>
            <a:r>
              <a:rPr lang="en-IN" dirty="0"/>
              <a:t>to </a:t>
            </a:r>
            <a:r>
              <a:rPr lang="en-IN" dirty="0" smtClean="0"/>
              <a:t>implement.</a:t>
            </a:r>
            <a:endParaRPr lang="en-IN" dirty="0"/>
          </a:p>
          <a:p>
            <a:r>
              <a:rPr lang="en-IN" dirty="0" smtClean="0"/>
              <a:t>Not </a:t>
            </a:r>
            <a:r>
              <a:rPr lang="en-IN" dirty="0"/>
              <a:t>all context-free grammars are suitable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2 types i. With backtracking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smtClean="0"/>
              <a:t>      ii. Without Backtracking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altLang="en-US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7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T-D-P </a:t>
            </a:r>
            <a:r>
              <a:rPr lang="en-IN" b="1" dirty="0"/>
              <a:t>with Backtracking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r>
              <a:rPr lang="en-IN" dirty="0" smtClean="0"/>
              <a:t>Expansion start from </a:t>
            </a:r>
            <a:r>
              <a:rPr lang="en-IN" b="1" dirty="0" smtClean="0"/>
              <a:t>START</a:t>
            </a:r>
            <a:r>
              <a:rPr lang="en-IN" dirty="0" smtClean="0"/>
              <a:t> symbol</a:t>
            </a:r>
          </a:p>
          <a:p>
            <a:r>
              <a:rPr lang="en-IN" dirty="0" smtClean="0"/>
              <a:t>Compare with input string.</a:t>
            </a:r>
          </a:p>
          <a:p>
            <a:r>
              <a:rPr lang="en-IN" dirty="0" smtClean="0"/>
              <a:t>If any mismatch occurs it goes with alternatives.</a:t>
            </a:r>
          </a:p>
          <a:p>
            <a:r>
              <a:rPr lang="en-IN" dirty="0" smtClean="0"/>
              <a:t>Grammar </a:t>
            </a:r>
            <a:r>
              <a:rPr lang="en-IN" dirty="0"/>
              <a:t>G: </a:t>
            </a:r>
            <a:r>
              <a:rPr lang="en-IN" dirty="0" err="1"/>
              <a:t>S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xPz</a:t>
            </a:r>
            <a:r>
              <a:rPr lang="en-IN" dirty="0"/>
              <a:t> , </a:t>
            </a:r>
            <a:r>
              <a:rPr lang="en-IN" dirty="0" err="1"/>
              <a:t>P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yw|y</a:t>
            </a:r>
            <a:r>
              <a:rPr lang="en-IN" dirty="0"/>
              <a:t> and input string “xyz”.</a:t>
            </a:r>
          </a:p>
          <a:p>
            <a:pPr marL="0" indent="0">
              <a:buNone/>
            </a:pPr>
            <a:r>
              <a:rPr lang="en-IN" b="1" dirty="0"/>
              <a:t>		</a:t>
            </a:r>
            <a:endParaRPr lang="en-I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42285"/>
            <a:ext cx="175451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408367"/>
            <a:ext cx="9810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73" y="5366421"/>
            <a:ext cx="942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32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892"/>
            <a:ext cx="8712968" cy="6359452"/>
          </a:xfrm>
        </p:spPr>
        <p:txBody>
          <a:bodyPr/>
          <a:lstStyle/>
          <a:p>
            <a:pPr marL="0" indent="0" fontAlgn="base">
              <a:buNone/>
            </a:pPr>
            <a:r>
              <a:rPr lang="en-IN" b="1" dirty="0" smtClean="0"/>
              <a:t>Ex:</a:t>
            </a:r>
            <a:r>
              <a:rPr lang="en-IN" dirty="0" smtClean="0"/>
              <a:t> Consider </a:t>
            </a:r>
            <a:r>
              <a:rPr lang="en-IN" dirty="0"/>
              <a:t>the grammar </a:t>
            </a:r>
            <a:endParaRPr lang="en-IN" dirty="0" smtClean="0"/>
          </a:p>
          <a:p>
            <a:pPr marL="0" indent="0" fontAlgn="base">
              <a:buNone/>
            </a:pPr>
            <a:r>
              <a:rPr lang="en-IN" b="1" dirty="0" err="1" smtClean="0"/>
              <a:t>S→cAd</a:t>
            </a:r>
            <a:r>
              <a:rPr lang="en-IN" b="1" dirty="0" smtClean="0"/>
              <a:t>, </a:t>
            </a:r>
            <a:r>
              <a:rPr lang="en-IN" b="1" dirty="0" err="1" smtClean="0"/>
              <a:t>A→ab|a</a:t>
            </a:r>
            <a:r>
              <a:rPr lang="en-IN" b="1" dirty="0" smtClean="0"/>
              <a:t> and </a:t>
            </a:r>
            <a:r>
              <a:rPr lang="en-IN" dirty="0"/>
              <a:t>parsing the string </a:t>
            </a:r>
            <a:r>
              <a:rPr lang="en-IN" dirty="0" smtClean="0"/>
              <a:t>w=“</a:t>
            </a:r>
            <a:r>
              <a:rPr lang="en-IN" b="1" dirty="0" smtClean="0"/>
              <a:t>cad</a:t>
            </a:r>
            <a:r>
              <a:rPr lang="en-IN" dirty="0" smtClean="0"/>
              <a:t>”.</a:t>
            </a:r>
            <a:endParaRPr lang="en-IN" dirty="0"/>
          </a:p>
          <a:p>
            <a:pPr marL="0" indent="0" fontAlgn="base">
              <a:buNone/>
            </a:pPr>
            <a:r>
              <a:rPr lang="en-IN" dirty="0" err="1" smtClean="0">
                <a:sym typeface="Wingdings" pitchFamily="2" charset="2"/>
              </a:rPr>
              <a:t>Ans</a:t>
            </a:r>
            <a:r>
              <a:rPr lang="en-IN" dirty="0" smtClean="0">
                <a:sym typeface="Wingdings" pitchFamily="2" charset="2"/>
              </a:rPr>
              <a:t>: Consider the start symbol S.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2" y="5951984"/>
            <a:ext cx="33909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01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T-D-P </a:t>
            </a:r>
            <a:r>
              <a:rPr lang="en-IN" b="1" dirty="0"/>
              <a:t>without Backtracking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1. Récursive Descente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Parser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RDP)</a:t>
            </a:r>
          </a:p>
          <a:p>
            <a:pPr marL="0" indent="0">
              <a:buNone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2. Prédictive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Parser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/ LL(1)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parsers</a:t>
            </a: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1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800" b="1" dirty="0" smtClean="0">
                <a:sym typeface="Symbol" pitchFamily="18" charset="2"/>
              </a:rPr>
              <a:t>Recursive </a:t>
            </a:r>
            <a:r>
              <a:rPr lang="en-US" altLang="en-US" sz="3800" b="1" dirty="0">
                <a:sym typeface="Symbol" pitchFamily="18" charset="2"/>
              </a:rPr>
              <a:t>Descent Parser</a:t>
            </a:r>
            <a:endParaRPr lang="en-IN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ym typeface="Symbol" pitchFamily="18" charset="2"/>
              </a:rPr>
              <a:t>Uses </a:t>
            </a:r>
            <a:r>
              <a:rPr lang="en-US" altLang="en-US" b="1" dirty="0">
                <a:sym typeface="Symbol" pitchFamily="18" charset="2"/>
              </a:rPr>
              <a:t>collection of recursive procedures</a:t>
            </a:r>
            <a:r>
              <a:rPr lang="en-US" altLang="en-US" dirty="0">
                <a:sym typeface="Symbol" pitchFamily="18" charset="2"/>
              </a:rPr>
              <a:t> for parsing the given input string is called Recursive Descent Parser (RDP</a:t>
            </a:r>
            <a:r>
              <a:rPr lang="en-US" altLang="en-US" dirty="0" smtClean="0">
                <a:sym typeface="Symbol" pitchFamily="18" charset="2"/>
              </a:rPr>
              <a:t>).</a:t>
            </a:r>
          </a:p>
          <a:p>
            <a:endParaRPr lang="en-US" altLang="en-US" b="1" dirty="0">
              <a:sym typeface="Symbol" pitchFamily="18" charset="2"/>
            </a:endParaRPr>
          </a:p>
          <a:p>
            <a:r>
              <a:rPr lang="en-IN" altLang="en-US" dirty="0">
                <a:sym typeface="Symbol" pitchFamily="18" charset="2"/>
              </a:rPr>
              <a:t>This parsing method may involve </a:t>
            </a:r>
            <a:r>
              <a:rPr lang="en-IN" altLang="en-US" b="1" dirty="0">
                <a:sym typeface="Symbol" pitchFamily="18" charset="2"/>
              </a:rPr>
              <a:t>backtracking</a:t>
            </a:r>
            <a:r>
              <a:rPr lang="en-IN" altLang="en-US" dirty="0">
                <a:sym typeface="Symbol" pitchFamily="18" charset="2"/>
              </a:rPr>
              <a:t>, that is, making repeated scans of </a:t>
            </a:r>
            <a:r>
              <a:rPr lang="en-IN" altLang="en-US" dirty="0" smtClean="0">
                <a:sym typeface="Symbol" pitchFamily="18" charset="2"/>
              </a:rPr>
              <a:t>the input</a:t>
            </a:r>
            <a:r>
              <a:rPr lang="en-IN" altLang="en-US" dirty="0">
                <a:sym typeface="Symbol" pitchFamily="18" charset="2"/>
              </a:rPr>
              <a:t>.</a:t>
            </a: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792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Algorithm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IN" dirty="0"/>
              <a:t>The RHS of the rule is directly converted into </a:t>
            </a:r>
            <a:r>
              <a:rPr lang="en-IN" b="1" dirty="0"/>
              <a:t>program code </a:t>
            </a:r>
            <a:r>
              <a:rPr lang="en-IN" dirty="0"/>
              <a:t>symbol by symbol.</a:t>
            </a:r>
          </a:p>
          <a:p>
            <a:pPr marL="571500" indent="-571500">
              <a:buFont typeface="+mj-lt"/>
              <a:buAutoNum type="arabicPeriod"/>
            </a:pPr>
            <a:r>
              <a:rPr lang="en-IN" dirty="0"/>
              <a:t>If the input symbol is non-terminal then a </a:t>
            </a:r>
            <a:r>
              <a:rPr lang="en-IN" b="1" dirty="0"/>
              <a:t>call to the </a:t>
            </a:r>
            <a:r>
              <a:rPr lang="en-IN" b="1" dirty="0" smtClean="0"/>
              <a:t>procedure.</a:t>
            </a:r>
            <a:endParaRPr lang="en-IN" dirty="0"/>
          </a:p>
          <a:p>
            <a:pPr marL="571500" indent="-571500">
              <a:buFont typeface="+mj-lt"/>
              <a:buAutoNum type="arabicPeriod"/>
            </a:pPr>
            <a:r>
              <a:rPr lang="en-IN" dirty="0"/>
              <a:t>If the input symbol is terminal then it is </a:t>
            </a:r>
            <a:r>
              <a:rPr lang="en-IN" b="1" dirty="0"/>
              <a:t>matched with the </a:t>
            </a:r>
            <a:r>
              <a:rPr lang="en-IN" b="1" dirty="0" smtClean="0"/>
              <a:t>look-ahead</a:t>
            </a:r>
            <a:r>
              <a:rPr lang="en-IN" dirty="0" smtClean="0"/>
              <a:t> </a:t>
            </a:r>
            <a:r>
              <a:rPr lang="en-IN" dirty="0"/>
              <a:t>from input. </a:t>
            </a:r>
          </a:p>
          <a:p>
            <a:pPr marL="571500" indent="-571500">
              <a:buFont typeface="+mj-lt"/>
              <a:buAutoNum type="arabicPeriod"/>
            </a:pPr>
            <a:r>
              <a:rPr lang="en-IN" dirty="0"/>
              <a:t>If the production rule has many alternates then </a:t>
            </a:r>
            <a:r>
              <a:rPr lang="en-IN" dirty="0" smtClean="0"/>
              <a:t>all </a:t>
            </a:r>
            <a:r>
              <a:rPr lang="en-IN" dirty="0"/>
              <a:t>has to be combined into a single </a:t>
            </a:r>
            <a:r>
              <a:rPr lang="en-IN" dirty="0" smtClean="0"/>
              <a:t>body.</a:t>
            </a:r>
            <a:endParaRPr lang="en-IN" dirty="0"/>
          </a:p>
          <a:p>
            <a:pPr marL="571500" indent="-57150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parser should be activated by a procedure corresponding to the start symbol.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45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altLang="en-US" dirty="0">
                <a:sym typeface="Symbol" pitchFamily="18" charset="2"/>
              </a:rPr>
              <a:t>Consider the following grammar</a:t>
            </a:r>
          </a:p>
          <a:p>
            <a:pPr algn="just">
              <a:buNone/>
            </a:pPr>
            <a:r>
              <a:rPr lang="en-US" altLang="en-US" dirty="0">
                <a:sym typeface="Symbol" pitchFamily="18" charset="2"/>
              </a:rPr>
              <a:t>	</a:t>
            </a:r>
            <a:r>
              <a:rPr lang="en-US" altLang="en-US" b="1" dirty="0">
                <a:sym typeface="Symbol" pitchFamily="18" charset="2"/>
              </a:rPr>
              <a:t>E</a:t>
            </a:r>
            <a:r>
              <a:rPr lang="en-US" altLang="en-US" b="1" dirty="0">
                <a:sym typeface="Wingdings" pitchFamily="2" charset="2"/>
              </a:rPr>
              <a:t>E+T | </a:t>
            </a:r>
            <a:r>
              <a:rPr lang="en-US" altLang="en-US" b="1" dirty="0" smtClean="0">
                <a:sym typeface="Wingdings" pitchFamily="2" charset="2"/>
              </a:rPr>
              <a:t>T, T</a:t>
            </a:r>
            <a:r>
              <a:rPr lang="en-US" altLang="en-US" b="1" dirty="0">
                <a:sym typeface="Wingdings" pitchFamily="2" charset="2"/>
              </a:rPr>
              <a:t>T*F | </a:t>
            </a:r>
            <a:r>
              <a:rPr lang="en-US" altLang="en-US" b="1" dirty="0" smtClean="0">
                <a:sym typeface="Wingdings" pitchFamily="2" charset="2"/>
              </a:rPr>
              <a:t>F,F</a:t>
            </a:r>
            <a:r>
              <a:rPr lang="en-US" altLang="en-US" b="1" dirty="0">
                <a:sym typeface="Wingdings" pitchFamily="2" charset="2"/>
              </a:rPr>
              <a:t>(E) | id</a:t>
            </a:r>
          </a:p>
          <a:p>
            <a:pPr algn="just">
              <a:buNone/>
            </a:pPr>
            <a:r>
              <a:rPr lang="en-US" altLang="en-US" dirty="0" smtClean="0">
                <a:sym typeface="Wingdings" pitchFamily="2" charset="2"/>
              </a:rPr>
              <a:t>Write </a:t>
            </a:r>
            <a:r>
              <a:rPr lang="en-US" altLang="en-US" dirty="0">
                <a:sym typeface="Wingdings" pitchFamily="2" charset="2"/>
              </a:rPr>
              <a:t>down procedures for non-terminals of the grammar to make a </a:t>
            </a:r>
            <a:r>
              <a:rPr lang="en-US" altLang="en-US" dirty="0" smtClean="0">
                <a:sym typeface="Wingdings" pitchFamily="2" charset="2"/>
              </a:rPr>
              <a:t>RDP.</a:t>
            </a:r>
          </a:p>
          <a:p>
            <a:pPr>
              <a:buNone/>
            </a:pPr>
            <a:r>
              <a:rPr lang="en-US" b="1" dirty="0" err="1" smtClean="0">
                <a:sym typeface="Wingdings" pitchFamily="2" charset="2"/>
              </a:rPr>
              <a:t>Ans</a:t>
            </a:r>
            <a:r>
              <a:rPr lang="en-US" b="1" dirty="0" smtClean="0">
                <a:sym typeface="Wingdings" pitchFamily="2" charset="2"/>
              </a:rPr>
              <a:t>:</a:t>
            </a:r>
            <a:r>
              <a:rPr lang="en-IN" dirty="0" smtClean="0">
                <a:sym typeface="Wingdings" pitchFamily="2" charset="2"/>
              </a:rPr>
              <a:t>Given </a:t>
            </a:r>
            <a:r>
              <a:rPr lang="en-IN" dirty="0">
                <a:sym typeface="Wingdings" pitchFamily="2" charset="2"/>
              </a:rPr>
              <a:t>G is in left-recursive grammar can cause a </a:t>
            </a:r>
            <a:r>
              <a:rPr lang="en-IN" dirty="0" smtClean="0">
                <a:sym typeface="Wingdings" pitchFamily="2" charset="2"/>
              </a:rPr>
              <a:t>recursive-</a:t>
            </a:r>
            <a:r>
              <a:rPr lang="en-IN" dirty="0">
                <a:sym typeface="Wingdings" pitchFamily="2" charset="2"/>
              </a:rPr>
              <a:t>	descent parser to go into an infinite loop.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Hence</a:t>
            </a:r>
            <a:r>
              <a:rPr lang="en-IN" dirty="0">
                <a:sym typeface="Wingdings" pitchFamily="2" charset="2"/>
              </a:rPr>
              <a:t>, </a:t>
            </a:r>
            <a:endParaRPr lang="en-IN" dirty="0" smtClean="0">
              <a:sym typeface="Wingdings" pitchFamily="2" charset="2"/>
            </a:endParaRPr>
          </a:p>
          <a:p>
            <a:pPr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Elimination </a:t>
            </a:r>
            <a:r>
              <a:rPr lang="en-IN" dirty="0">
                <a:sym typeface="Wingdings" pitchFamily="2" charset="2"/>
              </a:rPr>
              <a:t>of left-recursion must be done before parsing</a:t>
            </a:r>
            <a:r>
              <a:rPr lang="en-IN" dirty="0" smtClean="0">
                <a:sym typeface="Wingdings" pitchFamily="2" charset="2"/>
              </a:rPr>
              <a:t>. So after removing the G becomes</a:t>
            </a:r>
            <a:endParaRPr lang="en-IN" dirty="0">
              <a:sym typeface="Wingdings" pitchFamily="2" charset="2"/>
            </a:endParaRPr>
          </a:p>
          <a:p>
            <a:pPr lvl="5" algn="just">
              <a:buNone/>
            </a:pP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sz="2800" b="1" dirty="0">
                <a:sym typeface="Wingdings" pitchFamily="2" charset="2"/>
              </a:rPr>
              <a:t>E –&gt; T E’</a:t>
            </a:r>
          </a:p>
          <a:p>
            <a:pPr lvl="5" algn="just">
              <a:buNone/>
            </a:pPr>
            <a:r>
              <a:rPr lang="en-US" sz="2800" b="1" dirty="0">
                <a:sym typeface="Wingdings" pitchFamily="2" charset="2"/>
              </a:rPr>
              <a:t>E’ –&gt; + T E’ | </a:t>
            </a:r>
            <a:r>
              <a:rPr lang="el-GR" sz="2800" b="1" dirty="0" smtClean="0">
                <a:sym typeface="Wingdings" pitchFamily="2" charset="2"/>
              </a:rPr>
              <a:t>ϵ</a:t>
            </a:r>
            <a:endParaRPr lang="en-US" sz="2800" b="1" dirty="0">
              <a:sym typeface="Wingdings" pitchFamily="2" charset="2"/>
            </a:endParaRPr>
          </a:p>
          <a:p>
            <a:pPr lvl="5" algn="just">
              <a:buNone/>
            </a:pPr>
            <a:r>
              <a:rPr lang="en-US" sz="2800" b="1" dirty="0">
                <a:sym typeface="Wingdings" pitchFamily="2" charset="2"/>
              </a:rPr>
              <a:t>T –&gt; F T’</a:t>
            </a:r>
          </a:p>
          <a:p>
            <a:pPr lvl="5" algn="just">
              <a:buNone/>
            </a:pPr>
            <a:r>
              <a:rPr lang="en-US" sz="2800" b="1" dirty="0">
                <a:sym typeface="Wingdings" pitchFamily="2" charset="2"/>
              </a:rPr>
              <a:t>T’ –&gt; * F T’ | </a:t>
            </a:r>
            <a:r>
              <a:rPr lang="el-GR" sz="2800" b="1" dirty="0">
                <a:sym typeface="Wingdings" pitchFamily="2" charset="2"/>
              </a:rPr>
              <a:t>ϵ</a:t>
            </a:r>
            <a:endParaRPr lang="en-US" sz="2800" b="1" dirty="0">
              <a:sym typeface="Wingdings" pitchFamily="2" charset="2"/>
            </a:endParaRPr>
          </a:p>
          <a:p>
            <a:pPr lvl="5" algn="just">
              <a:buNone/>
            </a:pPr>
            <a:r>
              <a:rPr lang="en-US" sz="2800" b="1" dirty="0">
                <a:sym typeface="Wingdings" pitchFamily="2" charset="2"/>
              </a:rPr>
              <a:t>F –&gt; ( E ) | </a:t>
            </a:r>
            <a:r>
              <a:rPr lang="en-US" sz="2800" b="1" dirty="0" smtClean="0">
                <a:sym typeface="Wingdings" pitchFamily="2" charset="2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74528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317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PowerPoint Presentation</vt:lpstr>
      <vt:lpstr> Top-Down Parser</vt:lpstr>
      <vt:lpstr>        Top-Down Parser</vt:lpstr>
      <vt:lpstr>T-D-P with Backtracking </vt:lpstr>
      <vt:lpstr>PowerPoint Presentation</vt:lpstr>
      <vt:lpstr> T-D-P without Backtracking </vt:lpstr>
      <vt:lpstr>Recursive Descent Parser</vt:lpstr>
      <vt:lpstr>Algorithm:</vt:lpstr>
      <vt:lpstr>PowerPoint Presentation</vt:lpstr>
      <vt:lpstr>Recursive procedure:</vt:lpstr>
      <vt:lpstr>PowerPoint Presentation</vt:lpstr>
      <vt:lpstr>Stack implementation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2020-08-14T09:38:40Z</dcterms:created>
  <dcterms:modified xsi:type="dcterms:W3CDTF">2020-08-21T05:13:29Z</dcterms:modified>
</cp:coreProperties>
</file>