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86" r:id="rId3"/>
    <p:sldId id="349" r:id="rId4"/>
    <p:sldId id="287" r:id="rId5"/>
    <p:sldId id="292" r:id="rId6"/>
    <p:sldId id="351" r:id="rId7"/>
    <p:sldId id="293" r:id="rId8"/>
    <p:sldId id="289" r:id="rId9"/>
    <p:sldId id="291" r:id="rId10"/>
    <p:sldId id="352" r:id="rId11"/>
    <p:sldId id="346" r:id="rId12"/>
    <p:sldId id="353" r:id="rId13"/>
    <p:sldId id="38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6" r:id="rId33"/>
    <p:sldId id="387" r:id="rId34"/>
    <p:sldId id="38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098" autoAdjust="0"/>
  </p:normalViewPr>
  <p:slideViewPr>
    <p:cSldViewPr snapToGrid="0">
      <p:cViewPr varScale="1">
        <p:scale>
          <a:sx n="39" d="100"/>
          <a:sy n="39" d="100"/>
        </p:scale>
        <p:origin x="1164" y="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8A7AF-7369-4218-931D-B3A149CD8F5F}"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6EB24-B8D4-4657-9C3C-C59C6179E55E}" type="slidenum">
              <a:rPr lang="en-US" smtClean="0"/>
              <a:t>‹#›</a:t>
            </a:fld>
            <a:endParaRPr lang="en-US"/>
          </a:p>
        </p:txBody>
      </p:sp>
    </p:spTree>
    <p:extLst>
      <p:ext uri="{BB962C8B-B14F-4D97-AF65-F5344CB8AC3E}">
        <p14:creationId xmlns:p14="http://schemas.microsoft.com/office/powerpoint/2010/main" val="25650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36EB24-B8D4-4657-9C3C-C59C6179E55E}" type="slidenum">
              <a:rPr lang="en-US" smtClean="0"/>
              <a:t>1</a:t>
            </a:fld>
            <a:endParaRPr lang="en-US"/>
          </a:p>
        </p:txBody>
      </p:sp>
    </p:spTree>
    <p:extLst>
      <p:ext uri="{BB962C8B-B14F-4D97-AF65-F5344CB8AC3E}">
        <p14:creationId xmlns:p14="http://schemas.microsoft.com/office/powerpoint/2010/main" val="2600919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p:nvPr>
        </p:nvSpPr>
        <p:spPr>
          <a:xfrm>
            <a:off x="93663" y="744538"/>
            <a:ext cx="6613525" cy="3721100"/>
          </a:xfrm>
          <a:ln/>
        </p:spPr>
      </p:sp>
      <p:sp>
        <p:nvSpPr>
          <p:cNvPr id="78851" name="Notes Placeholder 2"/>
          <p:cNvSpPr>
            <a:spLocks noGrp="1"/>
          </p:cNvSpPr>
          <p:nvPr>
            <p:ph type="body" idx="1"/>
          </p:nvPr>
        </p:nvSpPr>
        <p:spPr>
          <a:noFill/>
          <a:ln/>
        </p:spPr>
        <p:txBody>
          <a:bodyPr/>
          <a:lstStyle/>
          <a:p>
            <a:endParaRPr lang="en-IN" altLang="en-US">
              <a:latin typeface="Times New Roman" pitchFamily="18" charset="0"/>
            </a:endParaRPr>
          </a:p>
        </p:txBody>
      </p:sp>
    </p:spTree>
    <p:extLst>
      <p:ext uri="{BB962C8B-B14F-4D97-AF65-F5344CB8AC3E}">
        <p14:creationId xmlns:p14="http://schemas.microsoft.com/office/powerpoint/2010/main" val="1636162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ChangeArrowheads="1" noTextEdit="1"/>
          </p:cNvSpPr>
          <p:nvPr>
            <p:ph type="sldImg"/>
          </p:nvPr>
        </p:nvSpPr>
        <p:spPr>
          <a:xfrm>
            <a:off x="93663" y="744538"/>
            <a:ext cx="6613525" cy="3721100"/>
          </a:xfrm>
          <a:ln/>
        </p:spPr>
      </p:sp>
      <p:sp>
        <p:nvSpPr>
          <p:cNvPr id="80899" name="Notes Placeholder 2"/>
          <p:cNvSpPr>
            <a:spLocks noGrp="1"/>
          </p:cNvSpPr>
          <p:nvPr>
            <p:ph type="body" idx="1"/>
          </p:nvPr>
        </p:nvSpPr>
        <p:spPr>
          <a:noFill/>
          <a:ln/>
        </p:spPr>
        <p:txBody>
          <a:bodyPr/>
          <a:lstStyle/>
          <a:p>
            <a:endParaRPr lang="en-IN" altLang="en-US">
              <a:latin typeface="Times New Roman" pitchFamily="18" charset="0"/>
            </a:endParaRPr>
          </a:p>
        </p:txBody>
      </p:sp>
    </p:spTree>
    <p:extLst>
      <p:ext uri="{BB962C8B-B14F-4D97-AF65-F5344CB8AC3E}">
        <p14:creationId xmlns:p14="http://schemas.microsoft.com/office/powerpoint/2010/main" val="2278534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26">
            <a:extLst>
              <a:ext uri="{FF2B5EF4-FFF2-40B4-BE49-F238E27FC236}">
                <a16:creationId xmlns:a16="http://schemas.microsoft.com/office/drawing/2014/main" id="{8CC64978-F80B-32B8-6C22-7505724D922F}"/>
              </a:ext>
            </a:extLst>
          </p:cNvPr>
          <p:cNvSpPr>
            <a:spLocks noGrp="1" noRot="1" noChangeAspect="1" noChangeArrowheads="1" noTextEdit="1"/>
          </p:cNvSpPr>
          <p:nvPr>
            <p:ph type="sldImg"/>
          </p:nvPr>
        </p:nvSpPr>
        <p:spPr>
          <a:ln/>
        </p:spPr>
      </p:sp>
      <p:sp>
        <p:nvSpPr>
          <p:cNvPr id="162819" name="Rectangle 1027">
            <a:extLst>
              <a:ext uri="{FF2B5EF4-FFF2-40B4-BE49-F238E27FC236}">
                <a16:creationId xmlns:a16="http://schemas.microsoft.com/office/drawing/2014/main" id="{16E55D6F-5D39-2864-E3AA-AF97062F91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4705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0BEAC44-B2E4-49C8-8F77-68B8B0FE812D}" type="slidenum">
              <a:rPr lang="en-US" altLang="en-US">
                <a:latin typeface="Times" pitchFamily="-65" charset="0"/>
                <a:ea typeface="ＭＳ Ｐゴシック" pitchFamily="34" charset="-128"/>
              </a:rPr>
              <a:pPr/>
              <a:t>9</a:t>
            </a:fld>
            <a:endParaRPr lang="en-US" altLang="en-US">
              <a:latin typeface="Times" pitchFamily="-65" charset="0"/>
              <a:ea typeface="ＭＳ Ｐゴシック" pitchFamily="34" charset="-128"/>
            </a:endParaRPr>
          </a:p>
        </p:txBody>
      </p:sp>
      <p:sp>
        <p:nvSpPr>
          <p:cNvPr id="40963" name="Rectangle 2"/>
          <p:cNvSpPr>
            <a:spLocks noGrp="1" noRot="1" noChangeAspect="1" noChangeArrowheads="1" noTextEdit="1"/>
          </p:cNvSpPr>
          <p:nvPr>
            <p:ph type="sldImg"/>
          </p:nvPr>
        </p:nvSpPr>
        <p:spPr>
          <a:xfrm>
            <a:off x="382588" y="687388"/>
            <a:ext cx="6092825" cy="3427412"/>
          </a:xfrm>
          <a:ln/>
        </p:spPr>
      </p:sp>
      <p:sp>
        <p:nvSpPr>
          <p:cNvPr id="40964" name="Rectangle 3"/>
          <p:cNvSpPr>
            <a:spLocks noGrp="1" noChangeArrowheads="1"/>
          </p:cNvSpPr>
          <p:nvPr>
            <p:ph type="body" idx="1"/>
          </p:nvPr>
        </p:nvSpPr>
        <p:spPr>
          <a:noFill/>
          <a:ln/>
        </p:spPr>
        <p:txBody>
          <a:bodyPr/>
          <a:lstStyle/>
          <a:p>
            <a:endParaRPr lang="en-US" altLang="en-US">
              <a:latin typeface="Times" pitchFamily="-65"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93663" y="744538"/>
            <a:ext cx="6613525" cy="3721100"/>
          </a:xfrm>
          <a:ln/>
        </p:spPr>
      </p:sp>
      <p:sp>
        <p:nvSpPr>
          <p:cNvPr id="53251" name="Rectangle 3"/>
          <p:cNvSpPr>
            <a:spLocks noGrp="1" noChangeArrowheads="1"/>
          </p:cNvSpPr>
          <p:nvPr>
            <p:ph type="body" idx="1"/>
          </p:nvPr>
        </p:nvSpPr>
        <p:spPr>
          <a:noFill/>
          <a:ln/>
        </p:spPr>
        <p:txBody>
          <a:bodyPr/>
          <a:lstStyle/>
          <a:p>
            <a:endParaRPr lang="en-US" altLang="en-US" dirty="0">
              <a:latin typeface="Times New Roman" pitchFamily="18" charset="0"/>
            </a:endParaRPr>
          </a:p>
        </p:txBody>
      </p:sp>
    </p:spTree>
    <p:extLst>
      <p:ext uri="{BB962C8B-B14F-4D97-AF65-F5344CB8AC3E}">
        <p14:creationId xmlns:p14="http://schemas.microsoft.com/office/powerpoint/2010/main" val="3922077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93663" y="744538"/>
            <a:ext cx="6613525" cy="3721100"/>
          </a:xfrm>
          <a:ln/>
        </p:spPr>
      </p:sp>
      <p:sp>
        <p:nvSpPr>
          <p:cNvPr id="55299"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4196550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93663" y="744538"/>
            <a:ext cx="6613525" cy="3721100"/>
          </a:xfrm>
          <a:ln/>
        </p:spPr>
      </p:sp>
      <p:sp>
        <p:nvSpPr>
          <p:cNvPr id="57347"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276615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3663" y="744538"/>
            <a:ext cx="6613525" cy="3721100"/>
          </a:xfrm>
          <a:ln/>
        </p:spPr>
      </p:sp>
      <p:sp>
        <p:nvSpPr>
          <p:cNvPr id="59395"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341444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93663" y="744538"/>
            <a:ext cx="6613525" cy="3721100"/>
          </a:xfrm>
          <a:ln/>
        </p:spPr>
      </p:sp>
      <p:sp>
        <p:nvSpPr>
          <p:cNvPr id="61443"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86839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ChangeArrowheads="1" noTextEdit="1"/>
          </p:cNvSpPr>
          <p:nvPr>
            <p:ph type="sldImg"/>
          </p:nvPr>
        </p:nvSpPr>
        <p:spPr>
          <a:xfrm>
            <a:off x="93663" y="744538"/>
            <a:ext cx="6613525" cy="3721100"/>
          </a:xfrm>
          <a:ln/>
        </p:spPr>
      </p:sp>
      <p:sp>
        <p:nvSpPr>
          <p:cNvPr id="74755" name="Notes Placeholder 2"/>
          <p:cNvSpPr>
            <a:spLocks noGrp="1"/>
          </p:cNvSpPr>
          <p:nvPr>
            <p:ph type="body" idx="1"/>
          </p:nvPr>
        </p:nvSpPr>
        <p:spPr>
          <a:noFill/>
          <a:ln/>
        </p:spPr>
        <p:txBody>
          <a:bodyPr/>
          <a:lstStyle/>
          <a:p>
            <a:endParaRPr lang="en-IN" altLang="en-US">
              <a:latin typeface="Times New Roman" pitchFamily="18" charset="0"/>
            </a:endParaRPr>
          </a:p>
        </p:txBody>
      </p:sp>
    </p:spTree>
    <p:extLst>
      <p:ext uri="{BB962C8B-B14F-4D97-AF65-F5344CB8AC3E}">
        <p14:creationId xmlns:p14="http://schemas.microsoft.com/office/powerpoint/2010/main" val="1494506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ChangeArrowheads="1" noTextEdit="1"/>
          </p:cNvSpPr>
          <p:nvPr>
            <p:ph type="sldImg"/>
          </p:nvPr>
        </p:nvSpPr>
        <p:spPr>
          <a:xfrm>
            <a:off x="93663" y="744538"/>
            <a:ext cx="6613525" cy="3721100"/>
          </a:xfrm>
          <a:ln/>
        </p:spPr>
      </p:sp>
      <p:sp>
        <p:nvSpPr>
          <p:cNvPr id="76803" name="Notes Placeholder 2"/>
          <p:cNvSpPr>
            <a:spLocks noGrp="1"/>
          </p:cNvSpPr>
          <p:nvPr>
            <p:ph type="body" idx="1"/>
          </p:nvPr>
        </p:nvSpPr>
        <p:spPr>
          <a:noFill/>
          <a:ln/>
        </p:spPr>
        <p:txBody>
          <a:bodyPr/>
          <a:lstStyle/>
          <a:p>
            <a:endParaRPr lang="en-IN" altLang="en-US">
              <a:latin typeface="Times New Roman" pitchFamily="18" charset="0"/>
            </a:endParaRPr>
          </a:p>
        </p:txBody>
      </p:sp>
    </p:spTree>
    <p:extLst>
      <p:ext uri="{BB962C8B-B14F-4D97-AF65-F5344CB8AC3E}">
        <p14:creationId xmlns:p14="http://schemas.microsoft.com/office/powerpoint/2010/main" val="3922368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50CB759-23DD-CCDA-2C2F-6F30E3F624DA}"/>
              </a:ext>
            </a:extLst>
          </p:cNvPr>
          <p:cNvSpPr/>
          <p:nvPr userDrawn="1"/>
        </p:nvSpPr>
        <p:spPr>
          <a:xfrm>
            <a:off x="0" y="6356352"/>
            <a:ext cx="1218108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0600" y="1384145"/>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4634" y="6356352"/>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fld id="{6F54D160-7EEA-4310-AB3B-CDD9DCDA25D1}" type="datetime1">
              <a:rPr lang="en-US" smtClean="0"/>
              <a:t>7/26/2023</a:t>
            </a:fld>
            <a:endParaRPr lang="en-US" dirty="0"/>
          </a:p>
        </p:txBody>
      </p:sp>
      <p:sp>
        <p:nvSpPr>
          <p:cNvPr id="6" name="Slide Number Placeholder 5"/>
          <p:cNvSpPr>
            <a:spLocks noGrp="1"/>
          </p:cNvSpPr>
          <p:nvPr>
            <p:ph type="sldNum" sz="quarter" idx="12"/>
          </p:nvPr>
        </p:nvSpPr>
        <p:spPr>
          <a:xfrm>
            <a:off x="9414177" y="6356352"/>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fld id="{2DA77800-7C6D-4204-93F1-46A0D653007A}"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299EDBD1-6C4B-5710-E1A8-DCE6055A21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2573" y="10099"/>
            <a:ext cx="2638793" cy="828791"/>
          </a:xfrm>
          <a:prstGeom prst="rect">
            <a:avLst/>
          </a:prstGeom>
        </p:spPr>
      </p:pic>
      <p:sp>
        <p:nvSpPr>
          <p:cNvPr id="14" name="Rectangle 13">
            <a:extLst>
              <a:ext uri="{FF2B5EF4-FFF2-40B4-BE49-F238E27FC236}">
                <a16:creationId xmlns:a16="http://schemas.microsoft.com/office/drawing/2014/main" id="{16281EE4-FC7E-7AE6-7B5C-B55478373656}"/>
              </a:ext>
            </a:extLst>
          </p:cNvPr>
          <p:cNvSpPr/>
          <p:nvPr userDrawn="1"/>
        </p:nvSpPr>
        <p:spPr>
          <a:xfrm>
            <a:off x="-3" y="-2482"/>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F7F5B-C40C-ACF8-6227-1C21A5622620}"/>
              </a:ext>
            </a:extLst>
          </p:cNvPr>
          <p:cNvSpPr/>
          <p:nvPr userDrawn="1"/>
        </p:nvSpPr>
        <p:spPr>
          <a:xfrm>
            <a:off x="12001254" y="5230090"/>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98210F-DFCA-95B2-76A8-B1046A874F86}"/>
              </a:ext>
            </a:extLst>
          </p:cNvPr>
          <p:cNvSpPr/>
          <p:nvPr userDrawn="1"/>
        </p:nvSpPr>
        <p:spPr>
          <a:xfrm>
            <a:off x="1524000" y="0"/>
            <a:ext cx="8018573" cy="828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8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E10BC-4017-413A-A912-1054A81CCD51}" type="datetime1">
              <a:rPr lang="en-US" smtClean="0"/>
              <a:t>7/26/2023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18054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13781-D1BF-4805-89DE-E493D0B0E24F}" type="datetime1">
              <a:rPr lang="en-US" smtClean="0"/>
              <a:t>7/26/2023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410641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13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E5159-0BB8-41D2-9C27-9361FC3EE726}" type="datetime1">
              <a:rPr lang="en-US" smtClean="0"/>
              <a:t>7/26/2023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25619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165E2-480E-40C9-B0BD-DA9B38468748}" type="datetime1">
              <a:rPr lang="en-US" smtClean="0"/>
              <a:t>7/26/2023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65803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25A16-927E-4AE4-95BE-778B9DE199A0}" type="datetime1">
              <a:rPr lang="en-US" smtClean="0"/>
              <a:t>7/26/2023</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31267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DAD27-7167-43C0-B0B2-A84C84356CFB}" type="datetime1">
              <a:rPr lang="en-US" smtClean="0"/>
              <a:t>7/26/2023</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247887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57387-5667-4CB4-9C45-562771497AAE}" type="datetime1">
              <a:rPr lang="en-US" smtClean="0"/>
              <a:t>7/26/2023</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378351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44E9F-E0B9-4484-AD7E-ABB55D0E9DDB}" type="datetime1">
              <a:rPr lang="en-US" smtClean="0"/>
              <a:t>7/26/2023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42291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94345-A13D-4E53-BC8F-1940232B418B}" type="datetime1">
              <a:rPr lang="en-US" smtClean="0"/>
              <a:t>7/26/2023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27171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4276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9D588-72CE-4986-B342-44D546AC8246}" type="datetime1">
              <a:rPr lang="en-US" smtClean="0"/>
              <a:t>7/26/2023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77800-7C6D-4204-93F1-46A0D653007A}" type="slidenum">
              <a:rPr lang="en-US" smtClean="0"/>
              <a:t>‹#›</a:t>
            </a:fld>
            <a:endParaRPr lang="en-US"/>
          </a:p>
        </p:txBody>
      </p:sp>
      <p:sp>
        <p:nvSpPr>
          <p:cNvPr id="7" name="Rectangle 6">
            <a:extLst>
              <a:ext uri="{FF2B5EF4-FFF2-40B4-BE49-F238E27FC236}">
                <a16:creationId xmlns:a16="http://schemas.microsoft.com/office/drawing/2014/main" id="{6682E932-9053-6230-2A3D-472731F47EA8}"/>
              </a:ext>
            </a:extLst>
          </p:cNvPr>
          <p:cNvSpPr/>
          <p:nvPr userDrawn="1"/>
        </p:nvSpPr>
        <p:spPr>
          <a:xfrm>
            <a:off x="0" y="6356352"/>
            <a:ext cx="1218108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65F661C-A5DB-EFAB-1EE8-A2B9CD0ACEF2}"/>
              </a:ext>
            </a:extLst>
          </p:cNvPr>
          <p:cNvSpPr txBox="1">
            <a:spLocks/>
          </p:cNvSpPr>
          <p:nvPr userDrawn="1"/>
        </p:nvSpPr>
        <p:spPr>
          <a:xfrm>
            <a:off x="34634" y="6411772"/>
            <a:ext cx="2743200" cy="365125"/>
          </a:xfrm>
          <a:prstGeom prst="rect">
            <a:avLst/>
          </a:prstGeom>
        </p:spPr>
        <p:txBody>
          <a:bodyPr/>
          <a:lstStyle>
            <a:defPPr>
              <a:defRPr lang="en-US"/>
            </a:defPPr>
            <a:lvl1pPr marL="0" algn="l" defTabSz="457200" rtl="0" eaLnBrk="1" latinLnBrk="0" hangingPunct="1">
              <a:defRPr sz="18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EC1E6B-751C-4780-9CEE-8189D84B482A}" type="datetime1">
              <a:rPr lang="en-US" sz="1200" smtClean="0"/>
              <a:pPr/>
              <a:t>7/26/2023</a:t>
            </a:fld>
            <a:endParaRPr lang="en-US" sz="1200" dirty="0"/>
          </a:p>
        </p:txBody>
      </p:sp>
      <p:sp>
        <p:nvSpPr>
          <p:cNvPr id="10" name="Slide Number Placeholder 5">
            <a:extLst>
              <a:ext uri="{FF2B5EF4-FFF2-40B4-BE49-F238E27FC236}">
                <a16:creationId xmlns:a16="http://schemas.microsoft.com/office/drawing/2014/main" id="{1CA3E2A5-C88D-30C1-5AB6-A8E6F727E5C8}"/>
              </a:ext>
            </a:extLst>
          </p:cNvPr>
          <p:cNvSpPr txBox="1">
            <a:spLocks/>
          </p:cNvSpPr>
          <p:nvPr userDrawn="1"/>
        </p:nvSpPr>
        <p:spPr>
          <a:xfrm>
            <a:off x="9414177" y="6411772"/>
            <a:ext cx="2743200" cy="365125"/>
          </a:xfrm>
          <a:prstGeom prst="rect">
            <a:avLst/>
          </a:prstGeom>
        </p:spPr>
        <p:txBody>
          <a:bodyPr/>
          <a:lstStyle>
            <a:defPPr>
              <a:defRPr lang="en-US"/>
            </a:defPPr>
            <a:lvl1pPr marL="0" algn="l" defTabSz="457200" rtl="0" eaLnBrk="1" latinLnBrk="0" hangingPunct="1">
              <a:defRPr sz="18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DA77800-7C6D-4204-93F1-46A0D653007A}" type="slidenum">
              <a:rPr lang="en-US" sz="1200" smtClean="0"/>
              <a:pPr algn="r"/>
              <a:t>‹#›</a:t>
            </a:fld>
            <a:endParaRPr lang="en-US" sz="1200" dirty="0"/>
          </a:p>
        </p:txBody>
      </p:sp>
      <p:pic>
        <p:nvPicPr>
          <p:cNvPr id="11" name="Picture 10" descr="Text&#10;&#10;Description automatically generated">
            <a:extLst>
              <a:ext uri="{FF2B5EF4-FFF2-40B4-BE49-F238E27FC236}">
                <a16:creationId xmlns:a16="http://schemas.microsoft.com/office/drawing/2014/main" id="{0CDD4FAE-16E1-11FA-9FB2-88C5CC97467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542573" y="10099"/>
            <a:ext cx="2638793" cy="828791"/>
          </a:xfrm>
          <a:prstGeom prst="rect">
            <a:avLst/>
          </a:prstGeom>
        </p:spPr>
      </p:pic>
      <p:sp>
        <p:nvSpPr>
          <p:cNvPr id="13" name="Rectangle 12">
            <a:extLst>
              <a:ext uri="{FF2B5EF4-FFF2-40B4-BE49-F238E27FC236}">
                <a16:creationId xmlns:a16="http://schemas.microsoft.com/office/drawing/2014/main" id="{280727DF-707F-D418-791F-30CE63DE6115}"/>
              </a:ext>
            </a:extLst>
          </p:cNvPr>
          <p:cNvSpPr/>
          <p:nvPr userDrawn="1"/>
        </p:nvSpPr>
        <p:spPr>
          <a:xfrm>
            <a:off x="-3" y="-2482"/>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D07EFF-86B2-DDC5-021C-F15FB35BD008}"/>
              </a:ext>
            </a:extLst>
          </p:cNvPr>
          <p:cNvSpPr/>
          <p:nvPr userDrawn="1"/>
        </p:nvSpPr>
        <p:spPr>
          <a:xfrm>
            <a:off x="1524000" y="0"/>
            <a:ext cx="8018573" cy="828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E5869F-60CF-46A0-F1E7-6749DA4335C9}"/>
              </a:ext>
            </a:extLst>
          </p:cNvPr>
          <p:cNvSpPr/>
          <p:nvPr userDrawn="1"/>
        </p:nvSpPr>
        <p:spPr>
          <a:xfrm>
            <a:off x="12001254" y="5230090"/>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8E4EC43-23EB-CE2C-E43A-BFA1E8929EB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90746" y="11226"/>
            <a:ext cx="1333254" cy="827663"/>
          </a:xfrm>
          <a:prstGeom prst="rect">
            <a:avLst/>
          </a:prstGeom>
        </p:spPr>
      </p:pic>
    </p:spTree>
    <p:extLst>
      <p:ext uri="{BB962C8B-B14F-4D97-AF65-F5344CB8AC3E}">
        <p14:creationId xmlns:p14="http://schemas.microsoft.com/office/powerpoint/2010/main" val="966023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0EFC357-8672-3A85-C211-488A2B83257C}"/>
              </a:ext>
            </a:extLst>
          </p:cNvPr>
          <p:cNvSpPr>
            <a:spLocks noGrp="1"/>
          </p:cNvSpPr>
          <p:nvPr>
            <p:ph type="ctrTitle"/>
          </p:nvPr>
        </p:nvSpPr>
        <p:spPr>
          <a:xfrm>
            <a:off x="47015" y="2067005"/>
            <a:ext cx="12091180" cy="2017681"/>
          </a:xfrm>
        </p:spPr>
        <p:txBody>
          <a:bodyPr>
            <a:noAutofit/>
          </a:bodyPr>
          <a:lstStyle/>
          <a:p>
            <a:r>
              <a:rPr lang="en-US" sz="3600" b="1" dirty="0">
                <a:solidFill>
                  <a:srgbClr val="7030A0"/>
                </a:solidFill>
                <a:latin typeface="Book Antiqua" panose="02040602050305030304" pitchFamily="18" charset="0"/>
              </a:rPr>
              <a:t>Compiler Design</a:t>
            </a:r>
            <a:br>
              <a:rPr lang="en-US" sz="3600" b="1" dirty="0">
                <a:solidFill>
                  <a:srgbClr val="7030A0"/>
                </a:solidFill>
                <a:latin typeface="Book Antiqua" panose="02040602050305030304" pitchFamily="18" charset="0"/>
              </a:rPr>
            </a:br>
            <a:r>
              <a:rPr lang="en-US" sz="3600" b="1" dirty="0">
                <a:solidFill>
                  <a:srgbClr val="7030A0"/>
                </a:solidFill>
                <a:latin typeface="Book Antiqua" panose="02040602050305030304" pitchFamily="18" charset="0"/>
              </a:rPr>
              <a:t>(22CS302)</a:t>
            </a:r>
            <a:br>
              <a:rPr lang="en-US" sz="3600" b="1" dirty="0">
                <a:solidFill>
                  <a:srgbClr val="7030A0"/>
                </a:solidFill>
                <a:latin typeface="Book Antiqua" panose="02040602050305030304" pitchFamily="18" charset="0"/>
              </a:rPr>
            </a:br>
            <a:r>
              <a:rPr lang="en-US" sz="3600" b="1" dirty="0">
                <a:solidFill>
                  <a:srgbClr val="7030A0"/>
                </a:solidFill>
                <a:latin typeface="Book Antiqua" panose="02040602050305030304" pitchFamily="18" charset="0"/>
              </a:rPr>
              <a:t/>
            </a:r>
            <a:br>
              <a:rPr lang="en-US" sz="3600" b="1" dirty="0">
                <a:solidFill>
                  <a:srgbClr val="7030A0"/>
                </a:solidFill>
                <a:latin typeface="Book Antiqua" panose="02040602050305030304" pitchFamily="18" charset="0"/>
              </a:rPr>
            </a:br>
            <a:r>
              <a:rPr lang="en-US" sz="3600" b="1" dirty="0">
                <a:solidFill>
                  <a:srgbClr val="7030A0"/>
                </a:solidFill>
                <a:latin typeface="Book Antiqua" panose="02040602050305030304" pitchFamily="18" charset="0"/>
              </a:rPr>
              <a:t>III </a:t>
            </a:r>
            <a:r>
              <a:rPr lang="en-US" sz="3600" b="1" dirty="0" err="1">
                <a:solidFill>
                  <a:srgbClr val="7030A0"/>
                </a:solidFill>
                <a:latin typeface="Book Antiqua" panose="02040602050305030304" pitchFamily="18" charset="0"/>
              </a:rPr>
              <a:t>B.Tech</a:t>
            </a:r>
            <a:r>
              <a:rPr lang="en-US" sz="3600" b="1" dirty="0">
                <a:solidFill>
                  <a:srgbClr val="7030A0"/>
                </a:solidFill>
                <a:latin typeface="Book Antiqua" panose="02040602050305030304" pitchFamily="18" charset="0"/>
              </a:rPr>
              <a:t> – I Semester</a:t>
            </a:r>
            <a:endParaRPr lang="en-US" sz="3600" b="1" dirty="0">
              <a:solidFill>
                <a:srgbClr val="002060"/>
              </a:solidFill>
              <a:latin typeface="Book Antiqua" panose="02040602050305030304" pitchFamily="18" charset="0"/>
            </a:endParaRPr>
          </a:p>
        </p:txBody>
      </p:sp>
      <p:sp>
        <p:nvSpPr>
          <p:cNvPr id="2" name="Date Placeholder 1">
            <a:extLst>
              <a:ext uri="{FF2B5EF4-FFF2-40B4-BE49-F238E27FC236}">
                <a16:creationId xmlns:a16="http://schemas.microsoft.com/office/drawing/2014/main" id="{05B3CCFB-D548-6E0D-962F-743A8D966337}"/>
              </a:ext>
            </a:extLst>
          </p:cNvPr>
          <p:cNvSpPr>
            <a:spLocks noGrp="1"/>
          </p:cNvSpPr>
          <p:nvPr>
            <p:ph type="dt" sz="half" idx="10"/>
          </p:nvPr>
        </p:nvSpPr>
        <p:spPr/>
        <p:txBody>
          <a:bodyPr/>
          <a:lstStyle/>
          <a:p>
            <a:fld id="{9A85598E-52FB-4F6D-B462-4B458C580742}" type="datetime1">
              <a:rPr lang="en-US" smtClean="0"/>
              <a:t>7/26/2023</a:t>
            </a:fld>
            <a:endParaRPr lang="en-US" dirty="0"/>
          </a:p>
        </p:txBody>
      </p:sp>
      <p:sp>
        <p:nvSpPr>
          <p:cNvPr id="3" name="Slide Number Placeholder 2">
            <a:extLst>
              <a:ext uri="{FF2B5EF4-FFF2-40B4-BE49-F238E27FC236}">
                <a16:creationId xmlns:a16="http://schemas.microsoft.com/office/drawing/2014/main" id="{546F26E4-9B94-C341-7B04-B768925FD458}"/>
              </a:ext>
            </a:extLst>
          </p:cNvPr>
          <p:cNvSpPr>
            <a:spLocks noGrp="1"/>
          </p:cNvSpPr>
          <p:nvPr>
            <p:ph type="sldNum" sz="quarter" idx="12"/>
          </p:nvPr>
        </p:nvSpPr>
        <p:spPr/>
        <p:txBody>
          <a:bodyPr/>
          <a:lstStyle/>
          <a:p>
            <a:fld id="{2DA77800-7C6D-4204-93F1-46A0D653007A}" type="slidenum">
              <a:rPr lang="en-US" smtClean="0"/>
              <a:pPr/>
              <a:t>1</a:t>
            </a:fld>
            <a:endParaRPr lang="en-US" dirty="0"/>
          </a:p>
        </p:txBody>
      </p:sp>
      <p:sp>
        <p:nvSpPr>
          <p:cNvPr id="4" name="TextBox 3">
            <a:extLst>
              <a:ext uri="{FF2B5EF4-FFF2-40B4-BE49-F238E27FC236}">
                <a16:creationId xmlns:a16="http://schemas.microsoft.com/office/drawing/2014/main" id="{02D2B085-BE2D-E73A-2B33-BBFE0281B33A}"/>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293855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1668836" y="0"/>
            <a:ext cx="7721600" cy="787400"/>
          </a:xfrm>
        </p:spPr>
        <p:txBody>
          <a:bodyPr>
            <a:normAutofit/>
          </a:bodyPr>
          <a:lstStyle/>
          <a:p>
            <a:pPr algn="ctr"/>
            <a:r>
              <a:rPr lang="en-US" altLang="en-US" sz="3600" b="1" dirty="0">
                <a:solidFill>
                  <a:schemeClr val="bg1"/>
                </a:solidFill>
                <a:latin typeface="Times New Roman" panose="02020603050405020304" pitchFamily="18" charset="0"/>
                <a:ea typeface="ＭＳ Ｐゴシック" pitchFamily="34" charset="-128"/>
                <a:cs typeface="Times New Roman" panose="02020603050405020304" pitchFamily="18" charset="0"/>
              </a:rPr>
              <a:t>2. Tokens, Patterns, and Lexemes</a:t>
            </a:r>
            <a:endParaRPr lang="en-US" altLang="en-US" sz="36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48BF6C9-3CF1-4C61-B8BC-1F4E100FCEFB}"/>
              </a:ext>
            </a:extLst>
          </p:cNvPr>
          <p:cNvSpPr txBox="1"/>
          <p:nvPr/>
        </p:nvSpPr>
        <p:spPr>
          <a:xfrm>
            <a:off x="1964989" y="1087875"/>
            <a:ext cx="9868170" cy="452431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Example:</a:t>
            </a:r>
          </a:p>
          <a:p>
            <a:r>
              <a:rPr lang="en-US" sz="3200" dirty="0">
                <a:latin typeface="Times New Roman" panose="02020603050405020304" pitchFamily="18" charset="0"/>
                <a:cs typeface="Times New Roman" panose="02020603050405020304" pitchFamily="18" charset="0"/>
              </a:rPr>
              <a:t>Input:  count = 123</a:t>
            </a:r>
          </a:p>
          <a:p>
            <a:r>
              <a:rPr lang="en-US" sz="3200" dirty="0">
                <a:latin typeface="Times New Roman" panose="02020603050405020304" pitchFamily="18" charset="0"/>
                <a:cs typeface="Times New Roman" panose="02020603050405020304" pitchFamily="18" charset="0"/>
              </a:rPr>
              <a:t>Tokens:</a:t>
            </a:r>
          </a:p>
          <a:p>
            <a:r>
              <a:rPr lang="en-US" sz="3200" dirty="0">
                <a:latin typeface="Times New Roman" panose="02020603050405020304" pitchFamily="18" charset="0"/>
                <a:cs typeface="Times New Roman" panose="02020603050405020304" pitchFamily="18" charset="0"/>
              </a:rPr>
              <a:t>identifier : Rule: “letter followed by …”</a:t>
            </a:r>
          </a:p>
          <a:p>
            <a:r>
              <a:rPr lang="en-US" sz="3200" dirty="0">
                <a:latin typeface="Times New Roman" panose="02020603050405020304" pitchFamily="18" charset="0"/>
                <a:cs typeface="Times New Roman" panose="02020603050405020304" pitchFamily="18" charset="0"/>
              </a:rPr>
              <a:t>            Lexeme: count</a:t>
            </a:r>
          </a:p>
          <a:p>
            <a:r>
              <a:rPr lang="en-US" sz="3200" dirty="0" err="1">
                <a:latin typeface="Times New Roman" panose="02020603050405020304" pitchFamily="18" charset="0"/>
                <a:cs typeface="Times New Roman" panose="02020603050405020304" pitchFamily="18" charset="0"/>
              </a:rPr>
              <a:t>assg_op</a:t>
            </a:r>
            <a:r>
              <a:rPr lang="en-US" sz="3200" dirty="0">
                <a:latin typeface="Times New Roman" panose="02020603050405020304" pitchFamily="18" charset="0"/>
                <a:cs typeface="Times New Roman" panose="02020603050405020304" pitchFamily="18" charset="0"/>
              </a:rPr>
              <a:t> : Rule: =</a:t>
            </a:r>
          </a:p>
          <a:p>
            <a:r>
              <a:rPr lang="en-US" sz="3200" dirty="0">
                <a:latin typeface="Times New Roman" panose="02020603050405020304" pitchFamily="18" charset="0"/>
                <a:cs typeface="Times New Roman" panose="02020603050405020304" pitchFamily="18" charset="0"/>
              </a:rPr>
              <a:t>                 Lexeme: =</a:t>
            </a:r>
          </a:p>
          <a:p>
            <a:r>
              <a:rPr lang="en-US" sz="3200" dirty="0" err="1">
                <a:latin typeface="Times New Roman" panose="02020603050405020304" pitchFamily="18" charset="0"/>
                <a:cs typeface="Times New Roman" panose="02020603050405020304" pitchFamily="18" charset="0"/>
              </a:rPr>
              <a:t>integer_const</a:t>
            </a:r>
            <a:r>
              <a:rPr lang="en-US" sz="3200" dirty="0">
                <a:latin typeface="Times New Roman" panose="02020603050405020304" pitchFamily="18" charset="0"/>
                <a:cs typeface="Times New Roman" panose="02020603050405020304" pitchFamily="18" charset="0"/>
              </a:rPr>
              <a:t> : Rule: “digit followed by …”</a:t>
            </a:r>
          </a:p>
          <a:p>
            <a:r>
              <a:rPr lang="en-US" sz="3200" dirty="0">
                <a:latin typeface="Times New Roman" panose="02020603050405020304" pitchFamily="18" charset="0"/>
                <a:cs typeface="Times New Roman" panose="02020603050405020304" pitchFamily="18" charset="0"/>
              </a:rPr>
              <a:t>                        Lexeme: 123</a:t>
            </a:r>
          </a:p>
        </p:txBody>
      </p:sp>
      <p:sp>
        <p:nvSpPr>
          <p:cNvPr id="2" name="TextBox 1">
            <a:extLst>
              <a:ext uri="{FF2B5EF4-FFF2-40B4-BE49-F238E27FC236}">
                <a16:creationId xmlns:a16="http://schemas.microsoft.com/office/drawing/2014/main" id="{FE3A5161-5BEB-EE1D-FD53-87D82AA21910}"/>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1095213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614790" y="0"/>
            <a:ext cx="7821039" cy="787400"/>
          </a:xfrm>
        </p:spPr>
        <p:txBody>
          <a:bodyPr>
            <a:normAutofit/>
          </a:bodyPr>
          <a:lstStyle/>
          <a:p>
            <a:pPr algn="ctr"/>
            <a:r>
              <a:rPr lang="en-US" altLang="en-US" sz="3500" b="1" dirty="0">
                <a:solidFill>
                  <a:schemeClr val="bg1"/>
                </a:solidFill>
                <a:latin typeface="Times New Roman" panose="02020603050405020304" pitchFamily="18" charset="0"/>
                <a:ea typeface="ＭＳ Ｐゴシック" pitchFamily="34" charset="-128"/>
                <a:cs typeface="Times New Roman" panose="02020603050405020304" pitchFamily="18" charset="0"/>
              </a:rPr>
              <a:t>3. Attributes of Tokens</a:t>
            </a:r>
            <a:endParaRPr lang="en-US" altLang="en-US" sz="35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363FBEF-ACB8-44D8-96D5-A69E3FC91E4C}"/>
              </a:ext>
            </a:extLst>
          </p:cNvPr>
          <p:cNvSpPr txBox="1"/>
          <p:nvPr/>
        </p:nvSpPr>
        <p:spPr>
          <a:xfrm>
            <a:off x="1867710" y="992221"/>
            <a:ext cx="9688749" cy="5262979"/>
          </a:xfrm>
          <a:prstGeom prst="rect">
            <a:avLst/>
          </a:prstGeom>
          <a:noFill/>
        </p:spPr>
        <p:txBody>
          <a:bodyPr wrap="square">
            <a:spAutoFit/>
          </a:bodyPr>
          <a:lstStyle/>
          <a:p>
            <a:pPr marL="457200" indent="-457200" algn="just" eaLnBrk="1" hangingPunct="1">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If more than one lexeme can match the pattern for a token, the scanner must indicate the actual lexeme that matched.</a:t>
            </a:r>
          </a:p>
          <a:p>
            <a:pPr algn="just" eaLnBrk="1" hangingPunct="1"/>
            <a:endParaRPr lang="en-US" altLang="en-US" sz="2800" dirty="0">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This information is given using an </a:t>
            </a:r>
            <a:r>
              <a:rPr lang="en-US" altLang="en-US" sz="2800" i="1" u="sng" dirty="0">
                <a:latin typeface="Times New Roman" panose="02020603050405020304" pitchFamily="18" charset="0"/>
                <a:cs typeface="Times New Roman" panose="02020603050405020304" pitchFamily="18" charset="0"/>
              </a:rPr>
              <a:t>attribute</a:t>
            </a:r>
            <a:r>
              <a:rPr lang="en-US" altLang="en-US" sz="2800" dirty="0">
                <a:latin typeface="Times New Roman" panose="02020603050405020304" pitchFamily="18" charset="0"/>
                <a:cs typeface="Times New Roman" panose="02020603050405020304" pitchFamily="18" charset="0"/>
              </a:rPr>
              <a:t> associated with the token.</a:t>
            </a:r>
          </a:p>
          <a:p>
            <a:pPr algn="just" eaLnBrk="1" hangingPunct="1"/>
            <a:endParaRPr lang="en-US" altLang="en-US" sz="28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None/>
            </a:pPr>
            <a:r>
              <a:rPr lang="en-US" altLang="en-US" sz="2800" i="1" u="sng" dirty="0">
                <a:latin typeface="Times New Roman" panose="02020603050405020304" pitchFamily="18" charset="0"/>
                <a:cs typeface="Times New Roman" panose="02020603050405020304" pitchFamily="18" charset="0"/>
              </a:rPr>
              <a:t>Example</a:t>
            </a:r>
            <a:r>
              <a:rPr lang="en-US" altLang="en-US" sz="2800" dirty="0">
                <a:latin typeface="Times New Roman" panose="02020603050405020304" pitchFamily="18" charset="0"/>
                <a:cs typeface="Times New Roman" panose="02020603050405020304" pitchFamily="18" charset="0"/>
              </a:rPr>
              <a:t>: The program statement</a:t>
            </a:r>
          </a:p>
          <a:p>
            <a:pPr lvl="2" algn="just" eaLnBrk="1" hangingPunct="1">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count = 123</a:t>
            </a:r>
          </a:p>
          <a:p>
            <a:pPr lvl="1" algn="just" eaLnBrk="1" hangingPunct="1">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yields the following token-attribute pairs:</a:t>
            </a:r>
          </a:p>
          <a:p>
            <a:pPr lvl="2" algn="just" eaLnBrk="1" hangingPunct="1">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i="1" dirty="0">
                <a:latin typeface="Times New Roman" panose="02020603050405020304" pitchFamily="18" charset="0"/>
                <a:cs typeface="Times New Roman" panose="02020603050405020304" pitchFamily="18" charset="0"/>
              </a:rPr>
              <a:t>identifier</a:t>
            </a:r>
            <a:r>
              <a:rPr lang="en-US" altLang="en-US" sz="2800" dirty="0">
                <a:latin typeface="Times New Roman" panose="02020603050405020304" pitchFamily="18" charset="0"/>
                <a:cs typeface="Times New Roman" panose="02020603050405020304" pitchFamily="18" charset="0"/>
              </a:rPr>
              <a:t>,</a:t>
            </a:r>
            <a:r>
              <a:rPr lang="en-US" altLang="en-US" sz="2800" i="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pointer to the string </a:t>
            </a:r>
            <a:r>
              <a:rPr lang="en-US" altLang="en-US" sz="2800" b="1" dirty="0">
                <a:latin typeface="Times New Roman" panose="02020603050405020304" pitchFamily="18" charset="0"/>
                <a:cs typeface="Times New Roman" panose="02020603050405020304" pitchFamily="18" charset="0"/>
              </a:rPr>
              <a:t>“count”</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a:t>
            </a:r>
          </a:p>
          <a:p>
            <a:pPr lvl="2" algn="just" eaLnBrk="1" hangingPunct="1">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i="1" dirty="0" err="1">
                <a:latin typeface="Times New Roman" panose="02020603050405020304" pitchFamily="18" charset="0"/>
                <a:cs typeface="Times New Roman" panose="02020603050405020304" pitchFamily="18" charset="0"/>
              </a:rPr>
              <a:t>assg_op</a:t>
            </a:r>
            <a:r>
              <a:rPr lang="en-US" altLang="en-US" sz="28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a:t>
            </a:r>
          </a:p>
          <a:p>
            <a:pPr lvl="2" algn="just" eaLnBrk="1" hangingPunct="1">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i="1" dirty="0" err="1">
                <a:latin typeface="Times New Roman" panose="02020603050405020304" pitchFamily="18" charset="0"/>
                <a:cs typeface="Times New Roman" panose="02020603050405020304" pitchFamily="18" charset="0"/>
              </a:rPr>
              <a:t>integer_const</a:t>
            </a:r>
            <a:r>
              <a:rPr lang="en-US" altLang="en-US" sz="2800" dirty="0">
                <a:latin typeface="Times New Roman" panose="02020603050405020304" pitchFamily="18" charset="0"/>
                <a:cs typeface="Times New Roman" panose="02020603050405020304" pitchFamily="18" charset="0"/>
              </a:rPr>
              <a:t>,</a:t>
            </a:r>
            <a:r>
              <a:rPr lang="en-US" altLang="en-US" sz="2800" i="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the integer value </a:t>
            </a:r>
            <a:r>
              <a:rPr lang="en-US" altLang="en-US" sz="2800" b="1" dirty="0">
                <a:latin typeface="Times New Roman" panose="02020603050405020304" pitchFamily="18" charset="0"/>
                <a:cs typeface="Times New Roman" panose="02020603050405020304" pitchFamily="18" charset="0"/>
              </a:rPr>
              <a:t>123</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800" i="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TextBox 1">
            <a:extLst>
              <a:ext uri="{FF2B5EF4-FFF2-40B4-BE49-F238E27FC236}">
                <a16:creationId xmlns:a16="http://schemas.microsoft.com/office/drawing/2014/main" id="{5133474E-44A9-0AAB-3B71-97523EFE4D82}"/>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031830-B0A4-43E7-BCF9-543BDE2308DF}"/>
              </a:ext>
            </a:extLst>
          </p:cNvPr>
          <p:cNvSpPr txBox="1"/>
          <p:nvPr/>
        </p:nvSpPr>
        <p:spPr>
          <a:xfrm>
            <a:off x="2133600" y="1610040"/>
            <a:ext cx="7924800" cy="3194721"/>
          </a:xfrm>
          <a:prstGeom prst="rect">
            <a:avLst/>
          </a:prstGeom>
          <a:noFill/>
        </p:spPr>
        <p:txBody>
          <a:bodyPr wrap="square">
            <a:spAutoFit/>
          </a:bodyPr>
          <a:lstStyle/>
          <a:p>
            <a:pPr eaLnBrk="1" hangingPunct="1">
              <a:lnSpc>
                <a:spcPct val="80000"/>
              </a:lnSpc>
              <a:spcBef>
                <a:spcPct val="0"/>
              </a:spcBef>
              <a:buSzTx/>
              <a:buFontTx/>
              <a:buNone/>
            </a:pPr>
            <a:r>
              <a:rPr lang="en-US" altLang="en-US" sz="2800" dirty="0">
                <a:latin typeface="Times New Roman" panose="02020603050405020304" pitchFamily="18" charset="0"/>
                <a:cs typeface="Times New Roman" panose="02020603050405020304" pitchFamily="18" charset="0"/>
              </a:rPr>
              <a:t>E = M * C ** 2</a:t>
            </a:r>
          </a:p>
          <a:p>
            <a:pPr eaLnBrk="1" hangingPunct="1">
              <a:lnSpc>
                <a:spcPct val="80000"/>
              </a:lnSpc>
              <a:spcBef>
                <a:spcPct val="0"/>
              </a:spcBef>
              <a:buSzTx/>
              <a:buFontTx/>
              <a:buNone/>
            </a:pPr>
            <a:endParaRPr lang="en-US" altLang="en-US" sz="2800" dirty="0">
              <a:latin typeface="Times New Roman" panose="02020603050405020304" pitchFamily="18" charset="0"/>
              <a:cs typeface="Times New Roman" panose="02020603050405020304" pitchFamily="18" charset="0"/>
            </a:endParaRPr>
          </a:p>
          <a:p>
            <a:pPr lvl="1" eaLnBrk="1" hangingPunct="1">
              <a:lnSpc>
                <a:spcPct val="80000"/>
              </a:lnSpc>
              <a:spcBef>
                <a:spcPct val="0"/>
              </a:spcBef>
              <a:buSzTx/>
              <a:buFontTx/>
              <a:buNone/>
            </a:pPr>
            <a:r>
              <a:rPr lang="en-US" altLang="en-US" sz="2800" dirty="0">
                <a:latin typeface="Times New Roman" panose="02020603050405020304" pitchFamily="18" charset="0"/>
                <a:cs typeface="Times New Roman" panose="02020603050405020304" pitchFamily="18" charset="0"/>
              </a:rPr>
              <a:t>&lt;id, pointer to symbol table entry for E&gt;</a:t>
            </a:r>
          </a:p>
          <a:p>
            <a:pPr lvl="1" eaLnBrk="1" hangingPunct="1">
              <a:lnSpc>
                <a:spcPct val="80000"/>
              </a:lnSpc>
              <a:spcBef>
                <a:spcPct val="0"/>
              </a:spcBef>
              <a:buSzTx/>
              <a:buFontTx/>
              <a:buNone/>
            </a:pPr>
            <a:r>
              <a:rPr lang="en-US" altLang="en-US" sz="2800" dirty="0">
                <a:latin typeface="Times New Roman" panose="02020603050405020304" pitchFamily="18" charset="0"/>
                <a:cs typeface="Times New Roman" panose="02020603050405020304" pitchFamily="18" charset="0"/>
              </a:rPr>
              <a:t>&lt;assign-op&gt;</a:t>
            </a:r>
          </a:p>
          <a:p>
            <a:pPr lvl="1" eaLnBrk="1" hangingPunct="1">
              <a:lnSpc>
                <a:spcPct val="80000"/>
              </a:lnSpc>
              <a:spcBef>
                <a:spcPct val="0"/>
              </a:spcBef>
              <a:buSzTx/>
              <a:buFontTx/>
              <a:buNone/>
            </a:pPr>
            <a:r>
              <a:rPr lang="en-US" altLang="en-US" sz="2800" dirty="0">
                <a:latin typeface="Times New Roman" panose="02020603050405020304" pitchFamily="18" charset="0"/>
                <a:cs typeface="Times New Roman" panose="02020603050405020304" pitchFamily="18" charset="0"/>
              </a:rPr>
              <a:t>&lt;id, pointer to symbol table entry for M&gt;</a:t>
            </a:r>
          </a:p>
          <a:p>
            <a:pPr lvl="1" eaLnBrk="1" hangingPunct="1">
              <a:lnSpc>
                <a:spcPct val="80000"/>
              </a:lnSpc>
              <a:spcBef>
                <a:spcPct val="0"/>
              </a:spcBef>
              <a:buSzTx/>
              <a:buFontTx/>
              <a:buNone/>
            </a:pPr>
            <a:r>
              <a:rPr lang="en-US" altLang="en-US" sz="2800" dirty="0">
                <a:latin typeface="Times New Roman" panose="02020603050405020304" pitchFamily="18" charset="0"/>
                <a:cs typeface="Times New Roman" panose="02020603050405020304" pitchFamily="18" charset="0"/>
              </a:rPr>
              <a:t>&lt;</a:t>
            </a:r>
            <a:r>
              <a:rPr lang="en-US" altLang="en-US" sz="2800" dirty="0" err="1">
                <a:latin typeface="Times New Roman" panose="02020603050405020304" pitchFamily="18" charset="0"/>
                <a:cs typeface="Times New Roman" panose="02020603050405020304" pitchFamily="18" charset="0"/>
              </a:rPr>
              <a:t>mult</a:t>
            </a:r>
            <a:r>
              <a:rPr lang="en-US" altLang="en-US" sz="2800" dirty="0">
                <a:latin typeface="Times New Roman" panose="02020603050405020304" pitchFamily="18" charset="0"/>
                <a:cs typeface="Times New Roman" panose="02020603050405020304" pitchFamily="18" charset="0"/>
              </a:rPr>
              <a:t>-op&gt;</a:t>
            </a:r>
          </a:p>
          <a:p>
            <a:pPr lvl="1" eaLnBrk="1" hangingPunct="1">
              <a:lnSpc>
                <a:spcPct val="80000"/>
              </a:lnSpc>
              <a:spcBef>
                <a:spcPct val="0"/>
              </a:spcBef>
              <a:buSzTx/>
              <a:buFontTx/>
              <a:buNone/>
            </a:pPr>
            <a:r>
              <a:rPr lang="en-US" altLang="en-US" sz="2800" dirty="0">
                <a:latin typeface="Times New Roman" panose="02020603050405020304" pitchFamily="18" charset="0"/>
                <a:cs typeface="Times New Roman" panose="02020603050405020304" pitchFamily="18" charset="0"/>
              </a:rPr>
              <a:t>&lt;id, pointer to symbol table entry for C&gt;</a:t>
            </a:r>
          </a:p>
          <a:p>
            <a:pPr lvl="1" eaLnBrk="1" hangingPunct="1">
              <a:lnSpc>
                <a:spcPct val="80000"/>
              </a:lnSpc>
              <a:spcBef>
                <a:spcPct val="0"/>
              </a:spcBef>
              <a:buSzTx/>
              <a:buFontTx/>
              <a:buNone/>
            </a:pPr>
            <a:r>
              <a:rPr lang="en-US" altLang="en-US" sz="2800" dirty="0">
                <a:latin typeface="Times New Roman" panose="02020603050405020304" pitchFamily="18" charset="0"/>
                <a:cs typeface="Times New Roman" panose="02020603050405020304" pitchFamily="18" charset="0"/>
              </a:rPr>
              <a:t>&lt;exp-op&gt;</a:t>
            </a:r>
          </a:p>
          <a:p>
            <a:pPr lvl="1" eaLnBrk="1" hangingPunct="1">
              <a:lnSpc>
                <a:spcPct val="80000"/>
              </a:lnSpc>
              <a:spcBef>
                <a:spcPct val="0"/>
              </a:spcBef>
              <a:buSzTx/>
              <a:buFontTx/>
              <a:buNone/>
            </a:pPr>
            <a:r>
              <a:rPr lang="en-US" altLang="en-US" sz="2800" dirty="0">
                <a:latin typeface="Times New Roman" panose="02020603050405020304" pitchFamily="18" charset="0"/>
                <a:cs typeface="Times New Roman" panose="02020603050405020304" pitchFamily="18" charset="0"/>
              </a:rPr>
              <a:t>&lt;number, integer value 2&gt;</a:t>
            </a:r>
          </a:p>
        </p:txBody>
      </p:sp>
      <p:sp>
        <p:nvSpPr>
          <p:cNvPr id="4" name="Rectangle 2">
            <a:extLst>
              <a:ext uri="{FF2B5EF4-FFF2-40B4-BE49-F238E27FC236}">
                <a16:creationId xmlns:a16="http://schemas.microsoft.com/office/drawing/2014/main" id="{711E3A74-DDDD-98E4-8132-0A96270A3785}"/>
              </a:ext>
            </a:extLst>
          </p:cNvPr>
          <p:cNvSpPr>
            <a:spLocks noGrp="1" noChangeArrowheads="1"/>
          </p:cNvSpPr>
          <p:nvPr>
            <p:ph type="title"/>
          </p:nvPr>
        </p:nvSpPr>
        <p:spPr>
          <a:xfrm>
            <a:off x="1614790" y="0"/>
            <a:ext cx="7821039" cy="787400"/>
          </a:xfrm>
        </p:spPr>
        <p:txBody>
          <a:bodyPr>
            <a:normAutofit/>
          </a:bodyPr>
          <a:lstStyle/>
          <a:p>
            <a:pPr algn="ctr"/>
            <a:r>
              <a:rPr lang="en-US" altLang="en-US" sz="3500" b="1" dirty="0">
                <a:solidFill>
                  <a:schemeClr val="bg1"/>
                </a:solidFill>
                <a:latin typeface="Times New Roman" panose="02020603050405020304" pitchFamily="18" charset="0"/>
                <a:ea typeface="ＭＳ Ｐゴシック" pitchFamily="34" charset="-128"/>
                <a:cs typeface="Times New Roman" panose="02020603050405020304" pitchFamily="18" charset="0"/>
              </a:rPr>
              <a:t>3. Attributes of Tokens</a:t>
            </a:r>
            <a:endParaRPr lang="en-US" altLang="en-US" sz="35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CF2542-2530-6C2D-B734-6F958874C4BD}"/>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352856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129" y="1926771"/>
            <a:ext cx="10515600" cy="5883049"/>
          </a:xfrm>
        </p:spPr>
        <p:txBody>
          <a:bodyPr>
            <a:normAutofit/>
          </a:bodyPr>
          <a:lstStyle/>
          <a:p>
            <a:pPr marL="0" indent="0">
              <a:buNone/>
            </a:pPr>
            <a:endParaRPr lang="en-US" altLang="en-US" sz="7200" b="1" dirty="0" smtClean="0">
              <a:latin typeface="Times New Roman" panose="02020603050405020304" pitchFamily="18" charset="0"/>
              <a:cs typeface="Times New Roman" panose="02020603050405020304" pitchFamily="18" charset="0"/>
            </a:endParaRPr>
          </a:p>
          <a:p>
            <a:pPr marL="0" indent="0">
              <a:buNone/>
            </a:pPr>
            <a:r>
              <a:rPr lang="en-US" altLang="en-US" sz="7200" b="1" dirty="0" smtClean="0">
                <a:latin typeface="Times New Roman" panose="02020603050405020304" pitchFamily="18" charset="0"/>
                <a:cs typeface="Times New Roman" panose="02020603050405020304" pitchFamily="18" charset="0"/>
              </a:rPr>
              <a:t>Specification of Tokens</a:t>
            </a:r>
            <a:endParaRPr lang="en-US" sz="7200" dirty="0"/>
          </a:p>
        </p:txBody>
      </p:sp>
    </p:spTree>
    <p:extLst>
      <p:ext uri="{BB962C8B-B14F-4D97-AF65-F5344CB8AC3E}">
        <p14:creationId xmlns:p14="http://schemas.microsoft.com/office/powerpoint/2010/main" val="277709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1733145" y="155643"/>
            <a:ext cx="7761051" cy="530157"/>
          </a:xfrm>
        </p:spPr>
        <p:txBody>
          <a:bodyPr>
            <a:no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Specification of Tokens</a:t>
            </a:r>
          </a:p>
        </p:txBody>
      </p:sp>
      <p:sp>
        <p:nvSpPr>
          <p:cNvPr id="49157" name="Rectangle 3"/>
          <p:cNvSpPr>
            <a:spLocks noGrp="1" noChangeArrowheads="1"/>
          </p:cNvSpPr>
          <p:nvPr>
            <p:ph type="body" idx="1"/>
          </p:nvPr>
        </p:nvSpPr>
        <p:spPr>
          <a:xfrm>
            <a:off x="2470826" y="2725244"/>
            <a:ext cx="8346831" cy="3276600"/>
          </a:xfrm>
        </p:spPr>
        <p:txBody>
          <a:bodyPr>
            <a:normAutofit/>
          </a:bodyPr>
          <a:lstStyle/>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Strings and Languages</a:t>
            </a:r>
          </a:p>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Operations on Languages</a:t>
            </a:r>
          </a:p>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Regular Expressions</a:t>
            </a:r>
          </a:p>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Regular Definitions</a:t>
            </a:r>
          </a:p>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Extensions of Regular </a:t>
            </a:r>
            <a:r>
              <a:rPr lang="en-US" altLang="en-US" sz="3000" dirty="0" smtClean="0">
                <a:latin typeface="Times New Roman" panose="02020603050405020304" pitchFamily="18" charset="0"/>
                <a:cs typeface="Times New Roman" panose="02020603050405020304" pitchFamily="18" charset="0"/>
              </a:rPr>
              <a:t>Expressions</a:t>
            </a:r>
            <a:endParaRPr lang="en-US" altLang="en-US" dirty="0">
              <a:latin typeface="Times New Roman" panose="02020603050405020304" pitchFamily="18" charset="0"/>
              <a:cs typeface="Times New Roman" panose="02020603050405020304" pitchFamily="18" charset="0"/>
            </a:endParaRPr>
          </a:p>
          <a:p>
            <a:pPr marL="389625" indent="-389625">
              <a:buNone/>
              <a:defRPr/>
            </a:pPr>
            <a:endParaRPr lang="en-US" altLang="en-US" sz="1600" dirty="0">
              <a:latin typeface="Times New Roman" panose="02020603050405020304" pitchFamily="18" charset="0"/>
              <a:cs typeface="Times New Roman" panose="02020603050405020304" pitchFamily="18" charset="0"/>
            </a:endParaRPr>
          </a:p>
          <a:p>
            <a:pPr marL="389625" indent="-389625">
              <a:defRPr/>
            </a:pPr>
            <a:endParaRPr lang="en-US" altLang="en-US" sz="1600" dirty="0">
              <a:latin typeface="Times New Roman" panose="02020603050405020304" pitchFamily="18" charset="0"/>
              <a:cs typeface="Times New Roman" panose="02020603050405020304" pitchFamily="18" charset="0"/>
            </a:endParaRPr>
          </a:p>
        </p:txBody>
      </p:sp>
      <p:sp>
        <p:nvSpPr>
          <p:cNvPr id="52232" name="TextBox 8"/>
          <p:cNvSpPr txBox="1">
            <a:spLocks noChangeArrowheads="1"/>
          </p:cNvSpPr>
          <p:nvPr/>
        </p:nvSpPr>
        <p:spPr bwMode="auto">
          <a:xfrm>
            <a:off x="1147865" y="1143000"/>
            <a:ext cx="10575214" cy="1305245"/>
          </a:xfrm>
          <a:prstGeom prst="rect">
            <a:avLst/>
          </a:prstGeom>
          <a:noFill/>
          <a:ln w="9525">
            <a:noFill/>
            <a:miter lim="800000"/>
            <a:headEnd/>
            <a:tailEnd/>
          </a:ln>
        </p:spPr>
        <p:txBody>
          <a:bodyPr wrap="square" lIns="103900" tIns="51951" rIns="103900" bIns="51951">
            <a:spAutoFit/>
          </a:bodyPr>
          <a:lstStyle/>
          <a:p>
            <a:pPr marL="389616" indent="-389616" algn="just">
              <a:buFont typeface="Arial" charset="0"/>
              <a:buChar char="•"/>
            </a:pPr>
            <a:r>
              <a:rPr lang="en-US" altLang="en-US" sz="2600" dirty="0">
                <a:latin typeface="Times New Roman" panose="02020603050405020304" pitchFamily="18" charset="0"/>
                <a:cs typeface="Times New Roman" panose="02020603050405020304" pitchFamily="18" charset="0"/>
              </a:rPr>
              <a:t>To specify tokens regular expressions are used.</a:t>
            </a:r>
          </a:p>
          <a:p>
            <a:pPr marL="389616" indent="-389616" algn="just">
              <a:buFont typeface="Arial" charset="0"/>
              <a:buChar char="•"/>
            </a:pPr>
            <a:r>
              <a:rPr lang="en-US" altLang="en-US" sz="2600" dirty="0">
                <a:latin typeface="Times New Roman" panose="02020603050405020304" pitchFamily="18" charset="0"/>
                <a:cs typeface="Times New Roman" panose="02020603050405020304" pitchFamily="18" charset="0"/>
              </a:rPr>
              <a:t>When a pattern is matched by some regular expression then token can be recognized.</a:t>
            </a:r>
          </a:p>
        </p:txBody>
      </p:sp>
      <p:sp>
        <p:nvSpPr>
          <p:cNvPr id="2" name="TextBox 1">
            <a:extLst>
              <a:ext uri="{FF2B5EF4-FFF2-40B4-BE49-F238E27FC236}">
                <a16:creationId xmlns:a16="http://schemas.microsoft.com/office/drawing/2014/main" id="{2C84F032-FB37-E81E-76D6-7C8C216BFE8F}"/>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452918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1499681" y="-1"/>
            <a:ext cx="8033425" cy="85603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1. Strings and Languages</a:t>
            </a:r>
          </a:p>
        </p:txBody>
      </p:sp>
      <p:sp>
        <p:nvSpPr>
          <p:cNvPr id="49157" name="Rectangle 3"/>
          <p:cNvSpPr>
            <a:spLocks noGrp="1" noChangeArrowheads="1"/>
          </p:cNvSpPr>
          <p:nvPr>
            <p:ph type="body" idx="1"/>
          </p:nvPr>
        </p:nvSpPr>
        <p:spPr>
          <a:xfrm>
            <a:off x="1245140" y="1353766"/>
            <a:ext cx="9941669" cy="4648200"/>
          </a:xfrm>
        </p:spPr>
        <p:txBody>
          <a:bodyPr/>
          <a:lstStyle/>
          <a:p>
            <a:pPr marL="389625" indent="-389625">
              <a:defRPr/>
            </a:pPr>
            <a:r>
              <a:rPr lang="en-US" altLang="en-US" b="1" dirty="0">
                <a:latin typeface="Times New Roman" panose="02020603050405020304" pitchFamily="18" charset="0"/>
                <a:cs typeface="Times New Roman" panose="02020603050405020304" pitchFamily="18" charset="0"/>
              </a:rPr>
              <a:t>Symbol: </a:t>
            </a:r>
          </a:p>
          <a:p>
            <a:pPr marL="0" indent="0">
              <a:buNone/>
              <a:defRPr/>
            </a:pP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It is an abstract entity.</a:t>
            </a:r>
          </a:p>
          <a:p>
            <a:pPr marL="0" indent="0">
              <a:buNone/>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letters, digits and punctuation</a:t>
            </a:r>
          </a:p>
          <a:p>
            <a:pPr marL="389625" indent="-389625">
              <a:defRPr/>
            </a:pPr>
            <a:endParaRPr lang="en-US" altLang="en-US" b="1" dirty="0">
              <a:latin typeface="Times New Roman" panose="02020603050405020304" pitchFamily="18" charset="0"/>
              <a:cs typeface="Times New Roman" panose="02020603050405020304" pitchFamily="18" charset="0"/>
            </a:endParaRPr>
          </a:p>
          <a:p>
            <a:pPr marL="389625" indent="-389625">
              <a:defRPr/>
            </a:pPr>
            <a:r>
              <a:rPr lang="en-US" altLang="en-US" b="1" dirty="0">
                <a:latin typeface="Times New Roman" panose="02020603050405020304" pitchFamily="18" charset="0"/>
                <a:cs typeface="Times New Roman" panose="02020603050405020304" pitchFamily="18" charset="0"/>
              </a:rPr>
              <a:t>Alphabet</a:t>
            </a:r>
            <a:r>
              <a:rPr lang="en-US" altLang="en-US" dirty="0">
                <a:latin typeface="Times New Roman" panose="02020603050405020304" pitchFamily="18" charset="0"/>
                <a:cs typeface="Times New Roman" panose="02020603050405020304" pitchFamily="18" charset="0"/>
              </a:rPr>
              <a:t>: </a:t>
            </a:r>
          </a:p>
          <a:p>
            <a:pPr marL="0" indent="0">
              <a:buNone/>
              <a:defRPr/>
            </a:pPr>
            <a:r>
              <a:rPr lang="en-US" altLang="en-US" dirty="0">
                <a:latin typeface="Times New Roman" panose="02020603050405020304" pitchFamily="18" charset="0"/>
                <a:cs typeface="Times New Roman" panose="02020603050405020304" pitchFamily="18" charset="0"/>
              </a:rPr>
              <a:t>	A finite non-empty set of symbols is called 	‘alphabet’.</a:t>
            </a:r>
          </a:p>
          <a:p>
            <a:pPr marL="0" indent="0">
              <a:buNone/>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∑={0,1}, ∑={</a:t>
            </a:r>
            <a:r>
              <a:rPr lang="en-US" altLang="en-US" dirty="0" err="1">
                <a:latin typeface="Times New Roman" panose="02020603050405020304" pitchFamily="18" charset="0"/>
                <a:cs typeface="Times New Roman" panose="02020603050405020304" pitchFamily="18" charset="0"/>
              </a:rPr>
              <a:t>a,b,c,d</a:t>
            </a:r>
            <a:r>
              <a:rPr lang="en-US" altLang="en-US" dirty="0">
                <a:latin typeface="Times New Roman" panose="02020603050405020304" pitchFamily="18" charset="0"/>
                <a:cs typeface="Times New Roman" panose="02020603050405020304" pitchFamily="18" charset="0"/>
              </a:rPr>
              <a:t>}</a:t>
            </a:r>
          </a:p>
          <a:p>
            <a:pPr marL="519502" lvl="1" indent="0">
              <a:buNone/>
              <a:defRPr/>
            </a:pP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TextBox 1">
            <a:extLst>
              <a:ext uri="{FF2B5EF4-FFF2-40B4-BE49-F238E27FC236}">
                <a16:creationId xmlns:a16="http://schemas.microsoft.com/office/drawing/2014/main" id="{7ACCE33A-0EA6-4176-FCAC-3E031B829968}"/>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1008410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body" idx="1"/>
          </p:nvPr>
        </p:nvSpPr>
        <p:spPr>
          <a:xfrm>
            <a:off x="1186774" y="990600"/>
            <a:ext cx="10911441" cy="4876800"/>
          </a:xfrm>
        </p:spPr>
        <p:txBody>
          <a:bodyPr>
            <a:normAutofit/>
          </a:bodyPr>
          <a:lstStyle/>
          <a:p>
            <a:pPr marL="389625" indent="-389625">
              <a:defRPr/>
            </a:pPr>
            <a:r>
              <a:rPr lang="en-US" altLang="en-US" b="1" dirty="0">
                <a:latin typeface="Times New Roman" panose="02020603050405020304" pitchFamily="18" charset="0"/>
                <a:cs typeface="Times New Roman" panose="02020603050405020304" pitchFamily="18" charset="0"/>
              </a:rPr>
              <a:t>String</a:t>
            </a:r>
            <a:r>
              <a:rPr lang="en-US" altLang="en-US" dirty="0">
                <a:latin typeface="Times New Roman" panose="02020603050405020304" pitchFamily="18" charset="0"/>
                <a:cs typeface="Times New Roman" panose="02020603050405020304" pitchFamily="18" charset="0"/>
              </a:rPr>
              <a:t>: </a:t>
            </a:r>
          </a:p>
          <a:p>
            <a:pPr marL="0" indent="0">
              <a:buNone/>
              <a:defRPr/>
            </a:pPr>
            <a:r>
              <a:rPr lang="en-US" altLang="en-US"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 string over an alphabet is a finite sequence of the symbols drawn from 	that alphabet.</a:t>
            </a:r>
          </a:p>
          <a:p>
            <a:pPr marL="519502" lvl="1" indent="0">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e.g</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In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a,b</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is the alphabet</a:t>
            </a:r>
          </a:p>
          <a:p>
            <a:pPr marL="519502" lvl="1" indent="0">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ab, abb  are valid strings, where as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abc</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is not a string because ‘c’ 		doesn’t belongs to ∑.</a:t>
            </a:r>
          </a:p>
          <a:p>
            <a:pPr marL="1206500" lvl="1" indent="-292100" defTabSz="661988">
              <a:buFont typeface="Wingdings" panose="05000000000000000000" pitchFamily="2" charset="2"/>
              <a:buChar char="§"/>
              <a:defRPr/>
            </a:pP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Length of a String</a:t>
            </a:r>
          </a:p>
          <a:p>
            <a:pPr marL="519502" lvl="1" indent="0" algn="just">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The number of symbols in a string w is called its length, denoted 		by |w|. </a:t>
            </a:r>
          </a:p>
          <a:p>
            <a:pPr marL="519502" lvl="1" indent="0" algn="just">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e.g</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 011 | = 3,  |11| = 2,  | b | = 1</a:t>
            </a:r>
          </a:p>
          <a:p>
            <a:pPr marL="1265238" lvl="1" indent="-350838" algn="just">
              <a:buFont typeface="Wingdings" panose="05000000000000000000" pitchFamily="2" charset="2"/>
              <a:buChar char="§"/>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is the empty string, the length of the empty string is ‘0’.  </a:t>
            </a:r>
          </a:p>
          <a:p>
            <a:pPr marL="519502" lvl="1" indent="0" algn="just">
              <a:buNone/>
              <a:defRPr/>
            </a:pPr>
            <a:endParaRPr lang="en-US" altLang="en-US" sz="2533" dirty="0">
              <a:sym typeface="Symbol" panose="05050102010706020507" pitchFamily="18" charset="2"/>
            </a:endParaRPr>
          </a:p>
        </p:txBody>
      </p:sp>
      <p:sp>
        <p:nvSpPr>
          <p:cNvPr id="9" name="Rectangle 2">
            <a:extLst>
              <a:ext uri="{FF2B5EF4-FFF2-40B4-BE49-F238E27FC236}">
                <a16:creationId xmlns:a16="http://schemas.microsoft.com/office/drawing/2014/main" id="{DFB434E9-DA98-527D-1FA3-1F4580631B2F}"/>
              </a:ext>
            </a:extLst>
          </p:cNvPr>
          <p:cNvSpPr>
            <a:spLocks noGrp="1" noChangeArrowheads="1"/>
          </p:cNvSpPr>
          <p:nvPr>
            <p:ph type="title"/>
          </p:nvPr>
        </p:nvSpPr>
        <p:spPr>
          <a:xfrm>
            <a:off x="1499681" y="-1"/>
            <a:ext cx="8033425" cy="85603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1. Strings and Languages</a:t>
            </a:r>
          </a:p>
        </p:txBody>
      </p:sp>
      <p:sp>
        <p:nvSpPr>
          <p:cNvPr id="10" name="TextBox 9">
            <a:extLst>
              <a:ext uri="{FF2B5EF4-FFF2-40B4-BE49-F238E27FC236}">
                <a16:creationId xmlns:a16="http://schemas.microsoft.com/office/drawing/2014/main" id="{5841F824-7917-233F-8C4C-E262063D708E}"/>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2025694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body" idx="1"/>
          </p:nvPr>
        </p:nvSpPr>
        <p:spPr>
          <a:xfrm>
            <a:off x="1499680" y="1108952"/>
            <a:ext cx="10598535" cy="4860047"/>
          </a:xfrm>
        </p:spPr>
        <p:txBody>
          <a:bodyPr>
            <a:normAutofit lnSpcReduction="10000"/>
          </a:bodyPr>
          <a:lstStyle/>
          <a:p>
            <a:pPr marL="0" indent="0">
              <a:buNone/>
              <a:defRPr/>
            </a:pPr>
            <a:r>
              <a:rPr lang="en-US" altLang="en-US" b="1" dirty="0">
                <a:latin typeface="Times New Roman" panose="02020603050405020304" pitchFamily="18" charset="0"/>
                <a:cs typeface="Times New Roman" panose="02020603050405020304" pitchFamily="18" charset="0"/>
              </a:rPr>
              <a:t>String Operations</a:t>
            </a:r>
            <a:r>
              <a:rPr lang="en-US" altLang="en-US" dirty="0">
                <a:latin typeface="Times New Roman" panose="02020603050405020304" pitchFamily="18" charset="0"/>
                <a:cs typeface="Times New Roman" panose="02020603050405020304" pitchFamily="18" charset="0"/>
              </a:rPr>
              <a:t>: </a:t>
            </a:r>
          </a:p>
          <a:p>
            <a:pPr marL="0" indent="0">
              <a:buNone/>
              <a:defRPr/>
            </a:pPr>
            <a:r>
              <a:rPr lang="en-US" altLang="en-US" dirty="0">
                <a:latin typeface="Times New Roman" panose="02020603050405020304" pitchFamily="18" charset="0"/>
                <a:cs typeface="Times New Roman" panose="02020603050405020304" pitchFamily="18" charset="0"/>
              </a:rPr>
              <a:t>     </a:t>
            </a:r>
            <a:r>
              <a:rPr lang="en-US" altLang="en-US" b="1" dirty="0">
                <a:solidFill>
                  <a:srgbClr val="7030A0"/>
                </a:solidFill>
                <a:latin typeface="Times New Roman" panose="02020603050405020304" pitchFamily="18" charset="0"/>
                <a:cs typeface="Times New Roman" panose="02020603050405020304" pitchFamily="18" charset="0"/>
              </a:rPr>
              <a:t>Concatenation</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If x and y are strings, then the concatenation of x and y, 			denoted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is the string formed by appending y to x. </a:t>
            </a: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For example, if x = dog and y = house, then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 doghouse.</a:t>
            </a:r>
          </a:p>
          <a:p>
            <a:pPr marL="519502" lvl="1" indent="0" algn="just">
              <a:buNone/>
              <a:defRPr/>
            </a:pPr>
            <a:endParaRPr lang="en-US" altLang="en-US" sz="2800" dirty="0">
              <a:latin typeface="Times New Roman" panose="02020603050405020304" pitchFamily="18" charset="0"/>
              <a:cs typeface="Times New Roman" panose="02020603050405020304" pitchFamily="18" charset="0"/>
              <a:sym typeface="Symbol" panose="05050102010706020507" pitchFamily="18" charset="2"/>
            </a:endParaRP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The empty string is the identity under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concatenation;that</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is, </a:t>
            </a: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for any string s, .s=s. =s.</a:t>
            </a:r>
          </a:p>
          <a:p>
            <a:pPr marL="519502" lvl="1" indent="0" algn="just">
              <a:buNone/>
              <a:defRPr/>
            </a:pPr>
            <a:endParaRPr lang="en-US" altLang="en-US" sz="2800" dirty="0">
              <a:latin typeface="Times New Roman" panose="02020603050405020304" pitchFamily="18" charset="0"/>
              <a:cs typeface="Times New Roman" panose="02020603050405020304" pitchFamily="18" charset="0"/>
              <a:sym typeface="Symbol" panose="05050102010706020507" pitchFamily="18" charset="2"/>
            </a:endParaRPr>
          </a:p>
          <a:p>
            <a:pPr marL="1828800" lvl="1" indent="-973138" algn="just">
              <a:buFont typeface="Wingdings" panose="05000000000000000000" pitchFamily="2" charset="2"/>
              <a:buChar char="à"/>
              <a:defRPr/>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Exponentiation of strings as follows:</a:t>
            </a: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s</a:t>
            </a:r>
            <a:r>
              <a:rPr lang="en-US" altLang="en-US" sz="2800" baseline="30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aseline="-250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sz="2800" baseline="30000" dirty="0" err="1">
                <a:latin typeface="Times New Roman" panose="02020603050405020304" pitchFamily="18" charset="0"/>
                <a:cs typeface="Times New Roman" panose="02020603050405020304" pitchFamily="18" charset="0"/>
                <a:sym typeface="Symbol" panose="05050102010706020507" pitchFamily="18" charset="2"/>
              </a:rPr>
              <a:t>n</a:t>
            </a:r>
            <a:r>
              <a:rPr lang="en-US" altLang="en-US" sz="2800" baseline="-250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s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 s ( n times)</a:t>
            </a:r>
          </a:p>
        </p:txBody>
      </p:sp>
      <p:sp>
        <p:nvSpPr>
          <p:cNvPr id="4" name="Rectangle 2">
            <a:extLst>
              <a:ext uri="{FF2B5EF4-FFF2-40B4-BE49-F238E27FC236}">
                <a16:creationId xmlns:a16="http://schemas.microsoft.com/office/drawing/2014/main" id="{2E4CF9AD-4366-4B67-5E77-9A93AFDA66FA}"/>
              </a:ext>
            </a:extLst>
          </p:cNvPr>
          <p:cNvSpPr>
            <a:spLocks noGrp="1" noChangeArrowheads="1"/>
          </p:cNvSpPr>
          <p:nvPr>
            <p:ph type="title"/>
          </p:nvPr>
        </p:nvSpPr>
        <p:spPr>
          <a:xfrm>
            <a:off x="1499681" y="-1"/>
            <a:ext cx="8033425" cy="85603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1. Strings and Languages</a:t>
            </a:r>
          </a:p>
        </p:txBody>
      </p:sp>
      <p:sp>
        <p:nvSpPr>
          <p:cNvPr id="5" name="TextBox 4">
            <a:extLst>
              <a:ext uri="{FF2B5EF4-FFF2-40B4-BE49-F238E27FC236}">
                <a16:creationId xmlns:a16="http://schemas.microsoft.com/office/drawing/2014/main" id="{0DDF0A98-5690-B8BB-2017-1969D9F33A7E}"/>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2245641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a:xfrm>
            <a:off x="272376" y="1031129"/>
            <a:ext cx="7315198" cy="5136204"/>
          </a:xfrm>
        </p:spPr>
        <p:txBody>
          <a:bodyPr>
            <a:noAutofit/>
          </a:bodyPr>
          <a:lstStyle/>
          <a:p>
            <a:pPr marL="0" indent="0" algn="just">
              <a:buNone/>
            </a:pPr>
            <a:r>
              <a:rPr lang="en-US" altLang="en-US" sz="2500" b="1" dirty="0">
                <a:solidFill>
                  <a:srgbClr val="7030A0"/>
                </a:solidFill>
                <a:latin typeface="Times New Roman" panose="02020603050405020304" pitchFamily="18" charset="0"/>
                <a:cs typeface="Times New Roman" panose="02020603050405020304" pitchFamily="18" charset="0"/>
              </a:rPr>
              <a:t>Prefix: </a:t>
            </a:r>
            <a:r>
              <a:rPr lang="en-US" altLang="en-US" sz="2500" dirty="0">
                <a:latin typeface="Times New Roman" panose="02020603050405020304" pitchFamily="18" charset="0"/>
                <a:cs typeface="Times New Roman" panose="02020603050405020304" pitchFamily="18" charset="0"/>
              </a:rPr>
              <a:t>Any sequence of leading symbols over the given string is called ‘prefix’.</a:t>
            </a:r>
          </a:p>
          <a:p>
            <a:pPr marL="0" indent="0" algn="just">
              <a:buNone/>
            </a:pPr>
            <a:r>
              <a:rPr lang="en-US" altLang="en-US" sz="2500" dirty="0">
                <a:latin typeface="Times New Roman" panose="02020603050405020304" pitchFamily="18" charset="0"/>
                <a:cs typeface="Times New Roman" panose="02020603050405020304" pitchFamily="18" charset="0"/>
              </a:rPr>
              <a:t>Example: For the string ‘</a:t>
            </a:r>
            <a:r>
              <a:rPr lang="en-US" altLang="en-US" sz="2500" dirty="0" err="1">
                <a:latin typeface="Times New Roman" panose="02020603050405020304" pitchFamily="18" charset="0"/>
                <a:cs typeface="Times New Roman" panose="02020603050405020304" pitchFamily="18" charset="0"/>
              </a:rPr>
              <a:t>cse</a:t>
            </a:r>
            <a:r>
              <a:rPr lang="en-US" altLang="en-US" sz="2500" dirty="0">
                <a:latin typeface="Times New Roman" panose="02020603050405020304" pitchFamily="18" charset="0"/>
                <a:cs typeface="Times New Roman" panose="02020603050405020304" pitchFamily="18" charset="0"/>
              </a:rPr>
              <a:t>’, the possible prefixes are </a:t>
            </a:r>
            <a:r>
              <a:rPr lang="en-US" altLang="en-US" sz="2500" dirty="0">
                <a:latin typeface="Times New Roman" panose="02020603050405020304" pitchFamily="18" charset="0"/>
                <a:cs typeface="Times New Roman" panose="02020603050405020304" pitchFamily="18" charset="0"/>
                <a:sym typeface="Symbol" pitchFamily="18" charset="2"/>
              </a:rPr>
              <a:t></a:t>
            </a:r>
            <a:r>
              <a:rPr lang="en-US" altLang="en-US" sz="2500" dirty="0">
                <a:latin typeface="Times New Roman" panose="02020603050405020304" pitchFamily="18" charset="0"/>
                <a:cs typeface="Times New Roman" panose="02020603050405020304" pitchFamily="18" charset="0"/>
              </a:rPr>
              <a:t>, c, cs, </a:t>
            </a:r>
            <a:r>
              <a:rPr lang="en-US" altLang="en-US" sz="2500" dirty="0" err="1">
                <a:latin typeface="Times New Roman" panose="02020603050405020304" pitchFamily="18" charset="0"/>
                <a:cs typeface="Times New Roman" panose="02020603050405020304" pitchFamily="18" charset="0"/>
              </a:rPr>
              <a:t>cse</a:t>
            </a:r>
            <a:r>
              <a:rPr lang="en-US" altLang="en-US" sz="2500" dirty="0">
                <a:latin typeface="Times New Roman" panose="02020603050405020304" pitchFamily="18" charset="0"/>
                <a:cs typeface="Times New Roman" panose="02020603050405020304" pitchFamily="18" charset="0"/>
              </a:rPr>
              <a:t>.</a:t>
            </a:r>
          </a:p>
          <a:p>
            <a:pPr marL="0" indent="0" algn="just">
              <a:buNone/>
            </a:pPr>
            <a:r>
              <a:rPr lang="en-US" altLang="en-US" sz="2500" b="1" dirty="0">
                <a:solidFill>
                  <a:srgbClr val="7030A0"/>
                </a:solidFill>
                <a:latin typeface="Times New Roman" panose="02020603050405020304" pitchFamily="18" charset="0"/>
                <a:cs typeface="Times New Roman" panose="02020603050405020304" pitchFamily="18" charset="0"/>
              </a:rPr>
              <a:t>Suffix: </a:t>
            </a:r>
            <a:r>
              <a:rPr lang="en-US" altLang="en-US" sz="2500" dirty="0">
                <a:latin typeface="Times New Roman" panose="02020603050405020304" pitchFamily="18" charset="0"/>
                <a:cs typeface="Times New Roman" panose="02020603050405020304" pitchFamily="18" charset="0"/>
              </a:rPr>
              <a:t>Any sequence of trailing symbols over the given string is called ‘suffix’.</a:t>
            </a:r>
          </a:p>
          <a:p>
            <a:pPr marL="0" indent="0" algn="just">
              <a:buNone/>
            </a:pPr>
            <a:r>
              <a:rPr lang="en-US" altLang="en-US" sz="2500" dirty="0">
                <a:latin typeface="Times New Roman" panose="02020603050405020304" pitchFamily="18" charset="0"/>
                <a:cs typeface="Times New Roman" panose="02020603050405020304" pitchFamily="18" charset="0"/>
              </a:rPr>
              <a:t>Example: For the string ‘</a:t>
            </a:r>
            <a:r>
              <a:rPr lang="en-US" altLang="en-US" sz="2500" dirty="0" err="1">
                <a:latin typeface="Times New Roman" panose="02020603050405020304" pitchFamily="18" charset="0"/>
                <a:cs typeface="Times New Roman" panose="02020603050405020304" pitchFamily="18" charset="0"/>
              </a:rPr>
              <a:t>cse</a:t>
            </a:r>
            <a:r>
              <a:rPr lang="en-US" altLang="en-US" sz="2500" dirty="0">
                <a:latin typeface="Times New Roman" panose="02020603050405020304" pitchFamily="18" charset="0"/>
                <a:cs typeface="Times New Roman" panose="02020603050405020304" pitchFamily="18" charset="0"/>
              </a:rPr>
              <a:t>’, the possible suffixes are </a:t>
            </a:r>
            <a:r>
              <a:rPr lang="en-US" altLang="en-US" sz="2500" dirty="0">
                <a:latin typeface="Times New Roman" panose="02020603050405020304" pitchFamily="18" charset="0"/>
                <a:cs typeface="Times New Roman" panose="02020603050405020304" pitchFamily="18" charset="0"/>
                <a:sym typeface="Symbol" pitchFamily="18" charset="2"/>
              </a:rPr>
              <a:t></a:t>
            </a:r>
            <a:r>
              <a:rPr lang="en-US" altLang="en-US" sz="2500" dirty="0">
                <a:latin typeface="Times New Roman" panose="02020603050405020304" pitchFamily="18" charset="0"/>
                <a:cs typeface="Times New Roman" panose="02020603050405020304" pitchFamily="18" charset="0"/>
              </a:rPr>
              <a:t>, e, se, </a:t>
            </a:r>
            <a:r>
              <a:rPr lang="en-US" altLang="en-US" sz="2500" dirty="0" err="1">
                <a:latin typeface="Times New Roman" panose="02020603050405020304" pitchFamily="18" charset="0"/>
                <a:cs typeface="Times New Roman" panose="02020603050405020304" pitchFamily="18" charset="0"/>
              </a:rPr>
              <a:t>cse</a:t>
            </a:r>
            <a:r>
              <a:rPr lang="en-US" altLang="en-US" sz="2500" dirty="0">
                <a:latin typeface="Times New Roman" panose="02020603050405020304" pitchFamily="18" charset="0"/>
                <a:cs typeface="Times New Roman" panose="02020603050405020304" pitchFamily="18" charset="0"/>
              </a:rPr>
              <a:t>.</a:t>
            </a:r>
          </a:p>
          <a:p>
            <a:pPr marL="0" indent="0" algn="just">
              <a:buNone/>
              <a:defRPr/>
            </a:pPr>
            <a:r>
              <a:rPr lang="en-US" altLang="en-US" sz="2500" b="1" dirty="0">
                <a:solidFill>
                  <a:srgbClr val="7030A0"/>
                </a:solidFill>
                <a:latin typeface="Times New Roman" panose="02020603050405020304" pitchFamily="18" charset="0"/>
                <a:cs typeface="Times New Roman" panose="02020603050405020304" pitchFamily="18" charset="0"/>
              </a:rPr>
              <a:t>Substring: </a:t>
            </a:r>
            <a:r>
              <a:rPr lang="en-US" altLang="en-US" sz="2500" dirty="0">
                <a:latin typeface="Times New Roman" panose="02020603050405020304" pitchFamily="18" charset="0"/>
                <a:cs typeface="Times New Roman" panose="02020603050405020304" pitchFamily="18" charset="0"/>
              </a:rPr>
              <a:t>Any sequence of symbols over the given string is called ‘substring’.</a:t>
            </a:r>
          </a:p>
          <a:p>
            <a:pPr marL="0" indent="0" algn="just">
              <a:buNone/>
              <a:defRPr/>
            </a:pPr>
            <a:r>
              <a:rPr lang="en-US" altLang="en-US" sz="2500" dirty="0">
                <a:latin typeface="Times New Roman" panose="02020603050405020304" pitchFamily="18" charset="0"/>
                <a:cs typeface="Times New Roman" panose="02020603050405020304" pitchFamily="18" charset="0"/>
              </a:rPr>
              <a:t>Example: For the string ‘computer’ the possible substrings are </a:t>
            </a:r>
            <a:r>
              <a:rPr lang="en-US"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500" dirty="0">
                <a:latin typeface="Times New Roman" panose="02020603050405020304" pitchFamily="18" charset="0"/>
                <a:cs typeface="Times New Roman" panose="02020603050405020304" pitchFamily="18" charset="0"/>
              </a:rPr>
              <a:t>, com, put, </a:t>
            </a:r>
            <a:r>
              <a:rPr lang="en-US" altLang="en-US" sz="2500" dirty="0" err="1">
                <a:latin typeface="Times New Roman" panose="02020603050405020304" pitchFamily="18" charset="0"/>
                <a:cs typeface="Times New Roman" panose="02020603050405020304" pitchFamily="18" charset="0"/>
              </a:rPr>
              <a:t>te</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mp</a:t>
            </a:r>
            <a:r>
              <a:rPr lang="en-US" altLang="en-US" sz="2500" dirty="0">
                <a:latin typeface="Times New Roman" panose="02020603050405020304" pitchFamily="18" charset="0"/>
                <a:cs typeface="Times New Roman" panose="02020603050405020304" pitchFamily="18" charset="0"/>
              </a:rPr>
              <a:t>,….</a:t>
            </a:r>
          </a:p>
          <a:p>
            <a:pPr marL="0" indent="0" algn="just">
              <a:buNone/>
            </a:pPr>
            <a:endParaRPr lang="en-US" altLang="en-US" sz="2600" dirty="0">
              <a:latin typeface="Times New Roman" panose="02020603050405020304" pitchFamily="18" charset="0"/>
              <a:cs typeface="Times New Roman" panose="02020603050405020304" pitchFamily="18" charset="0"/>
            </a:endParaRPr>
          </a:p>
          <a:p>
            <a:pPr marL="0" indent="0" algn="just">
              <a:buNone/>
            </a:pPr>
            <a:endParaRPr lang="en-US" altLang="en-US" sz="2600" dirty="0">
              <a:latin typeface="Times New Roman" panose="02020603050405020304" pitchFamily="18" charset="0"/>
              <a:cs typeface="Times New Roman" panose="02020603050405020304" pitchFamily="18" charset="0"/>
            </a:endParaRPr>
          </a:p>
          <a:p>
            <a:pPr marL="0" indent="0" algn="just">
              <a:buNone/>
            </a:pPr>
            <a:endParaRPr lang="en-US" altLang="en-US" sz="2600" dirty="0">
              <a:latin typeface="Times New Roman" panose="02020603050405020304" pitchFamily="18" charset="0"/>
              <a:cs typeface="Times New Roman" panose="02020603050405020304" pitchFamily="18" charset="0"/>
              <a:sym typeface="Symbol" pitchFamily="18" charset="2"/>
            </a:endParaRPr>
          </a:p>
        </p:txBody>
      </p:sp>
      <p:sp>
        <p:nvSpPr>
          <p:cNvPr id="4" name="Rectangle 2">
            <a:extLst>
              <a:ext uri="{FF2B5EF4-FFF2-40B4-BE49-F238E27FC236}">
                <a16:creationId xmlns:a16="http://schemas.microsoft.com/office/drawing/2014/main" id="{638BACEA-663D-4017-EE25-0109042C9D4F}"/>
              </a:ext>
            </a:extLst>
          </p:cNvPr>
          <p:cNvSpPr>
            <a:spLocks noGrp="1" noChangeArrowheads="1"/>
          </p:cNvSpPr>
          <p:nvPr>
            <p:ph type="title"/>
          </p:nvPr>
        </p:nvSpPr>
        <p:spPr>
          <a:xfrm>
            <a:off x="1499681" y="-1"/>
            <a:ext cx="8033425" cy="85603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1. Strings and Languages</a:t>
            </a:r>
          </a:p>
        </p:txBody>
      </p:sp>
      <p:sp>
        <p:nvSpPr>
          <p:cNvPr id="5" name="TextBox 4">
            <a:extLst>
              <a:ext uri="{FF2B5EF4-FFF2-40B4-BE49-F238E27FC236}">
                <a16:creationId xmlns:a16="http://schemas.microsoft.com/office/drawing/2014/main" id="{EDDBD065-D22C-FE25-710A-7618CA3AF024}"/>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6" name="Rectangle 3">
            <a:extLst>
              <a:ext uri="{FF2B5EF4-FFF2-40B4-BE49-F238E27FC236}">
                <a16:creationId xmlns:a16="http://schemas.microsoft.com/office/drawing/2014/main" id="{9345E565-DBB5-AA97-CDA0-3510E2800AC2}"/>
              </a:ext>
            </a:extLst>
          </p:cNvPr>
          <p:cNvSpPr txBox="1">
            <a:spLocks noChangeArrowheads="1"/>
          </p:cNvSpPr>
          <p:nvPr/>
        </p:nvSpPr>
        <p:spPr>
          <a:xfrm>
            <a:off x="7918314" y="1083963"/>
            <a:ext cx="4001309" cy="4017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en-US" sz="2533" dirty="0"/>
          </a:p>
          <a:p>
            <a:pPr marL="0" indent="0" algn="just">
              <a:buNone/>
              <a:defRPr/>
            </a:pPr>
            <a:r>
              <a:rPr lang="en-US" altLang="en-US" sz="2600" b="1" dirty="0">
                <a:solidFill>
                  <a:srgbClr val="7030A0"/>
                </a:solidFill>
                <a:latin typeface="Times New Roman" panose="02020603050405020304" pitchFamily="18" charset="0"/>
                <a:cs typeface="Times New Roman" panose="02020603050405020304" pitchFamily="18" charset="0"/>
              </a:rPr>
              <a:t>Language</a:t>
            </a:r>
            <a:r>
              <a:rPr lang="en-US" altLang="en-US" sz="2600" dirty="0">
                <a:solidFill>
                  <a:srgbClr val="7030A0"/>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 language over an alphabet is a set of strings over that alphabet.</a:t>
            </a:r>
          </a:p>
          <a:p>
            <a:pPr marL="0" indent="0" algn="just">
              <a:buFont typeface="Arial" panose="020B0604020202020204" pitchFamily="34" charset="0"/>
              <a:buNone/>
              <a:defRPr/>
            </a:pP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e.g</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a,b</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t>
            </a:r>
          </a:p>
          <a:p>
            <a:pPr marL="0" indent="0" algn="just">
              <a:buFont typeface="Arial" panose="020B0604020202020204" pitchFamily="34" charset="0"/>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L={aa, abb,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bab</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bbaaa</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2747311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1499681" y="0"/>
            <a:ext cx="8066351" cy="888716"/>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2. Operations on Languages</a:t>
            </a:r>
          </a:p>
        </p:txBody>
      </p:sp>
      <p:pic>
        <p:nvPicPr>
          <p:cNvPr id="64519" name="Picture 5"/>
          <p:cNvPicPr>
            <a:picLocks noChangeAspect="1" noChangeArrowheads="1"/>
          </p:cNvPicPr>
          <p:nvPr/>
        </p:nvPicPr>
        <p:blipFill>
          <a:blip r:embed="rId2"/>
          <a:srcRect/>
          <a:stretch>
            <a:fillRect/>
          </a:stretch>
        </p:blipFill>
        <p:spPr bwMode="auto">
          <a:xfrm>
            <a:off x="1733141" y="1303990"/>
            <a:ext cx="7646273" cy="2163864"/>
          </a:xfrm>
          <a:prstGeom prst="rect">
            <a:avLst/>
          </a:prstGeom>
          <a:noFill/>
          <a:ln w="9525">
            <a:noFill/>
            <a:miter lim="800000"/>
            <a:headEnd/>
            <a:tailEnd/>
          </a:ln>
        </p:spPr>
      </p:pic>
      <p:sp>
        <p:nvSpPr>
          <p:cNvPr id="64520" name="TextBox 15"/>
          <p:cNvSpPr txBox="1">
            <a:spLocks noChangeArrowheads="1"/>
          </p:cNvSpPr>
          <p:nvPr/>
        </p:nvSpPr>
        <p:spPr bwMode="auto">
          <a:xfrm>
            <a:off x="3046046" y="3970775"/>
            <a:ext cx="6099908" cy="474249"/>
          </a:xfrm>
          <a:prstGeom prst="rect">
            <a:avLst/>
          </a:prstGeom>
          <a:noFill/>
          <a:ln w="9525">
            <a:noFill/>
            <a:miter lim="800000"/>
            <a:headEnd/>
            <a:tailEnd/>
          </a:ln>
        </p:spPr>
        <p:txBody>
          <a:bodyPr lIns="103900" tIns="51951" rIns="103900" bIns="51951">
            <a:spAutoFit/>
          </a:bodyPr>
          <a:lstStyle/>
          <a:p>
            <a:pPr algn="ctr"/>
            <a:r>
              <a:rPr lang="en-US" sz="2400" dirty="0">
                <a:latin typeface="Times New Roman" panose="02020603050405020304" pitchFamily="18" charset="0"/>
                <a:cs typeface="Times New Roman" panose="02020603050405020304" pitchFamily="18" charset="0"/>
              </a:rPr>
              <a:t>Definitions of operations on languages</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BD82E-4965-D5E3-43C7-4875BEE1FBC2}"/>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1288401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634247" y="0"/>
            <a:ext cx="7712954" cy="787400"/>
          </a:xfrm>
        </p:spPr>
        <p:txBody>
          <a:bodyPr/>
          <a:lstStyle/>
          <a:p>
            <a:pPr algn="ctr"/>
            <a:r>
              <a:rPr lang="en-US" altLang="en-US" sz="3467" b="1" dirty="0">
                <a:solidFill>
                  <a:schemeClr val="bg1"/>
                </a:solidFill>
                <a:latin typeface="Times New Roman" panose="02020603050405020304" pitchFamily="18" charset="0"/>
                <a:ea typeface="ＭＳ Ｐゴシック" pitchFamily="34" charset="-128"/>
                <a:cs typeface="Times New Roman" panose="02020603050405020304" pitchFamily="18" charset="0"/>
              </a:rPr>
              <a:t>Lexical Analyzer</a:t>
            </a:r>
            <a:endParaRPr lang="en-US" altLang="en-US" sz="3467" b="1" dirty="0">
              <a:solidFill>
                <a:schemeClr val="bg1"/>
              </a:solidFill>
              <a:latin typeface="Times New Roman" panose="02020603050405020304" pitchFamily="18" charset="0"/>
              <a:cs typeface="Times New Roman" panose="02020603050405020304" pitchFamily="18" charset="0"/>
            </a:endParaRPr>
          </a:p>
        </p:txBody>
      </p:sp>
      <p:sp>
        <p:nvSpPr>
          <p:cNvPr id="34821" name="Rectangle 3"/>
          <p:cNvSpPr>
            <a:spLocks noGrp="1" noChangeArrowheads="1"/>
          </p:cNvSpPr>
          <p:nvPr>
            <p:ph type="body" idx="1"/>
          </p:nvPr>
        </p:nvSpPr>
        <p:spPr>
          <a:xfrm>
            <a:off x="1089497" y="965200"/>
            <a:ext cx="10797703" cy="5105400"/>
          </a:xfrm>
        </p:spPr>
        <p:txBody>
          <a:bodyPr>
            <a:normAutofit/>
          </a:bodyPr>
          <a:lstStyle/>
          <a:p>
            <a:pPr marL="0" indent="0" algn="just">
              <a:lnSpc>
                <a:spcPct val="150000"/>
              </a:lnSpc>
              <a:buNone/>
            </a:pPr>
            <a:r>
              <a:rPr lang="en-US" altLang="en-US" sz="2400" b="1" dirty="0">
                <a:latin typeface="Times New Roman" panose="02020603050405020304" pitchFamily="18" charset="0"/>
                <a:ea typeface="ＭＳ Ｐゴシック" pitchFamily="34" charset="-128"/>
                <a:cs typeface="Times New Roman" panose="02020603050405020304" pitchFamily="18" charset="0"/>
              </a:rPr>
              <a:t>THE ROLE OF THE LEXICAL ANALYZER</a:t>
            </a:r>
          </a:p>
          <a:p>
            <a:pPr algn="just">
              <a:lnSpc>
                <a:spcPct val="150000"/>
              </a:lnSpc>
              <a:buFont typeface="Wingdings" pitchFamily="2" charset="2"/>
              <a:buChar char="Ø"/>
            </a:pPr>
            <a:r>
              <a:rPr lang="en-US" altLang="en-US" sz="2400" dirty="0">
                <a:latin typeface="Times New Roman" panose="02020603050405020304" pitchFamily="18" charset="0"/>
                <a:ea typeface="ＭＳ Ｐゴシック" pitchFamily="34" charset="-128"/>
                <a:cs typeface="Times New Roman" panose="02020603050405020304" pitchFamily="18" charset="0"/>
              </a:rPr>
              <a:t>It is the first phase of the compiler. </a:t>
            </a:r>
          </a:p>
          <a:p>
            <a:pPr algn="just">
              <a:lnSpc>
                <a:spcPct val="150000"/>
              </a:lnSpc>
              <a:buFont typeface="Wingdings" pitchFamily="2" charset="2"/>
              <a:buChar char="Ø"/>
            </a:pPr>
            <a:r>
              <a:rPr lang="en-US" altLang="en-US" sz="2400" dirty="0">
                <a:latin typeface="Times New Roman" panose="02020603050405020304" pitchFamily="18" charset="0"/>
                <a:ea typeface="ＭＳ Ｐゴシック" pitchFamily="34" charset="-128"/>
                <a:cs typeface="Times New Roman" panose="02020603050405020304" pitchFamily="18" charset="0"/>
              </a:rPr>
              <a:t>It reads the input characters of the source program, group them into lexemes, and produces as output a sequence of tokens for each lexeme in the source program.</a:t>
            </a:r>
          </a:p>
          <a:p>
            <a:pPr algn="just">
              <a:lnSpc>
                <a:spcPct val="150000"/>
              </a:lnSpc>
              <a:buFont typeface="Wingdings" pitchFamily="2" charset="2"/>
              <a:buChar char="Ø"/>
            </a:pPr>
            <a:r>
              <a:rPr lang="en-US" altLang="en-US" sz="2400" dirty="0">
                <a:latin typeface="Times New Roman" panose="02020603050405020304" pitchFamily="18" charset="0"/>
                <a:ea typeface="ＭＳ Ｐゴシック" pitchFamily="34" charset="-128"/>
                <a:cs typeface="Times New Roman" panose="02020603050405020304" pitchFamily="18" charset="0"/>
              </a:rPr>
              <a:t>It strips out from the source program comments and white spaces in the form of blank, tab  and newline characters. </a:t>
            </a:r>
          </a:p>
          <a:p>
            <a:pPr algn="just">
              <a:lnSpc>
                <a:spcPct val="150000"/>
              </a:lnSpc>
              <a:buFont typeface="Wingdings" pitchFamily="2" charset="2"/>
              <a:buChar char="Ø"/>
            </a:pPr>
            <a:r>
              <a:rPr lang="en-US" altLang="en-US" sz="2400" dirty="0">
                <a:latin typeface="Times New Roman" panose="02020603050405020304" pitchFamily="18" charset="0"/>
                <a:ea typeface="ＭＳ Ｐゴシック" pitchFamily="34" charset="-128"/>
                <a:cs typeface="Times New Roman" panose="02020603050405020304" pitchFamily="18" charset="0"/>
              </a:rPr>
              <a:t>It also correlates error messages from the compiler with the source program (because it keeps track of line numbers).</a:t>
            </a:r>
          </a:p>
          <a:p>
            <a:endParaRPr lang="en-US" alt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C4667B5-4E84-C3C6-A89F-0CD70D558533}"/>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type="body" idx="1"/>
          </p:nvPr>
        </p:nvSpPr>
        <p:spPr>
          <a:xfrm>
            <a:off x="739303" y="1539334"/>
            <a:ext cx="5486400" cy="4122163"/>
          </a:xfrm>
        </p:spPr>
        <p:txBody>
          <a:bodyPr>
            <a:noAutofit/>
          </a:bodyPr>
          <a:lstStyle/>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rPr>
              <a:t>Concatenation</a:t>
            </a: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2</a:t>
            </a:r>
            <a:r>
              <a:rPr lang="en-US" altLang="en-US" sz="2600" dirty="0">
                <a:latin typeface="Times New Roman" panose="02020603050405020304" pitchFamily="18" charset="0"/>
                <a:cs typeface="Times New Roman" panose="02020603050405020304" pitchFamily="18" charset="0"/>
              </a:rPr>
              <a:t> = { s</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s</a:t>
            </a:r>
            <a:r>
              <a:rPr lang="en-US" altLang="en-US" sz="2600" baseline="-25000" dirty="0">
                <a:latin typeface="Times New Roman" panose="02020603050405020304" pitchFamily="18" charset="0"/>
                <a:cs typeface="Times New Roman" panose="02020603050405020304" pitchFamily="18" charset="0"/>
              </a:rPr>
              <a:t>2 </a:t>
            </a:r>
            <a:r>
              <a:rPr lang="en-US" altLang="en-US" sz="2600" dirty="0">
                <a:latin typeface="Times New Roman" panose="02020603050405020304" pitchFamily="18" charset="0"/>
                <a:cs typeface="Times New Roman" panose="02020603050405020304" pitchFamily="18" charset="0"/>
              </a:rPr>
              <a:t>| s</a:t>
            </a:r>
            <a:r>
              <a:rPr lang="en-US" altLang="en-US" sz="2600" baseline="-25000" dirty="0">
                <a:latin typeface="Times New Roman" panose="02020603050405020304" pitchFamily="18" charset="0"/>
                <a:cs typeface="Times New Roman" panose="02020603050405020304" pitchFamily="18" charset="0"/>
              </a:rPr>
              <a:t>1 </a:t>
            </a:r>
            <a:r>
              <a:rPr lang="en-US" altLang="en-US" sz="2600" dirty="0">
                <a:latin typeface="Times New Roman" panose="02020603050405020304" pitchFamily="18" charset="0"/>
                <a:cs typeface="Times New Roman" panose="02020603050405020304" pitchFamily="18" charset="0"/>
                <a:sym typeface="Symbol" pitchFamily="18" charset="2"/>
              </a:rPr>
              <a:t> L</a:t>
            </a:r>
            <a:r>
              <a:rPr lang="en-US" altLang="en-US" sz="2600" baseline="-25000" dirty="0">
                <a:latin typeface="Times New Roman" panose="02020603050405020304" pitchFamily="18" charset="0"/>
                <a:cs typeface="Times New Roman" panose="02020603050405020304" pitchFamily="18" charset="0"/>
                <a:sym typeface="Symbol" pitchFamily="18" charset="2"/>
              </a:rPr>
              <a:t>1</a:t>
            </a:r>
            <a:r>
              <a:rPr lang="en-US" altLang="en-US" sz="2600" dirty="0">
                <a:latin typeface="Times New Roman" panose="02020603050405020304" pitchFamily="18" charset="0"/>
                <a:cs typeface="Times New Roman" panose="02020603050405020304" pitchFamily="18" charset="0"/>
                <a:sym typeface="Symbol" pitchFamily="18" charset="2"/>
              </a:rPr>
              <a:t>  and  </a:t>
            </a:r>
            <a:r>
              <a:rPr lang="en-US" altLang="en-US" sz="2600" dirty="0">
                <a:latin typeface="Times New Roman" panose="02020603050405020304" pitchFamily="18" charset="0"/>
                <a:cs typeface="Times New Roman" panose="02020603050405020304" pitchFamily="18" charset="0"/>
              </a:rPr>
              <a:t>s</a:t>
            </a:r>
            <a:r>
              <a:rPr lang="en-US" altLang="en-US" sz="2600" baseline="-25000" dirty="0">
                <a:latin typeface="Times New Roman" panose="02020603050405020304" pitchFamily="18" charset="0"/>
                <a:cs typeface="Times New Roman" panose="02020603050405020304" pitchFamily="18" charset="0"/>
              </a:rPr>
              <a:t>2 </a:t>
            </a:r>
            <a:r>
              <a:rPr lang="en-US" altLang="en-US" sz="2600" dirty="0">
                <a:latin typeface="Times New Roman" panose="02020603050405020304" pitchFamily="18" charset="0"/>
                <a:cs typeface="Times New Roman" panose="02020603050405020304" pitchFamily="18" charset="0"/>
                <a:sym typeface="Symbol" pitchFamily="18" charset="2"/>
              </a:rPr>
              <a:t> L</a:t>
            </a:r>
            <a:r>
              <a:rPr lang="en-US" altLang="en-US" sz="2600" baseline="-25000" dirty="0">
                <a:latin typeface="Times New Roman" panose="02020603050405020304" pitchFamily="18" charset="0"/>
                <a:cs typeface="Times New Roman" panose="02020603050405020304" pitchFamily="18" charset="0"/>
                <a:sym typeface="Symbol" pitchFamily="18" charset="2"/>
              </a:rPr>
              <a:t>2 </a:t>
            </a:r>
            <a:r>
              <a:rPr lang="en-US" altLang="en-US" sz="2600" dirty="0">
                <a:latin typeface="Times New Roman" panose="02020603050405020304" pitchFamily="18" charset="0"/>
                <a:cs typeface="Times New Roman" panose="02020603050405020304" pitchFamily="18" charset="0"/>
                <a:sym typeface="Symbol" pitchFamily="18" charset="2"/>
              </a:rPr>
              <a:t>}</a:t>
            </a:r>
          </a:p>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sym typeface="Symbol" pitchFamily="18" charset="2"/>
              </a:rPr>
              <a:t>Union</a:t>
            </a: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2</a:t>
            </a:r>
            <a:r>
              <a:rPr lang="en-US" altLang="en-US" sz="2600" dirty="0">
                <a:latin typeface="Times New Roman" panose="02020603050405020304" pitchFamily="18" charset="0"/>
                <a:cs typeface="Times New Roman" panose="02020603050405020304" pitchFamily="18" charset="0"/>
              </a:rPr>
              <a:t> = { s</a:t>
            </a:r>
            <a:r>
              <a:rPr lang="en-US" altLang="en-US" sz="2600"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 s</a:t>
            </a:r>
            <a:r>
              <a:rPr lang="en-US" altLang="en-US" sz="2600"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itchFamily="18" charset="2"/>
              </a:rPr>
              <a:t> L</a:t>
            </a:r>
            <a:r>
              <a:rPr lang="en-US" altLang="en-US" sz="2600" baseline="-25000" dirty="0">
                <a:latin typeface="Times New Roman" panose="02020603050405020304" pitchFamily="18" charset="0"/>
                <a:cs typeface="Times New Roman" panose="02020603050405020304" pitchFamily="18" charset="0"/>
                <a:sym typeface="Symbol" pitchFamily="18" charset="2"/>
              </a:rPr>
              <a:t>1</a:t>
            </a:r>
            <a:r>
              <a:rPr lang="en-US" altLang="en-US" sz="2600" dirty="0">
                <a:latin typeface="Times New Roman" panose="02020603050405020304" pitchFamily="18" charset="0"/>
                <a:cs typeface="Times New Roman" panose="02020603050405020304" pitchFamily="18" charset="0"/>
                <a:sym typeface="Symbol" pitchFamily="18" charset="2"/>
              </a:rPr>
              <a:t>  or   </a:t>
            </a:r>
            <a:r>
              <a:rPr lang="en-US" altLang="en-US" sz="2600" dirty="0">
                <a:latin typeface="Times New Roman" panose="02020603050405020304" pitchFamily="18" charset="0"/>
                <a:cs typeface="Times New Roman" panose="02020603050405020304" pitchFamily="18" charset="0"/>
              </a:rPr>
              <a:t>s</a:t>
            </a:r>
            <a:r>
              <a:rPr lang="en-US" altLang="en-US" sz="2600"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itchFamily="18" charset="2"/>
              </a:rPr>
              <a:t> L</a:t>
            </a:r>
            <a:r>
              <a:rPr lang="en-US" altLang="en-US" sz="2600" baseline="-25000" dirty="0">
                <a:latin typeface="Times New Roman" panose="02020603050405020304" pitchFamily="18" charset="0"/>
                <a:cs typeface="Times New Roman" panose="02020603050405020304" pitchFamily="18" charset="0"/>
                <a:sym typeface="Symbol" pitchFamily="18" charset="2"/>
              </a:rPr>
              <a:t>2 </a:t>
            </a:r>
            <a:r>
              <a:rPr lang="en-US" altLang="en-US" sz="2600" dirty="0">
                <a:latin typeface="Times New Roman" panose="02020603050405020304" pitchFamily="18" charset="0"/>
                <a:cs typeface="Times New Roman" panose="02020603050405020304" pitchFamily="18" charset="0"/>
                <a:sym typeface="Symbol" pitchFamily="18" charset="2"/>
              </a:rPr>
              <a:t>}</a:t>
            </a:r>
          </a:p>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sym typeface="Symbol" pitchFamily="18" charset="2"/>
              </a:rPr>
              <a:t>Exponentiation</a:t>
            </a: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sym typeface="Symbol" pitchFamily="18" charset="2"/>
              </a:rPr>
              <a:t>L</a:t>
            </a:r>
            <a:r>
              <a:rPr lang="en-US" altLang="en-US" sz="2600" baseline="30000" dirty="0">
                <a:latin typeface="Times New Roman" panose="02020603050405020304" pitchFamily="18" charset="0"/>
                <a:cs typeface="Times New Roman" panose="02020603050405020304" pitchFamily="18" charset="0"/>
                <a:sym typeface="Symbol" pitchFamily="18" charset="2"/>
              </a:rPr>
              <a:t>0</a:t>
            </a:r>
            <a:r>
              <a:rPr lang="en-US" altLang="en-US" sz="2600" baseline="-250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sym typeface="Symbol" pitchFamily="18" charset="2"/>
              </a:rPr>
              <a:t>= {}        L</a:t>
            </a:r>
            <a:r>
              <a:rPr lang="en-US" altLang="en-US" sz="2600" baseline="30000" dirty="0">
                <a:latin typeface="Times New Roman" panose="02020603050405020304" pitchFamily="18" charset="0"/>
                <a:cs typeface="Times New Roman" panose="02020603050405020304" pitchFamily="18" charset="0"/>
                <a:sym typeface="Symbol" pitchFamily="18" charset="2"/>
              </a:rPr>
              <a:t>1</a:t>
            </a:r>
            <a:r>
              <a:rPr lang="en-US" altLang="en-US" sz="2600" dirty="0">
                <a:latin typeface="Times New Roman" panose="02020603050405020304" pitchFamily="18" charset="0"/>
                <a:cs typeface="Times New Roman" panose="02020603050405020304" pitchFamily="18" charset="0"/>
                <a:sym typeface="Symbol" pitchFamily="18" charset="2"/>
              </a:rPr>
              <a:t> = L            L</a:t>
            </a:r>
            <a:r>
              <a:rPr lang="en-US" altLang="en-US" sz="2600" baseline="30000" dirty="0">
                <a:latin typeface="Times New Roman" panose="02020603050405020304" pitchFamily="18" charset="0"/>
                <a:cs typeface="Times New Roman" panose="02020603050405020304" pitchFamily="18" charset="0"/>
                <a:sym typeface="Symbol" pitchFamily="18" charset="2"/>
              </a:rPr>
              <a:t>2</a:t>
            </a:r>
            <a:r>
              <a:rPr lang="en-US" altLang="en-US" sz="2600" dirty="0">
                <a:latin typeface="Times New Roman" panose="02020603050405020304" pitchFamily="18" charset="0"/>
                <a:cs typeface="Times New Roman" panose="02020603050405020304" pitchFamily="18" charset="0"/>
                <a:sym typeface="Symbol" pitchFamily="18" charset="2"/>
              </a:rPr>
              <a:t> = LL</a:t>
            </a:r>
          </a:p>
          <a:p>
            <a:pPr lvl="1">
              <a:lnSpc>
                <a:spcPct val="90000"/>
              </a:lnSpc>
              <a:buFontTx/>
              <a:buNone/>
            </a:pPr>
            <a:endParaRPr lang="en-US" altLang="en-US" sz="2600" dirty="0">
              <a:latin typeface="Times New Roman" panose="02020603050405020304" pitchFamily="18" charset="0"/>
              <a:cs typeface="Times New Roman" panose="02020603050405020304" pitchFamily="18" charset="0"/>
              <a:sym typeface="Symbol" pitchFamily="18" charset="2"/>
            </a:endParaRPr>
          </a:p>
          <a:p>
            <a:pPr lvl="1">
              <a:lnSpc>
                <a:spcPct val="90000"/>
              </a:lnSpc>
              <a:buFontTx/>
              <a:buNone/>
            </a:pPr>
            <a:r>
              <a:rPr lang="en-US" altLang="en-US" sz="2600" dirty="0">
                <a:latin typeface="Times New Roman" panose="02020603050405020304" pitchFamily="18" charset="0"/>
                <a:cs typeface="Times New Roman" panose="02020603050405020304" pitchFamily="18" charset="0"/>
                <a:sym typeface="Symbol" pitchFamily="18" charset="2"/>
              </a:rPr>
              <a:t> </a:t>
            </a:r>
          </a:p>
        </p:txBody>
      </p:sp>
      <p:graphicFrame>
        <p:nvGraphicFramePr>
          <p:cNvPr id="65542" name="Object 5"/>
          <p:cNvGraphicFramePr>
            <a:graphicFrameLocks noChangeAspect="1"/>
          </p:cNvGraphicFramePr>
          <p:nvPr>
            <p:extLst/>
          </p:nvPr>
        </p:nvGraphicFramePr>
        <p:xfrm>
          <a:off x="8657617" y="2160073"/>
          <a:ext cx="717063" cy="609600"/>
        </p:xfrm>
        <a:graphic>
          <a:graphicData uri="http://schemas.openxmlformats.org/presentationml/2006/ole">
            <mc:AlternateContent xmlns:mc="http://schemas.openxmlformats.org/markup-compatibility/2006">
              <mc:Choice xmlns:v="urn:schemas-microsoft-com:vml" Requires="v">
                <p:oleObj spid="_x0000_s1028" name="Equation" r:id="rId3" imgW="330120" imgH="431640" progId="Equation.3">
                  <p:embed/>
                </p:oleObj>
              </mc:Choice>
              <mc:Fallback>
                <p:oleObj name="Equation" r:id="rId3" imgW="330120" imgH="431640" progId="Equation.3">
                  <p:embed/>
                  <p:pic>
                    <p:nvPicPr>
                      <p:cNvPr id="655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7617" y="2160073"/>
                        <a:ext cx="717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3" name="Object 6"/>
          <p:cNvGraphicFramePr>
            <a:graphicFrameLocks noChangeAspect="1"/>
          </p:cNvGraphicFramePr>
          <p:nvPr>
            <p:extLst/>
          </p:nvPr>
        </p:nvGraphicFramePr>
        <p:xfrm>
          <a:off x="8657616" y="3527831"/>
          <a:ext cx="717063" cy="609600"/>
        </p:xfrm>
        <a:graphic>
          <a:graphicData uri="http://schemas.openxmlformats.org/presentationml/2006/ole">
            <mc:AlternateContent xmlns:mc="http://schemas.openxmlformats.org/markup-compatibility/2006">
              <mc:Choice xmlns:v="urn:schemas-microsoft-com:vml" Requires="v">
                <p:oleObj spid="_x0000_s1029" name="Equation" r:id="rId5" imgW="330057" imgH="431613" progId="Equation.3">
                  <p:embed/>
                </p:oleObj>
              </mc:Choice>
              <mc:Fallback>
                <p:oleObj name="Equation" r:id="rId5" imgW="330057" imgH="431613" progId="Equation.3">
                  <p:embed/>
                  <p:pic>
                    <p:nvPicPr>
                      <p:cNvPr id="6554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616" y="3527831"/>
                        <a:ext cx="717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a:extLst>
              <a:ext uri="{FF2B5EF4-FFF2-40B4-BE49-F238E27FC236}">
                <a16:creationId xmlns:a16="http://schemas.microsoft.com/office/drawing/2014/main" id="{1783D9EE-32B2-A34E-7513-92AC67EB5AB5}"/>
              </a:ext>
            </a:extLst>
          </p:cNvPr>
          <p:cNvSpPr>
            <a:spLocks noGrp="1" noChangeArrowheads="1"/>
          </p:cNvSpPr>
          <p:nvPr>
            <p:ph type="title"/>
          </p:nvPr>
        </p:nvSpPr>
        <p:spPr>
          <a:xfrm>
            <a:off x="1499681" y="0"/>
            <a:ext cx="8066351" cy="888716"/>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2. Operations on Languages</a:t>
            </a:r>
          </a:p>
        </p:txBody>
      </p:sp>
      <p:sp>
        <p:nvSpPr>
          <p:cNvPr id="5" name="TextBox 4">
            <a:extLst>
              <a:ext uri="{FF2B5EF4-FFF2-40B4-BE49-F238E27FC236}">
                <a16:creationId xmlns:a16="http://schemas.microsoft.com/office/drawing/2014/main" id="{609C17D3-5A76-4E89-46A0-E5DEE2728948}"/>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7" name="TextBox 6">
            <a:extLst>
              <a:ext uri="{FF2B5EF4-FFF2-40B4-BE49-F238E27FC236}">
                <a16:creationId xmlns:a16="http://schemas.microsoft.com/office/drawing/2014/main" id="{B95D88B9-F89A-DBD5-5846-698F3A8AA57C}"/>
              </a:ext>
            </a:extLst>
          </p:cNvPr>
          <p:cNvSpPr txBox="1"/>
          <p:nvPr/>
        </p:nvSpPr>
        <p:spPr>
          <a:xfrm>
            <a:off x="7060421" y="1541183"/>
            <a:ext cx="4628515" cy="2973122"/>
          </a:xfrm>
          <a:prstGeom prst="rect">
            <a:avLst/>
          </a:prstGeom>
          <a:noFill/>
        </p:spPr>
        <p:txBody>
          <a:bodyPr wrap="square">
            <a:spAutoFit/>
          </a:bodyPr>
          <a:lstStyle/>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sym typeface="Symbol" pitchFamily="18" charset="2"/>
              </a:rPr>
              <a:t>Kleene Closure</a:t>
            </a:r>
          </a:p>
          <a:p>
            <a:pPr lvl="1">
              <a:lnSpc>
                <a:spcPct val="90000"/>
              </a:lnSpc>
            </a:pPr>
            <a:endParaRPr lang="en-US" altLang="en-US" sz="2600" dirty="0">
              <a:latin typeface="Times New Roman" panose="02020603050405020304" pitchFamily="18" charset="0"/>
              <a:cs typeface="Times New Roman" panose="02020603050405020304" pitchFamily="18" charset="0"/>
              <a:sym typeface="Symbol" pitchFamily="18" charset="2"/>
            </a:endParaRP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sym typeface="Symbol" pitchFamily="18" charset="2"/>
              </a:rPr>
              <a:t>L</a:t>
            </a:r>
            <a:r>
              <a:rPr lang="en-US" altLang="en-US" sz="2600" baseline="30000" dirty="0">
                <a:latin typeface="Times New Roman" panose="02020603050405020304" pitchFamily="18" charset="0"/>
                <a:cs typeface="Times New Roman" panose="02020603050405020304" pitchFamily="18" charset="0"/>
                <a:sym typeface="Symbol" pitchFamily="18" charset="2"/>
              </a:rPr>
              <a:t>*</a:t>
            </a:r>
            <a:r>
              <a:rPr lang="en-US" altLang="en-US" sz="2600" dirty="0">
                <a:latin typeface="Times New Roman" panose="02020603050405020304" pitchFamily="18" charset="0"/>
                <a:cs typeface="Times New Roman" panose="02020603050405020304" pitchFamily="18" charset="0"/>
                <a:sym typeface="Symbol" pitchFamily="18" charset="2"/>
              </a:rPr>
              <a:t> = </a:t>
            </a:r>
          </a:p>
          <a:p>
            <a:pPr marL="457200" lvl="1" indent="0">
              <a:lnSpc>
                <a:spcPct val="90000"/>
              </a:lnSpc>
              <a:buNone/>
            </a:pPr>
            <a:endParaRPr lang="en-US" altLang="en-US" sz="2600" dirty="0">
              <a:latin typeface="Times New Roman" panose="02020603050405020304" pitchFamily="18" charset="0"/>
              <a:cs typeface="Times New Roman" panose="02020603050405020304" pitchFamily="18" charset="0"/>
              <a:sym typeface="Symbol" pitchFamily="18" charset="2"/>
            </a:endParaRPr>
          </a:p>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sym typeface="Symbol" pitchFamily="18" charset="2"/>
              </a:rPr>
              <a:t>Positive Closure</a:t>
            </a:r>
          </a:p>
          <a:p>
            <a:pPr lvl="1">
              <a:lnSpc>
                <a:spcPct val="90000"/>
              </a:lnSpc>
            </a:pPr>
            <a:endParaRPr lang="en-US" altLang="en-US" sz="2600" dirty="0">
              <a:latin typeface="Times New Roman" panose="02020603050405020304" pitchFamily="18" charset="0"/>
              <a:cs typeface="Times New Roman" panose="02020603050405020304" pitchFamily="18" charset="0"/>
              <a:sym typeface="Symbol" pitchFamily="18" charset="2"/>
            </a:endParaRP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sym typeface="Symbol" pitchFamily="18" charset="2"/>
              </a:rPr>
              <a:t>L</a:t>
            </a:r>
            <a:r>
              <a:rPr lang="en-US" altLang="en-US" sz="2600" baseline="30000" dirty="0">
                <a:latin typeface="Times New Roman" panose="02020603050405020304" pitchFamily="18" charset="0"/>
                <a:cs typeface="Times New Roman" panose="02020603050405020304" pitchFamily="18" charset="0"/>
                <a:sym typeface="Symbol" pitchFamily="18" charset="2"/>
              </a:rPr>
              <a:t>+</a:t>
            </a:r>
            <a:r>
              <a:rPr lang="en-US" altLang="en-US" sz="2600" dirty="0">
                <a:latin typeface="Times New Roman" panose="02020603050405020304" pitchFamily="18" charset="0"/>
                <a:cs typeface="Times New Roman" panose="02020603050405020304" pitchFamily="18" charset="0"/>
                <a:sym typeface="Symbol" pitchFamily="18" charset="2"/>
              </a:rPr>
              <a:t> = </a:t>
            </a:r>
          </a:p>
          <a:p>
            <a:pPr marL="457200" lvl="1" indent="0">
              <a:lnSpc>
                <a:spcPct val="90000"/>
              </a:lnSpc>
              <a:buNone/>
            </a:pPr>
            <a:endParaRPr lang="en-US" altLang="en-US" sz="2600" dirty="0">
              <a:latin typeface="Times New Roman" panose="02020603050405020304" pitchFamily="18" charset="0"/>
              <a:cs typeface="Times New Roman" panose="02020603050405020304" pitchFamily="18" charset="0"/>
              <a:sym typeface="Symbol" pitchFamily="18" charset="2"/>
            </a:endParaRPr>
          </a:p>
        </p:txBody>
      </p:sp>
    </p:spTree>
    <p:extLst>
      <p:ext uri="{BB962C8B-B14F-4D97-AF65-F5344CB8AC3E}">
        <p14:creationId xmlns:p14="http://schemas.microsoft.com/office/powerpoint/2010/main" val="2782081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a:xfrm>
            <a:off x="2120632" y="937095"/>
            <a:ext cx="9825436" cy="5715000"/>
          </a:xfrm>
        </p:spPr>
        <p:txBody>
          <a:bodyPr>
            <a:normAutofit lnSpcReduction="10000"/>
          </a:bodyPr>
          <a:lstStyle/>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 = {</a:t>
            </a:r>
            <a:r>
              <a:rPr lang="en-US" altLang="en-US" sz="2600" dirty="0" err="1">
                <a:latin typeface="Times New Roman" panose="02020603050405020304" pitchFamily="18" charset="0"/>
                <a:cs typeface="Times New Roman" panose="02020603050405020304" pitchFamily="18" charset="0"/>
              </a:rPr>
              <a:t>a,b,c,d</a:t>
            </a:r>
            <a:r>
              <a:rPr lang="en-US" altLang="en-US" sz="2600" dirty="0">
                <a:latin typeface="Times New Roman" panose="02020603050405020304" pitchFamily="18" charset="0"/>
                <a:cs typeface="Times New Roman" panose="02020603050405020304" pitchFamily="18" charset="0"/>
              </a:rPr>
              <a:t>}          L</a:t>
            </a:r>
            <a:r>
              <a:rPr lang="en-US" altLang="en-US" sz="2600" baseline="-25000" dirty="0">
                <a:latin typeface="Times New Roman" panose="02020603050405020304" pitchFamily="18" charset="0"/>
                <a:cs typeface="Times New Roman" panose="02020603050405020304" pitchFamily="18" charset="0"/>
              </a:rPr>
              <a:t>2</a:t>
            </a:r>
            <a:r>
              <a:rPr lang="en-US" altLang="en-US" sz="2600" dirty="0">
                <a:latin typeface="Times New Roman" panose="02020603050405020304" pitchFamily="18" charset="0"/>
                <a:cs typeface="Times New Roman" panose="02020603050405020304" pitchFamily="18" charset="0"/>
              </a:rPr>
              <a:t> = {1,2}</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2 </a:t>
            </a:r>
            <a:r>
              <a:rPr lang="en-US" altLang="en-US" sz="2600" dirty="0">
                <a:latin typeface="Times New Roman" panose="02020603050405020304" pitchFamily="18" charset="0"/>
                <a:cs typeface="Times New Roman" panose="02020603050405020304" pitchFamily="18" charset="0"/>
              </a:rPr>
              <a:t> = {a1,a2,b1,b2,c1,c2,d1,d2}</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latin typeface="Times New Roman" panose="02020603050405020304" pitchFamily="18" charset="0"/>
                <a:cs typeface="Times New Roman" panose="02020603050405020304" pitchFamily="18" charset="0"/>
              </a:rPr>
              <a:t> L</a:t>
            </a:r>
            <a:r>
              <a:rPr lang="en-US" altLang="en-US" sz="2600" baseline="-25000" dirty="0">
                <a:latin typeface="Times New Roman" panose="02020603050405020304" pitchFamily="18" charset="0"/>
                <a:cs typeface="Times New Roman" panose="02020603050405020304" pitchFamily="18" charset="0"/>
              </a:rPr>
              <a:t>2 </a:t>
            </a:r>
            <a:r>
              <a:rPr lang="en-US" altLang="en-US" sz="2600" dirty="0">
                <a:latin typeface="Times New Roman" panose="02020603050405020304" pitchFamily="18" charset="0"/>
                <a:cs typeface="Times New Roman" panose="02020603050405020304" pitchFamily="18" charset="0"/>
              </a:rPr>
              <a:t>= {a,b,c,d,1,2}</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baseline="30000" dirty="0">
                <a:latin typeface="Times New Roman" panose="02020603050405020304" pitchFamily="18" charset="0"/>
                <a:cs typeface="Times New Roman" panose="02020603050405020304" pitchFamily="18" charset="0"/>
              </a:rPr>
              <a:t>3</a:t>
            </a:r>
            <a:r>
              <a:rPr lang="en-US" altLang="en-US" sz="2600"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 all strings with length three (using </a:t>
            </a:r>
            <a:r>
              <a:rPr lang="en-US" altLang="en-US" sz="2600" dirty="0" err="1">
                <a:latin typeface="Times New Roman" panose="02020603050405020304" pitchFamily="18" charset="0"/>
                <a:cs typeface="Times New Roman" panose="02020603050405020304" pitchFamily="18" charset="0"/>
              </a:rPr>
              <a:t>a,b,c,d</a:t>
            </a:r>
            <a:r>
              <a:rPr lang="en-US" altLang="en-US" sz="2600" dirty="0">
                <a:latin typeface="Times New Roman" panose="02020603050405020304" pitchFamily="18" charset="0"/>
                <a:cs typeface="Times New Roman" panose="02020603050405020304" pitchFamily="18" charset="0"/>
              </a:rPr>
              <a:t>}</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baseline="30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 all strings using letters </a:t>
            </a:r>
            <a:r>
              <a:rPr lang="en-US" altLang="en-US" sz="2600" dirty="0" err="1">
                <a:latin typeface="Times New Roman" panose="02020603050405020304" pitchFamily="18" charset="0"/>
                <a:cs typeface="Times New Roman" panose="02020603050405020304" pitchFamily="18" charset="0"/>
              </a:rPr>
              <a:t>a,b,c,d</a:t>
            </a:r>
            <a:r>
              <a:rPr lang="en-US" altLang="en-US" sz="2600" dirty="0">
                <a:latin typeface="Times New Roman" panose="02020603050405020304" pitchFamily="18" charset="0"/>
                <a:cs typeface="Times New Roman" panose="02020603050405020304" pitchFamily="18" charset="0"/>
              </a:rPr>
              <a:t> and empty string</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baseline="30000" dirty="0">
                <a:latin typeface="Times New Roman" panose="02020603050405020304" pitchFamily="18" charset="0"/>
                <a:cs typeface="Times New Roman" panose="02020603050405020304" pitchFamily="18" charset="0"/>
              </a:rPr>
              <a:t>+</a:t>
            </a:r>
            <a:r>
              <a:rPr lang="en-US" altLang="en-US" sz="2600" dirty="0">
                <a:latin typeface="Times New Roman" panose="02020603050405020304" pitchFamily="18" charset="0"/>
                <a:cs typeface="Times New Roman" panose="02020603050405020304" pitchFamily="18" charset="0"/>
              </a:rPr>
              <a:t> = doesn’t include the empty string</a:t>
            </a:r>
          </a:p>
        </p:txBody>
      </p:sp>
      <p:sp>
        <p:nvSpPr>
          <p:cNvPr id="4" name="Rectangle 2">
            <a:extLst>
              <a:ext uri="{FF2B5EF4-FFF2-40B4-BE49-F238E27FC236}">
                <a16:creationId xmlns:a16="http://schemas.microsoft.com/office/drawing/2014/main" id="{2BBDB9F3-58E8-63B9-2635-FCBA31D9746E}"/>
              </a:ext>
            </a:extLst>
          </p:cNvPr>
          <p:cNvSpPr>
            <a:spLocks noGrp="1" noChangeArrowheads="1"/>
          </p:cNvSpPr>
          <p:nvPr>
            <p:ph type="title"/>
          </p:nvPr>
        </p:nvSpPr>
        <p:spPr>
          <a:xfrm>
            <a:off x="1499681" y="0"/>
            <a:ext cx="8066351" cy="888716"/>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2. Operations on Languages</a:t>
            </a:r>
          </a:p>
        </p:txBody>
      </p:sp>
      <p:sp>
        <p:nvSpPr>
          <p:cNvPr id="5" name="TextBox 4">
            <a:extLst>
              <a:ext uri="{FF2B5EF4-FFF2-40B4-BE49-F238E27FC236}">
                <a16:creationId xmlns:a16="http://schemas.microsoft.com/office/drawing/2014/main" id="{32E54975-525F-F397-225A-A0329371358A}"/>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275237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1558047" y="33137"/>
            <a:ext cx="7971692" cy="76715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3. Regular Expressions</a:t>
            </a:r>
          </a:p>
        </p:txBody>
      </p:sp>
      <p:sp>
        <p:nvSpPr>
          <p:cNvPr id="67589" name="Rectangle 3"/>
          <p:cNvSpPr>
            <a:spLocks noGrp="1" noChangeArrowheads="1"/>
          </p:cNvSpPr>
          <p:nvPr>
            <p:ph type="body" idx="1"/>
          </p:nvPr>
        </p:nvSpPr>
        <p:spPr>
          <a:xfrm>
            <a:off x="1460772" y="1102470"/>
            <a:ext cx="10446384" cy="5105400"/>
          </a:xfrm>
        </p:spPr>
        <p:txBody>
          <a:bodyPr/>
          <a:lstStyle/>
          <a:p>
            <a:pPr algn="just">
              <a:lnSpc>
                <a:spcPct val="150000"/>
              </a:lnSpc>
            </a:pPr>
            <a:r>
              <a:rPr lang="en-US" altLang="en-US" dirty="0">
                <a:latin typeface="Times New Roman" panose="02020603050405020304" pitchFamily="18" charset="0"/>
                <a:cs typeface="Times New Roman" panose="02020603050405020304" pitchFamily="18" charset="0"/>
              </a:rPr>
              <a:t>By using regular expressions to describe tokens of a programming language.</a:t>
            </a:r>
          </a:p>
          <a:p>
            <a:pPr algn="just">
              <a:lnSpc>
                <a:spcPct val="150000"/>
              </a:lnSpc>
            </a:pPr>
            <a:r>
              <a:rPr lang="en-US" altLang="en-US" dirty="0">
                <a:latin typeface="Times New Roman" panose="02020603050405020304" pitchFamily="18" charset="0"/>
                <a:cs typeface="Times New Roman" panose="02020603050405020304" pitchFamily="18" charset="0"/>
              </a:rPr>
              <a:t>A regular expression is built up of simpler regular expressions (using defining rules).</a:t>
            </a:r>
          </a:p>
          <a:p>
            <a:pPr algn="just">
              <a:lnSpc>
                <a:spcPct val="150000"/>
              </a:lnSpc>
            </a:pPr>
            <a:r>
              <a:rPr lang="en-US" altLang="en-US" dirty="0">
                <a:latin typeface="Times New Roman" panose="02020603050405020304" pitchFamily="18" charset="0"/>
                <a:cs typeface="Times New Roman" panose="02020603050405020304" pitchFamily="18" charset="0"/>
              </a:rPr>
              <a:t>Each regular expression denotes a language.</a:t>
            </a:r>
          </a:p>
          <a:p>
            <a:pPr algn="just">
              <a:lnSpc>
                <a:spcPct val="150000"/>
              </a:lnSpc>
            </a:pPr>
            <a:r>
              <a:rPr lang="en-US" altLang="en-US" dirty="0">
                <a:latin typeface="Times New Roman" panose="02020603050405020304" pitchFamily="18" charset="0"/>
                <a:cs typeface="Times New Roman" panose="02020603050405020304" pitchFamily="18" charset="0"/>
              </a:rPr>
              <a:t>A language that can be defined by a regular expression is called as a </a:t>
            </a:r>
            <a:r>
              <a:rPr lang="en-US" altLang="en-US" b="1" dirty="0">
                <a:latin typeface="Times New Roman" panose="02020603050405020304" pitchFamily="18" charset="0"/>
                <a:cs typeface="Times New Roman" panose="02020603050405020304" pitchFamily="18" charset="0"/>
              </a:rPr>
              <a:t>regular set</a:t>
            </a:r>
            <a:r>
              <a:rPr lang="en-US" alt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9FD1DC65-1324-8D18-74F6-1F1C5101479C}"/>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3416888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a:xfrm>
            <a:off x="2140086" y="990600"/>
            <a:ext cx="7389653" cy="5105400"/>
          </a:xfrm>
        </p:spPr>
        <p:txBody>
          <a:bodyPr>
            <a:normAutofit fontScale="92500" lnSpcReduction="20000"/>
          </a:bodyPr>
          <a:lstStyle/>
          <a:p>
            <a:pPr>
              <a:lnSpc>
                <a:spcPct val="90000"/>
              </a:lnSpc>
              <a:buFontTx/>
              <a:buNone/>
            </a:pPr>
            <a:r>
              <a:rPr lang="en-US" altLang="en-US" dirty="0">
                <a:latin typeface="Times New Roman" panose="02020603050405020304" pitchFamily="18" charset="0"/>
                <a:cs typeface="Times New Roman" panose="02020603050405020304" pitchFamily="18" charset="0"/>
              </a:rPr>
              <a:t>Regular expressions over alphabet </a:t>
            </a:r>
            <a:r>
              <a:rPr lang="en-US" altLang="en-US" dirty="0">
                <a:latin typeface="Times New Roman" panose="02020603050405020304" pitchFamily="18" charset="0"/>
                <a:cs typeface="Times New Roman" panose="02020603050405020304" pitchFamily="18" charset="0"/>
                <a:sym typeface="Symbol" pitchFamily="18" charset="2"/>
              </a:rPr>
              <a:t></a:t>
            </a:r>
          </a:p>
          <a:p>
            <a:pPr>
              <a:lnSpc>
                <a:spcPct val="90000"/>
              </a:lnSpc>
              <a:buFontTx/>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b="1" u="sng" dirty="0">
                <a:latin typeface="Times New Roman" panose="02020603050405020304" pitchFamily="18" charset="0"/>
                <a:cs typeface="Times New Roman" panose="02020603050405020304" pitchFamily="18" charset="0"/>
                <a:sym typeface="Symbol" pitchFamily="18" charset="2"/>
              </a:rPr>
              <a:t>Reg. </a:t>
            </a:r>
            <a:r>
              <a:rPr lang="en-US" altLang="en-US" b="1" u="sng" dirty="0" err="1">
                <a:latin typeface="Times New Roman" panose="02020603050405020304" pitchFamily="18" charset="0"/>
                <a:cs typeface="Times New Roman" panose="02020603050405020304" pitchFamily="18" charset="0"/>
                <a:sym typeface="Symbol" pitchFamily="18" charset="2"/>
              </a:rPr>
              <a:t>Expr</a:t>
            </a:r>
            <a:r>
              <a:rPr lang="en-US" altLang="en-US" b="1" dirty="0">
                <a:latin typeface="Times New Roman" panose="02020603050405020304" pitchFamily="18" charset="0"/>
                <a:cs typeface="Times New Roman" panose="02020603050405020304" pitchFamily="18" charset="0"/>
                <a:sym typeface="Symbol" pitchFamily="18" charset="2"/>
              </a:rPr>
              <a:t> 		</a:t>
            </a:r>
            <a:r>
              <a:rPr lang="en-US" altLang="en-US" b="1" u="sng" dirty="0">
                <a:latin typeface="Times New Roman" panose="02020603050405020304" pitchFamily="18" charset="0"/>
                <a:cs typeface="Times New Roman" panose="02020603050405020304" pitchFamily="18" charset="0"/>
                <a:sym typeface="Symbol" pitchFamily="18" charset="2"/>
              </a:rPr>
              <a:t>Language it denotes</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			{}</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a 			{a}</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(r</a:t>
            </a:r>
            <a:r>
              <a:rPr lang="en-US" altLang="en-US" baseline="-25000" dirty="0">
                <a:latin typeface="Times New Roman" panose="02020603050405020304" pitchFamily="18" charset="0"/>
                <a:cs typeface="Times New Roman" panose="02020603050405020304" pitchFamily="18" charset="0"/>
                <a:sym typeface="Symbol" pitchFamily="18" charset="2"/>
              </a:rPr>
              <a:t>1</a:t>
            </a:r>
            <a:r>
              <a:rPr lang="en-US" altLang="en-US" dirty="0">
                <a:latin typeface="Times New Roman" panose="02020603050405020304" pitchFamily="18" charset="0"/>
                <a:cs typeface="Times New Roman" panose="02020603050405020304" pitchFamily="18" charset="0"/>
                <a:sym typeface="Symbol" pitchFamily="18" charset="2"/>
              </a:rPr>
              <a:t>) | (r</a:t>
            </a:r>
            <a:r>
              <a:rPr lang="en-US" altLang="en-US" baseline="-25000" dirty="0">
                <a:latin typeface="Times New Roman" panose="02020603050405020304" pitchFamily="18" charset="0"/>
                <a:cs typeface="Times New Roman" panose="02020603050405020304" pitchFamily="18" charset="0"/>
                <a:sym typeface="Symbol" pitchFamily="18" charset="2"/>
              </a:rPr>
              <a:t>2</a:t>
            </a:r>
            <a:r>
              <a:rPr lang="en-US" altLang="en-US" dirty="0">
                <a:latin typeface="Times New Roman" panose="02020603050405020304" pitchFamily="18" charset="0"/>
                <a:cs typeface="Times New Roman" panose="02020603050405020304" pitchFamily="18" charset="0"/>
                <a:sym typeface="Symbol" pitchFamily="18" charset="2"/>
              </a:rPr>
              <a:t>) 		L(r</a:t>
            </a:r>
            <a:r>
              <a:rPr lang="en-US" altLang="en-US" baseline="-25000" dirty="0">
                <a:latin typeface="Times New Roman" panose="02020603050405020304" pitchFamily="18" charset="0"/>
                <a:cs typeface="Times New Roman" panose="02020603050405020304" pitchFamily="18" charset="0"/>
                <a:sym typeface="Symbol" pitchFamily="18" charset="2"/>
              </a:rPr>
              <a:t>1</a:t>
            </a:r>
            <a:r>
              <a:rPr lang="en-US" altLang="en-US" dirty="0">
                <a:latin typeface="Times New Roman" panose="02020603050405020304" pitchFamily="18" charset="0"/>
                <a:cs typeface="Times New Roman" panose="02020603050405020304" pitchFamily="18" charset="0"/>
                <a:sym typeface="Symbol" pitchFamily="18" charset="2"/>
              </a:rPr>
              <a:t>)  L(r</a:t>
            </a:r>
            <a:r>
              <a:rPr lang="en-US" altLang="en-US" baseline="-25000" dirty="0">
                <a:latin typeface="Times New Roman" panose="02020603050405020304" pitchFamily="18" charset="0"/>
                <a:cs typeface="Times New Roman" panose="02020603050405020304" pitchFamily="18" charset="0"/>
                <a:sym typeface="Symbol" pitchFamily="18" charset="2"/>
              </a:rPr>
              <a:t>2</a:t>
            </a:r>
            <a:r>
              <a:rPr lang="en-US" altLang="en-US" dirty="0">
                <a:latin typeface="Times New Roman" panose="02020603050405020304" pitchFamily="18" charset="0"/>
                <a:cs typeface="Times New Roman" panose="02020603050405020304" pitchFamily="18" charset="0"/>
                <a:sym typeface="Symbol" pitchFamily="18" charset="2"/>
              </a:rPr>
              <a:t>)</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(r</a:t>
            </a:r>
            <a:r>
              <a:rPr lang="en-US" altLang="en-US" baseline="-25000" dirty="0">
                <a:latin typeface="Times New Roman" panose="02020603050405020304" pitchFamily="18" charset="0"/>
                <a:cs typeface="Times New Roman" panose="02020603050405020304" pitchFamily="18" charset="0"/>
                <a:sym typeface="Symbol" pitchFamily="18" charset="2"/>
              </a:rPr>
              <a:t>1</a:t>
            </a:r>
            <a:r>
              <a:rPr lang="en-US" altLang="en-US" dirty="0">
                <a:latin typeface="Times New Roman" panose="02020603050405020304" pitchFamily="18" charset="0"/>
                <a:cs typeface="Times New Roman" panose="02020603050405020304" pitchFamily="18" charset="0"/>
                <a:sym typeface="Symbol" pitchFamily="18" charset="2"/>
              </a:rPr>
              <a:t>) (r</a:t>
            </a:r>
            <a:r>
              <a:rPr lang="en-US" altLang="en-US" baseline="-25000" dirty="0">
                <a:latin typeface="Times New Roman" panose="02020603050405020304" pitchFamily="18" charset="0"/>
                <a:cs typeface="Times New Roman" panose="02020603050405020304" pitchFamily="18" charset="0"/>
                <a:sym typeface="Symbol" pitchFamily="18" charset="2"/>
              </a:rPr>
              <a:t>2</a:t>
            </a:r>
            <a:r>
              <a:rPr lang="en-US" altLang="en-US" dirty="0">
                <a:latin typeface="Times New Roman" panose="02020603050405020304" pitchFamily="18" charset="0"/>
                <a:cs typeface="Times New Roman" panose="02020603050405020304" pitchFamily="18" charset="0"/>
                <a:sym typeface="Symbol" pitchFamily="18" charset="2"/>
              </a:rPr>
              <a:t>) 		L(r</a:t>
            </a:r>
            <a:r>
              <a:rPr lang="en-US" altLang="en-US" baseline="-25000" dirty="0">
                <a:latin typeface="Times New Roman" panose="02020603050405020304" pitchFamily="18" charset="0"/>
                <a:cs typeface="Times New Roman" panose="02020603050405020304" pitchFamily="18" charset="0"/>
                <a:sym typeface="Symbol" pitchFamily="18" charset="2"/>
              </a:rPr>
              <a:t>1</a:t>
            </a:r>
            <a:r>
              <a:rPr lang="en-US" altLang="en-US" dirty="0">
                <a:latin typeface="Times New Roman" panose="02020603050405020304" pitchFamily="18" charset="0"/>
                <a:cs typeface="Times New Roman" panose="02020603050405020304" pitchFamily="18" charset="0"/>
                <a:sym typeface="Symbol" pitchFamily="18" charset="2"/>
              </a:rPr>
              <a:t>) L(r</a:t>
            </a:r>
            <a:r>
              <a:rPr lang="en-US" altLang="en-US" baseline="-25000" dirty="0">
                <a:latin typeface="Times New Roman" panose="02020603050405020304" pitchFamily="18" charset="0"/>
                <a:cs typeface="Times New Roman" panose="02020603050405020304" pitchFamily="18" charset="0"/>
                <a:sym typeface="Symbol" pitchFamily="18" charset="2"/>
              </a:rPr>
              <a:t>2</a:t>
            </a:r>
            <a:r>
              <a:rPr lang="en-US" altLang="en-US" dirty="0">
                <a:latin typeface="Times New Roman" panose="02020603050405020304" pitchFamily="18" charset="0"/>
                <a:cs typeface="Times New Roman" panose="02020603050405020304" pitchFamily="18" charset="0"/>
                <a:sym typeface="Symbol" pitchFamily="18" charset="2"/>
              </a:rPr>
              <a:t>)</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(r)</a:t>
            </a:r>
            <a:r>
              <a:rPr lang="en-US" altLang="en-US" baseline="30000"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sym typeface="Symbol" pitchFamily="18" charset="2"/>
              </a:rPr>
              <a:t>(L(r))</a:t>
            </a:r>
            <a:r>
              <a:rPr lang="en-US" altLang="en-US" baseline="30000" dirty="0">
                <a:latin typeface="Times New Roman" panose="02020603050405020304" pitchFamily="18" charset="0"/>
                <a:cs typeface="Times New Roman" panose="02020603050405020304" pitchFamily="18" charset="0"/>
                <a:sym typeface="Symbol" pitchFamily="18" charset="2"/>
              </a:rPr>
              <a:t>*</a:t>
            </a:r>
          </a:p>
          <a:p>
            <a:pPr>
              <a:lnSpc>
                <a:spcPct val="90000"/>
              </a:lnSpc>
              <a:buFontTx/>
              <a:buNone/>
            </a:pPr>
            <a:r>
              <a:rPr lang="en-US" altLang="en-US" baseline="30000"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sym typeface="Symbol" pitchFamily="18" charset="2"/>
              </a:rPr>
              <a:t>(r)			L(r)</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a:t>
            </a:r>
          </a:p>
          <a:p>
            <a:pPr>
              <a:lnSpc>
                <a:spcPct val="90000"/>
              </a:lnSpc>
            </a:pPr>
            <a:r>
              <a:rPr lang="en-US" altLang="en-US" dirty="0">
                <a:latin typeface="Times New Roman" panose="02020603050405020304" pitchFamily="18" charset="0"/>
                <a:cs typeface="Times New Roman" panose="02020603050405020304" pitchFamily="18" charset="0"/>
                <a:sym typeface="Symbol" pitchFamily="18" charset="2"/>
              </a:rPr>
              <a:t>(r)</a:t>
            </a:r>
            <a:r>
              <a:rPr lang="en-US" altLang="en-US" baseline="30000" dirty="0">
                <a:latin typeface="Times New Roman" panose="02020603050405020304" pitchFamily="18" charset="0"/>
                <a:cs typeface="Times New Roman" panose="02020603050405020304" pitchFamily="18" charset="0"/>
                <a:sym typeface="Symbol" pitchFamily="18" charset="2"/>
              </a:rPr>
              <a:t>+</a:t>
            </a:r>
            <a:r>
              <a:rPr lang="en-US" altLang="en-US" baseline="-25000"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sym typeface="Symbol" pitchFamily="18" charset="2"/>
              </a:rPr>
              <a:t>=  (r)(r)</a:t>
            </a:r>
            <a:r>
              <a:rPr lang="en-US" altLang="en-US" baseline="30000" dirty="0">
                <a:latin typeface="Times New Roman" panose="02020603050405020304" pitchFamily="18" charset="0"/>
                <a:cs typeface="Times New Roman" panose="02020603050405020304" pitchFamily="18" charset="0"/>
                <a:sym typeface="Symbol" pitchFamily="18" charset="2"/>
              </a:rPr>
              <a:t>*</a:t>
            </a:r>
          </a:p>
          <a:p>
            <a:pPr>
              <a:lnSpc>
                <a:spcPct val="90000"/>
              </a:lnSpc>
            </a:pPr>
            <a:r>
              <a:rPr lang="en-US" altLang="en-US" dirty="0">
                <a:latin typeface="Times New Roman" panose="02020603050405020304" pitchFamily="18" charset="0"/>
                <a:cs typeface="Times New Roman" panose="02020603050405020304" pitchFamily="18" charset="0"/>
                <a:sym typeface="Symbol" pitchFamily="18" charset="2"/>
              </a:rPr>
              <a:t>(r)?</a:t>
            </a:r>
            <a:r>
              <a:rPr lang="en-US" altLang="en-US" baseline="30000"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sym typeface="Symbol" pitchFamily="18" charset="2"/>
              </a:rPr>
              <a:t>=  (r) | </a:t>
            </a:r>
            <a:r>
              <a:rPr lang="en-US" altLang="en-US" baseline="30000" dirty="0">
                <a:latin typeface="Times New Roman" panose="02020603050405020304" pitchFamily="18" charset="0"/>
                <a:cs typeface="Times New Roman" panose="02020603050405020304" pitchFamily="18" charset="0"/>
                <a:sym typeface="Symbol" pitchFamily="18" charset="2"/>
              </a:rPr>
              <a:t> 	</a:t>
            </a: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buFontTx/>
              <a:buNone/>
            </a:pPr>
            <a:endParaRPr lang="en-US" altLang="en-US" dirty="0">
              <a:sym typeface="Symbol" pitchFamily="18" charset="2"/>
            </a:endParaRPr>
          </a:p>
        </p:txBody>
      </p:sp>
      <p:sp>
        <p:nvSpPr>
          <p:cNvPr id="4" name="Rectangle 2">
            <a:extLst>
              <a:ext uri="{FF2B5EF4-FFF2-40B4-BE49-F238E27FC236}">
                <a16:creationId xmlns:a16="http://schemas.microsoft.com/office/drawing/2014/main" id="{740D0440-5352-303D-829A-39C7D00F1297}"/>
              </a:ext>
            </a:extLst>
          </p:cNvPr>
          <p:cNvSpPr>
            <a:spLocks noGrp="1" noChangeArrowheads="1"/>
          </p:cNvSpPr>
          <p:nvPr>
            <p:ph type="title"/>
          </p:nvPr>
        </p:nvSpPr>
        <p:spPr>
          <a:xfrm>
            <a:off x="1558047" y="33137"/>
            <a:ext cx="7971692" cy="76715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3. Regular Expressions</a:t>
            </a:r>
          </a:p>
        </p:txBody>
      </p:sp>
      <p:sp>
        <p:nvSpPr>
          <p:cNvPr id="5" name="TextBox 4">
            <a:extLst>
              <a:ext uri="{FF2B5EF4-FFF2-40B4-BE49-F238E27FC236}">
                <a16:creationId xmlns:a16="http://schemas.microsoft.com/office/drawing/2014/main" id="{1658763F-761E-D4B4-EF6E-0C9BE675B457}"/>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3346752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a:xfrm>
            <a:off x="1575884" y="1005195"/>
            <a:ext cx="10078355" cy="5298328"/>
          </a:xfrm>
        </p:spPr>
        <p:txBody>
          <a:bodyPr>
            <a:noAutofit/>
          </a:bodyPr>
          <a:lstStyle/>
          <a:p>
            <a:r>
              <a:rPr lang="en-US" altLang="en-US" sz="2600" dirty="0">
                <a:latin typeface="Times New Roman" panose="02020603050405020304" pitchFamily="18" charset="0"/>
                <a:cs typeface="Times New Roman" panose="02020603050405020304" pitchFamily="18" charset="0"/>
              </a:rPr>
              <a:t>We may remove parentheses by using precedence rules.</a:t>
            </a:r>
          </a:p>
          <a:p>
            <a:pPr marL="1371600" lvl="3" indent="0">
              <a:buNone/>
            </a:pPr>
            <a:r>
              <a:rPr lang="en-US" altLang="en-US" sz="2600" dirty="0">
                <a:latin typeface="Times New Roman" panose="02020603050405020304" pitchFamily="18" charset="0"/>
                <a:cs typeface="Times New Roman" panose="02020603050405020304" pitchFamily="18" charset="0"/>
              </a:rPr>
              <a:t>* highest</a:t>
            </a:r>
          </a:p>
          <a:p>
            <a:pPr lvl="3"/>
            <a:r>
              <a:rPr lang="en-US" altLang="en-US" sz="2600" dirty="0">
                <a:latin typeface="Times New Roman" panose="02020603050405020304" pitchFamily="18" charset="0"/>
                <a:cs typeface="Times New Roman" panose="02020603050405020304" pitchFamily="18" charset="0"/>
              </a:rPr>
              <a:t>concatenation </a:t>
            </a:r>
          </a:p>
          <a:p>
            <a:pPr marL="1371600" lvl="3" indent="0">
              <a:buNone/>
            </a:pPr>
            <a:r>
              <a:rPr lang="en-US" altLang="en-US" sz="2600" dirty="0">
                <a:latin typeface="Times New Roman" panose="02020603050405020304" pitchFamily="18" charset="0"/>
                <a:cs typeface="Times New Roman" panose="02020603050405020304" pitchFamily="18" charset="0"/>
              </a:rPr>
              <a:t>|  lowest</a:t>
            </a:r>
          </a:p>
          <a:p>
            <a:r>
              <a:rPr lang="en-US" altLang="en-US" sz="2600" dirty="0" err="1">
                <a:latin typeface="Times New Roman" panose="02020603050405020304" pitchFamily="18" charset="0"/>
                <a:cs typeface="Times New Roman" panose="02020603050405020304" pitchFamily="18" charset="0"/>
              </a:rPr>
              <a:t>ab</a:t>
            </a:r>
            <a:r>
              <a:rPr lang="en-US" altLang="en-US" sz="2600" baseline="30000" dirty="0">
                <a:latin typeface="Times New Roman" panose="02020603050405020304" pitchFamily="18" charset="0"/>
                <a:cs typeface="Times New Roman" panose="02020603050405020304" pitchFamily="18" charset="0"/>
              </a:rPr>
              <a:t>*</a:t>
            </a:r>
            <a:r>
              <a:rPr lang="en-US" altLang="en-US" sz="2600" dirty="0">
                <a:latin typeface="Times New Roman" panose="02020603050405020304" pitchFamily="18" charset="0"/>
                <a:cs typeface="Times New Roman" panose="02020603050405020304" pitchFamily="18" charset="0"/>
              </a:rPr>
              <a:t>|c    means     (a(b)</a:t>
            </a:r>
            <a:r>
              <a:rPr lang="en-US" altLang="en-US" sz="2600" baseline="30000" dirty="0">
                <a:latin typeface="Times New Roman" panose="02020603050405020304" pitchFamily="18" charset="0"/>
                <a:cs typeface="Times New Roman" panose="02020603050405020304" pitchFamily="18" charset="0"/>
              </a:rPr>
              <a:t>*</a:t>
            </a:r>
            <a:r>
              <a:rPr lang="en-US" altLang="en-US" sz="2600" dirty="0">
                <a:latin typeface="Times New Roman" panose="02020603050405020304" pitchFamily="18" charset="0"/>
                <a:cs typeface="Times New Roman" panose="02020603050405020304" pitchFamily="18" charset="0"/>
              </a:rPr>
              <a:t>)|(c) </a:t>
            </a:r>
          </a:p>
          <a:p>
            <a:endParaRPr lang="en-US" altLang="en-US" sz="2600" dirty="0">
              <a:latin typeface="Times New Roman" panose="02020603050405020304" pitchFamily="18" charset="0"/>
              <a:cs typeface="Times New Roman" panose="02020603050405020304" pitchFamily="18" charset="0"/>
            </a:endParaRPr>
          </a:p>
          <a:p>
            <a:r>
              <a:rPr lang="en-US" altLang="en-US" sz="2600" dirty="0">
                <a:latin typeface="Times New Roman" panose="02020603050405020304" pitchFamily="18" charset="0"/>
                <a:cs typeface="Times New Roman" panose="02020603050405020304" pitchFamily="18" charset="0"/>
              </a:rPr>
              <a:t>Ex:</a:t>
            </a:r>
          </a:p>
          <a:p>
            <a:pPr lvl="1"/>
            <a:r>
              <a:rPr lang="en-US" altLang="en-US" sz="2600" dirty="0">
                <a:latin typeface="Times New Roman" panose="02020603050405020304" pitchFamily="18" charset="0"/>
                <a:cs typeface="Times New Roman" panose="02020603050405020304" pitchFamily="18" charset="0"/>
                <a:sym typeface="Symbol" pitchFamily="18" charset="2"/>
              </a:rPr>
              <a:t> = {0,1}</a:t>
            </a:r>
          </a:p>
          <a:p>
            <a:pPr lvl="1"/>
            <a:r>
              <a:rPr lang="en-US" altLang="en-US" sz="2600" dirty="0">
                <a:latin typeface="Times New Roman" panose="02020603050405020304" pitchFamily="18" charset="0"/>
                <a:cs typeface="Times New Roman" panose="02020603050405020304" pitchFamily="18" charset="0"/>
                <a:sym typeface="Symbol" pitchFamily="18" charset="2"/>
              </a:rPr>
              <a:t>0|1 =&gt; {0,1}</a:t>
            </a:r>
          </a:p>
          <a:p>
            <a:pPr lvl="1"/>
            <a:r>
              <a:rPr lang="en-US" altLang="en-US" sz="2600" dirty="0">
                <a:latin typeface="Times New Roman" panose="02020603050405020304" pitchFamily="18" charset="0"/>
                <a:cs typeface="Times New Roman" panose="02020603050405020304" pitchFamily="18" charset="0"/>
                <a:sym typeface="Symbol" pitchFamily="18" charset="2"/>
              </a:rPr>
              <a:t>(0|1)(0|1)  =&gt;  {00,01,10,11}</a:t>
            </a:r>
          </a:p>
          <a:p>
            <a:pPr lvl="1"/>
            <a:r>
              <a:rPr lang="en-US" altLang="en-US" sz="2600" dirty="0">
                <a:latin typeface="Times New Roman" panose="02020603050405020304" pitchFamily="18" charset="0"/>
                <a:cs typeface="Times New Roman" panose="02020603050405020304" pitchFamily="18" charset="0"/>
                <a:sym typeface="Symbol" pitchFamily="18" charset="2"/>
              </a:rPr>
              <a:t>0</a:t>
            </a:r>
            <a:r>
              <a:rPr lang="en-US" altLang="en-US" sz="2600" baseline="30000" dirty="0">
                <a:latin typeface="Times New Roman" panose="02020603050405020304" pitchFamily="18" charset="0"/>
                <a:cs typeface="Times New Roman" panose="02020603050405020304" pitchFamily="18" charset="0"/>
                <a:sym typeface="Symbol" pitchFamily="18" charset="2"/>
              </a:rPr>
              <a:t>*</a:t>
            </a:r>
            <a:r>
              <a:rPr lang="en-US" altLang="en-US" sz="2600" baseline="-250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sym typeface="Symbol" pitchFamily="18" charset="2"/>
              </a:rPr>
              <a:t>=&gt;  {</a:t>
            </a:r>
            <a:r>
              <a:rPr lang="en-US" altLang="en-US" sz="2600" baseline="300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sym typeface="Symbol" pitchFamily="18" charset="2"/>
              </a:rPr>
              <a:t>,0,00,000,0000,....}</a:t>
            </a:r>
          </a:p>
          <a:p>
            <a:pPr lvl="1"/>
            <a:r>
              <a:rPr lang="en-US" altLang="en-US" sz="2600" dirty="0">
                <a:latin typeface="Times New Roman" panose="02020603050405020304" pitchFamily="18" charset="0"/>
                <a:cs typeface="Times New Roman" panose="02020603050405020304" pitchFamily="18" charset="0"/>
                <a:sym typeface="Symbol" pitchFamily="18" charset="2"/>
              </a:rPr>
              <a:t>(0|1)</a:t>
            </a:r>
            <a:r>
              <a:rPr lang="en-US" altLang="en-US" sz="2600" baseline="30000" dirty="0">
                <a:latin typeface="Times New Roman" panose="02020603050405020304" pitchFamily="18" charset="0"/>
                <a:cs typeface="Times New Roman" panose="02020603050405020304" pitchFamily="18" charset="0"/>
                <a:sym typeface="Symbol" pitchFamily="18" charset="2"/>
              </a:rPr>
              <a:t>*</a:t>
            </a:r>
            <a:r>
              <a:rPr lang="en-US" altLang="en-US" sz="2600" baseline="-250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sym typeface="Symbol" pitchFamily="18" charset="2"/>
              </a:rPr>
              <a:t>=&gt;  all strings with 0 and 1, including the empty string</a:t>
            </a:r>
          </a:p>
        </p:txBody>
      </p:sp>
      <p:sp>
        <p:nvSpPr>
          <p:cNvPr id="5" name="Rectangle 2">
            <a:extLst>
              <a:ext uri="{FF2B5EF4-FFF2-40B4-BE49-F238E27FC236}">
                <a16:creationId xmlns:a16="http://schemas.microsoft.com/office/drawing/2014/main" id="{0CB1E67F-69FE-F76D-EA86-45CFED9021B3}"/>
              </a:ext>
            </a:extLst>
          </p:cNvPr>
          <p:cNvSpPr>
            <a:spLocks noGrp="1" noChangeArrowheads="1"/>
          </p:cNvSpPr>
          <p:nvPr>
            <p:ph type="title"/>
          </p:nvPr>
        </p:nvSpPr>
        <p:spPr>
          <a:xfrm>
            <a:off x="1558047" y="33137"/>
            <a:ext cx="7971692" cy="76715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3. Regular Expressions (cont..)</a:t>
            </a:r>
          </a:p>
        </p:txBody>
      </p:sp>
      <p:sp>
        <p:nvSpPr>
          <p:cNvPr id="6" name="TextBox 5">
            <a:extLst>
              <a:ext uri="{FF2B5EF4-FFF2-40B4-BE49-F238E27FC236}">
                <a16:creationId xmlns:a16="http://schemas.microsoft.com/office/drawing/2014/main" id="{F3E7797F-8C61-74DE-0813-0C1D5E2E84A6}"/>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3086533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3" name="Picture 3"/>
          <p:cNvPicPr>
            <a:picLocks noChangeAspect="1" noChangeArrowheads="1"/>
          </p:cNvPicPr>
          <p:nvPr/>
        </p:nvPicPr>
        <p:blipFill>
          <a:blip r:embed="rId2"/>
          <a:srcRect/>
          <a:stretch>
            <a:fillRect/>
          </a:stretch>
        </p:blipFill>
        <p:spPr bwMode="auto">
          <a:xfrm>
            <a:off x="1535975" y="1254871"/>
            <a:ext cx="8206153" cy="2867025"/>
          </a:xfrm>
          <a:prstGeom prst="rect">
            <a:avLst/>
          </a:prstGeom>
          <a:noFill/>
          <a:ln w="9525">
            <a:noFill/>
            <a:miter lim="800000"/>
            <a:headEnd/>
            <a:tailEnd/>
          </a:ln>
        </p:spPr>
      </p:pic>
      <p:sp>
        <p:nvSpPr>
          <p:cNvPr id="70664" name="TextBox 11"/>
          <p:cNvSpPr txBox="1">
            <a:spLocks noChangeArrowheads="1"/>
          </p:cNvSpPr>
          <p:nvPr/>
        </p:nvSpPr>
        <p:spPr bwMode="auto">
          <a:xfrm>
            <a:off x="2493939" y="4339350"/>
            <a:ext cx="6099908" cy="474249"/>
          </a:xfrm>
          <a:prstGeom prst="rect">
            <a:avLst/>
          </a:prstGeom>
          <a:noFill/>
          <a:ln w="9525">
            <a:noFill/>
            <a:miter lim="800000"/>
            <a:headEnd/>
            <a:tailEnd/>
          </a:ln>
        </p:spPr>
        <p:txBody>
          <a:bodyPr lIns="103900" tIns="51951" rIns="103900" bIns="51951">
            <a:spAutoFit/>
          </a:bodyPr>
          <a:lstStyle/>
          <a:p>
            <a:pPr algn="ctr"/>
            <a:r>
              <a:rPr lang="en-US" sz="2400" dirty="0">
                <a:latin typeface="Times New Roman" panose="02020603050405020304" pitchFamily="18" charset="0"/>
                <a:cs typeface="Times New Roman" panose="02020603050405020304" pitchFamily="18" charset="0"/>
              </a:rPr>
              <a:t>Algebraic laws for regular expressions</a:t>
            </a:r>
            <a:endParaRPr lang="en-IN" sz="24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DCC7D427-9859-C54C-B7FC-AAF22455E07C}"/>
              </a:ext>
            </a:extLst>
          </p:cNvPr>
          <p:cNvSpPr>
            <a:spLocks noGrp="1" noChangeArrowheads="1"/>
          </p:cNvSpPr>
          <p:nvPr>
            <p:ph type="title"/>
          </p:nvPr>
        </p:nvSpPr>
        <p:spPr>
          <a:xfrm>
            <a:off x="1558047" y="33137"/>
            <a:ext cx="7971692" cy="76715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3. Regular Expressions (cont..)</a:t>
            </a:r>
          </a:p>
        </p:txBody>
      </p:sp>
      <p:sp>
        <p:nvSpPr>
          <p:cNvPr id="5" name="TextBox 4">
            <a:extLst>
              <a:ext uri="{FF2B5EF4-FFF2-40B4-BE49-F238E27FC236}">
                <a16:creationId xmlns:a16="http://schemas.microsoft.com/office/drawing/2014/main" id="{CFF12D4A-8F22-8407-DF16-C22B67450D2F}"/>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817880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1026"/>
          <p:cNvSpPr>
            <a:spLocks noGrp="1" noChangeArrowheads="1"/>
          </p:cNvSpPr>
          <p:nvPr>
            <p:ph type="title"/>
          </p:nvPr>
        </p:nvSpPr>
        <p:spPr>
          <a:xfrm>
            <a:off x="1680453" y="0"/>
            <a:ext cx="7735921" cy="816192"/>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4. Regular Definitions</a:t>
            </a:r>
          </a:p>
        </p:txBody>
      </p:sp>
      <p:sp>
        <p:nvSpPr>
          <p:cNvPr id="57349" name="Rectangle 1027"/>
          <p:cNvSpPr>
            <a:spLocks noGrp="1" noChangeArrowheads="1"/>
          </p:cNvSpPr>
          <p:nvPr>
            <p:ph type="body" idx="1"/>
          </p:nvPr>
        </p:nvSpPr>
        <p:spPr>
          <a:xfrm>
            <a:off x="1466448" y="1219200"/>
            <a:ext cx="10323978" cy="4038600"/>
          </a:xfrm>
        </p:spPr>
        <p:txBody>
          <a:bodyPr/>
          <a:lstStyle/>
          <a:p>
            <a:pPr marL="389625" indent="-389625" algn="just">
              <a:defRPr/>
            </a:pPr>
            <a:r>
              <a:rPr lang="en-US" altLang="en-US" dirty="0">
                <a:latin typeface="Times New Roman" panose="02020603050405020304" pitchFamily="18" charset="0"/>
                <a:cs typeface="Times New Roman" panose="02020603050405020304" pitchFamily="18" charset="0"/>
              </a:rPr>
              <a:t>To write regular expression for some languages can be difficult, because their regular expressions can be quite complex. In those cases, we may use </a:t>
            </a:r>
            <a:r>
              <a:rPr lang="en-US" altLang="en-US" b="1" i="1" dirty="0">
                <a:latin typeface="Times New Roman" panose="02020603050405020304" pitchFamily="18" charset="0"/>
                <a:cs typeface="Times New Roman" panose="02020603050405020304" pitchFamily="18" charset="0"/>
              </a:rPr>
              <a:t>regular definitions</a:t>
            </a:r>
            <a:r>
              <a:rPr lang="en-US" altLang="en-US" dirty="0">
                <a:latin typeface="Times New Roman" panose="02020603050405020304" pitchFamily="18" charset="0"/>
                <a:cs typeface="Times New Roman" panose="02020603050405020304" pitchFamily="18" charset="0"/>
              </a:rPr>
              <a:t>.</a:t>
            </a:r>
          </a:p>
          <a:p>
            <a:pPr marL="0" indent="0" algn="just">
              <a:buNone/>
              <a:defRPr/>
            </a:pPr>
            <a:endParaRPr lang="en-US" altLang="en-US" dirty="0">
              <a:latin typeface="Times New Roman" panose="02020603050405020304" pitchFamily="18" charset="0"/>
              <a:cs typeface="Times New Roman" panose="02020603050405020304" pitchFamily="18" charset="0"/>
            </a:endParaRPr>
          </a:p>
          <a:p>
            <a:pPr marL="389625" indent="-389625" algn="just">
              <a:defRPr/>
            </a:pPr>
            <a:r>
              <a:rPr lang="en-US" altLang="en-US" dirty="0">
                <a:latin typeface="Times New Roman" panose="02020603050405020304" pitchFamily="18" charset="0"/>
                <a:cs typeface="Times New Roman" panose="02020603050405020304" pitchFamily="18" charset="0"/>
              </a:rPr>
              <a:t>We can give names to regular expressions, and we can use these names as symbols to define other regular expressions.</a:t>
            </a:r>
          </a:p>
          <a:p>
            <a:pPr marL="389625" indent="-389625">
              <a:defRPr/>
            </a:pPr>
            <a:endParaRPr lang="en-US" alt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15D9DB0-CB24-9A23-DDA4-06408A6D172F}"/>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169024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1027"/>
          <p:cNvSpPr>
            <a:spLocks noGrp="1" noChangeArrowheads="1"/>
          </p:cNvSpPr>
          <p:nvPr>
            <p:ph type="body" idx="1"/>
          </p:nvPr>
        </p:nvSpPr>
        <p:spPr>
          <a:xfrm>
            <a:off x="1265001" y="1002607"/>
            <a:ext cx="9661998" cy="2332617"/>
          </a:xfrm>
        </p:spPr>
        <p:txBody>
          <a:bodyPr>
            <a:noAutofit/>
          </a:bodyPr>
          <a:lstStyle/>
          <a:p>
            <a:pPr marL="389625" indent="-389625">
              <a:defRPr/>
            </a:pPr>
            <a:r>
              <a:rPr lang="en-US" altLang="en-US" sz="2600" dirty="0">
                <a:latin typeface="Times New Roman" panose="02020603050405020304" pitchFamily="18" charset="0"/>
                <a:cs typeface="Times New Roman" panose="02020603050405020304" pitchFamily="18" charset="0"/>
              </a:rPr>
              <a:t>A </a:t>
            </a:r>
            <a:r>
              <a:rPr lang="en-US" altLang="en-US" sz="2600" b="1" i="1" dirty="0">
                <a:latin typeface="Times New Roman" panose="02020603050405020304" pitchFamily="18" charset="0"/>
                <a:cs typeface="Times New Roman" panose="02020603050405020304" pitchFamily="18" charset="0"/>
              </a:rPr>
              <a:t>regular definition</a:t>
            </a:r>
            <a:r>
              <a:rPr lang="en-US" altLang="en-US" sz="2600" dirty="0">
                <a:latin typeface="Times New Roman" panose="02020603050405020304" pitchFamily="18" charset="0"/>
                <a:cs typeface="Times New Roman" panose="02020603050405020304" pitchFamily="18" charset="0"/>
              </a:rPr>
              <a:t> is a sequence of the definitions of the form:</a:t>
            </a:r>
          </a:p>
          <a:p>
            <a:pPr marL="389625" indent="-389625">
              <a:buNone/>
              <a:defRPr/>
            </a:pPr>
            <a:r>
              <a:rPr lang="en-US" altLang="en-US" sz="2600" dirty="0">
                <a:latin typeface="Times New Roman" panose="02020603050405020304" pitchFamily="18" charset="0"/>
                <a:cs typeface="Times New Roman" panose="02020603050405020304" pitchFamily="18" charset="0"/>
              </a:rPr>
              <a:t>			d</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r</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1	 	</a:t>
            </a:r>
          </a:p>
          <a:p>
            <a:pPr marL="389625" indent="-389625">
              <a:buNone/>
              <a:defRPr/>
            </a:pP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a:latin typeface="Times New Roman" panose="02020603050405020304" pitchFamily="18" charset="0"/>
                <a:cs typeface="Times New Roman" panose="02020603050405020304" pitchFamily="18" charset="0"/>
              </a:rPr>
              <a:t>d</a:t>
            </a:r>
            <a:r>
              <a:rPr lang="en-US" altLang="en-US" sz="2600" baseline="-25000" dirty="0">
                <a:latin typeface="Times New Roman" panose="02020603050405020304" pitchFamily="18" charset="0"/>
                <a:cs typeface="Times New Roman" panose="02020603050405020304" pitchFamily="18" charset="0"/>
              </a:rPr>
              <a:t>2</a:t>
            </a:r>
            <a:r>
              <a:rPr lang="en-US" altLang="en-US" sz="26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r</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2		</a:t>
            </a:r>
            <a:endParaRPr lang="en-US" altLang="en-US" sz="2600" dirty="0">
              <a:latin typeface="Times New Roman" panose="02020603050405020304" pitchFamily="18" charset="0"/>
              <a:cs typeface="Times New Roman" panose="02020603050405020304" pitchFamily="18" charset="0"/>
            </a:endParaRPr>
          </a:p>
          <a:p>
            <a:pPr marL="389625" indent="-389625">
              <a:buNone/>
              <a:defRPr/>
            </a:pPr>
            <a:r>
              <a:rPr lang="en-US" altLang="en-US" sz="2600" dirty="0">
                <a:latin typeface="Times New Roman" panose="02020603050405020304" pitchFamily="18" charset="0"/>
                <a:cs typeface="Times New Roman" panose="02020603050405020304" pitchFamily="18" charset="0"/>
              </a:rPr>
              <a:t>	     		    ...				  </a:t>
            </a:r>
          </a:p>
          <a:p>
            <a:pPr marL="389625" indent="-389625">
              <a:buNone/>
              <a:defRPr/>
            </a:pP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a:t>
            </a:r>
            <a:r>
              <a:rPr lang="en-US" altLang="en-US" sz="2600" baseline="-25000" dirty="0" err="1">
                <a:latin typeface="Times New Roman" panose="02020603050405020304" pitchFamily="18" charset="0"/>
                <a:cs typeface="Times New Roman" panose="02020603050405020304" pitchFamily="18" charset="0"/>
              </a:rPr>
              <a:t>n</a:t>
            </a:r>
            <a:r>
              <a:rPr lang="en-US" altLang="en-US" sz="26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en-US" sz="2600" baseline="-25000" dirty="0" err="1">
                <a:latin typeface="Times New Roman" panose="02020603050405020304" pitchFamily="18" charset="0"/>
                <a:cs typeface="Times New Roman" panose="02020603050405020304" pitchFamily="18" charset="0"/>
                <a:sym typeface="Symbol" panose="05050102010706020507" pitchFamily="18" charset="2"/>
              </a:rPr>
              <a:t>n</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a:latin typeface="Times New Roman" panose="02020603050405020304" pitchFamily="18" charset="0"/>
                <a:cs typeface="Times New Roman" panose="02020603050405020304" pitchFamily="18" charset="0"/>
              </a:rPr>
              <a:t>	        </a:t>
            </a:r>
          </a:p>
          <a:p>
            <a:pPr marL="389625" indent="-389625">
              <a:buNone/>
              <a:defRPr/>
            </a:pPr>
            <a:r>
              <a:rPr lang="en-US" altLang="en-US" sz="2600" dirty="0">
                <a:latin typeface="Times New Roman" panose="02020603050405020304" pitchFamily="18" charset="0"/>
                <a:cs typeface="Times New Roman" panose="02020603050405020304" pitchFamily="18" charset="0"/>
              </a:rPr>
              <a:t>				</a:t>
            </a:r>
          </a:p>
        </p:txBody>
      </p:sp>
      <p:sp>
        <p:nvSpPr>
          <p:cNvPr id="72710" name="Line 1028"/>
          <p:cNvSpPr>
            <a:spLocks noChangeShapeType="1"/>
          </p:cNvSpPr>
          <p:nvPr/>
        </p:nvSpPr>
        <p:spPr bwMode="auto">
          <a:xfrm flipV="1">
            <a:off x="4212451" y="5100992"/>
            <a:ext cx="281353" cy="609600"/>
          </a:xfrm>
          <a:prstGeom prst="line">
            <a:avLst/>
          </a:prstGeom>
          <a:noFill/>
          <a:ln w="9525">
            <a:solidFill>
              <a:schemeClr val="tx1"/>
            </a:solidFill>
            <a:round/>
            <a:headEnd/>
            <a:tailEnd type="triangle" w="med" len="med"/>
          </a:ln>
        </p:spPr>
        <p:txBody>
          <a:bodyPr lIns="103900" tIns="51951" rIns="103900" bIns="51951"/>
          <a:lstStyle/>
          <a:p>
            <a:endParaRPr lang="en-US" sz="2400"/>
          </a:p>
        </p:txBody>
      </p:sp>
      <p:sp>
        <p:nvSpPr>
          <p:cNvPr id="72711" name="Line 1029"/>
          <p:cNvSpPr>
            <a:spLocks noChangeShapeType="1"/>
          </p:cNvSpPr>
          <p:nvPr/>
        </p:nvSpPr>
        <p:spPr bwMode="auto">
          <a:xfrm flipH="1" flipV="1">
            <a:off x="6344097" y="5178548"/>
            <a:ext cx="1058652" cy="492444"/>
          </a:xfrm>
          <a:prstGeom prst="line">
            <a:avLst/>
          </a:prstGeom>
          <a:noFill/>
          <a:ln w="9525">
            <a:solidFill>
              <a:schemeClr val="tx1"/>
            </a:solidFill>
            <a:round/>
            <a:headEnd/>
            <a:tailEnd type="triangle" w="med" len="med"/>
          </a:ln>
        </p:spPr>
        <p:txBody>
          <a:bodyPr lIns="103900" tIns="51951" rIns="103900" bIns="51951"/>
          <a:lstStyle/>
          <a:p>
            <a:endParaRPr lang="en-US" sz="2400"/>
          </a:p>
        </p:txBody>
      </p:sp>
      <p:sp>
        <p:nvSpPr>
          <p:cNvPr id="4" name="Rectangle 1026">
            <a:extLst>
              <a:ext uri="{FF2B5EF4-FFF2-40B4-BE49-F238E27FC236}">
                <a16:creationId xmlns:a16="http://schemas.microsoft.com/office/drawing/2014/main" id="{686ED672-CF3B-0C12-B2CF-1FA2068C6C12}"/>
              </a:ext>
            </a:extLst>
          </p:cNvPr>
          <p:cNvSpPr>
            <a:spLocks noGrp="1" noChangeArrowheads="1"/>
          </p:cNvSpPr>
          <p:nvPr>
            <p:ph type="title"/>
          </p:nvPr>
        </p:nvSpPr>
        <p:spPr>
          <a:xfrm>
            <a:off x="1680453" y="0"/>
            <a:ext cx="7735921" cy="816192"/>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4. Regular Definitions</a:t>
            </a:r>
          </a:p>
        </p:txBody>
      </p:sp>
      <p:sp>
        <p:nvSpPr>
          <p:cNvPr id="5" name="TextBox 4">
            <a:extLst>
              <a:ext uri="{FF2B5EF4-FFF2-40B4-BE49-F238E27FC236}">
                <a16:creationId xmlns:a16="http://schemas.microsoft.com/office/drawing/2014/main" id="{B8F86860-7807-41A7-0913-C40062BBF451}"/>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7" name="TextBox 6">
            <a:extLst>
              <a:ext uri="{FF2B5EF4-FFF2-40B4-BE49-F238E27FC236}">
                <a16:creationId xmlns:a16="http://schemas.microsoft.com/office/drawing/2014/main" id="{C10A7B1E-8C6E-4BF2-DE66-7C38934255C8}"/>
              </a:ext>
            </a:extLst>
          </p:cNvPr>
          <p:cNvSpPr txBox="1"/>
          <p:nvPr/>
        </p:nvSpPr>
        <p:spPr>
          <a:xfrm>
            <a:off x="784658" y="3691145"/>
            <a:ext cx="9896312" cy="830997"/>
          </a:xfrm>
          <a:prstGeom prst="rect">
            <a:avLst/>
          </a:prstGeom>
          <a:noFill/>
        </p:spPr>
        <p:txBody>
          <a:bodyPr wrap="square">
            <a:spAutoFit/>
          </a:bodyPr>
          <a:lstStyle/>
          <a:p>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where  </a:t>
            </a:r>
            <a:r>
              <a:rPr lang="en-US" altLang="en-US" sz="2400" b="1" dirty="0">
                <a:solidFill>
                  <a:srgbClr val="002060"/>
                </a:solidFill>
                <a:latin typeface="Times New Roman" panose="02020603050405020304" pitchFamily="18" charset="0"/>
                <a:cs typeface="Times New Roman" panose="02020603050405020304" pitchFamily="18" charset="0"/>
                <a:sym typeface="Symbol" panose="05050102010706020507" pitchFamily="18" charset="2"/>
              </a:rPr>
              <a:t>d</a:t>
            </a:r>
            <a:r>
              <a:rPr lang="en-US" altLang="en-US" sz="2400" b="1" baseline="-25000" dirty="0">
                <a:solidFill>
                  <a:srgbClr val="00206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b="1" dirty="0">
                <a:solidFill>
                  <a:srgbClr val="00206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 distinct name and </a:t>
            </a:r>
          </a:p>
          <a:p>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1" dirty="0" err="1">
                <a:solidFill>
                  <a:srgbClr val="002060"/>
                </a:solidFill>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b="1" baseline="-25000" dirty="0" err="1">
                <a:solidFill>
                  <a:srgbClr val="00206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b="1" baseline="-25000" dirty="0">
                <a:solidFill>
                  <a:srgbClr val="00206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 regular expression over symbols in</a:t>
            </a:r>
            <a:endParaRPr lang="en-US" sz="2400" dirty="0"/>
          </a:p>
        </p:txBody>
      </p:sp>
      <p:sp>
        <p:nvSpPr>
          <p:cNvPr id="13" name="TextBox 12">
            <a:extLst>
              <a:ext uri="{FF2B5EF4-FFF2-40B4-BE49-F238E27FC236}">
                <a16:creationId xmlns:a16="http://schemas.microsoft.com/office/drawing/2014/main" id="{D2E60013-C4FC-3B07-D9CD-30A3DC2761EA}"/>
              </a:ext>
            </a:extLst>
          </p:cNvPr>
          <p:cNvSpPr txBox="1"/>
          <p:nvPr/>
        </p:nvSpPr>
        <p:spPr>
          <a:xfrm>
            <a:off x="3098260" y="5700374"/>
            <a:ext cx="6609944" cy="492443"/>
          </a:xfrm>
          <a:prstGeom prst="rect">
            <a:avLst/>
          </a:prstGeom>
          <a:noFill/>
        </p:spPr>
        <p:txBody>
          <a:bodyPr wrap="square">
            <a:spAutoFit/>
          </a:bodyPr>
          <a:lstStyle/>
          <a:p>
            <a:r>
              <a:rPr lang="en-US" altLang="en-US" sz="2600" dirty="0">
                <a:latin typeface="Times New Roman" panose="02020603050405020304" pitchFamily="18" charset="0"/>
                <a:cs typeface="Times New Roman" panose="02020603050405020304" pitchFamily="18" charset="0"/>
              </a:rPr>
              <a:t>basic symbols		previously defined names</a:t>
            </a:r>
            <a:endParaRPr lang="en-US" sz="2600" dirty="0"/>
          </a:p>
        </p:txBody>
      </p:sp>
      <p:sp>
        <p:nvSpPr>
          <p:cNvPr id="15" name="TextBox 14">
            <a:extLst>
              <a:ext uri="{FF2B5EF4-FFF2-40B4-BE49-F238E27FC236}">
                <a16:creationId xmlns:a16="http://schemas.microsoft.com/office/drawing/2014/main" id="{9F749507-5B1B-0529-BCFE-73136E819C96}"/>
              </a:ext>
            </a:extLst>
          </p:cNvPr>
          <p:cNvSpPr txBox="1"/>
          <p:nvPr/>
        </p:nvSpPr>
        <p:spPr>
          <a:xfrm>
            <a:off x="4353128" y="4691817"/>
            <a:ext cx="6099242" cy="492443"/>
          </a:xfrm>
          <a:prstGeom prst="rect">
            <a:avLst/>
          </a:prstGeom>
          <a:noFill/>
        </p:spPr>
        <p:txBody>
          <a:bodyPr wrap="square">
            <a:spAutoFit/>
          </a:bodyPr>
          <a:lstStyle/>
          <a:p>
            <a:pPr marL="389625" indent="-389625">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{d</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,d</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,...,d</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i-1</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8417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a:xfrm>
            <a:off x="1945532" y="1219200"/>
            <a:ext cx="10058899" cy="5105400"/>
          </a:xfrm>
        </p:spPr>
        <p:txBody>
          <a:bodyPr>
            <a:normAutofit lnSpcReduction="10000"/>
          </a:bodyPr>
          <a:lstStyle/>
          <a:p>
            <a:pPr algn="just"/>
            <a:r>
              <a:rPr lang="en-US" altLang="en-US" dirty="0">
                <a:latin typeface="Times New Roman" panose="02020603050405020304" pitchFamily="18" charset="0"/>
                <a:cs typeface="Times New Roman" panose="02020603050405020304" pitchFamily="18" charset="0"/>
              </a:rPr>
              <a:t>Ex: Identifiers in Pascal</a:t>
            </a:r>
          </a:p>
          <a:p>
            <a:pPr lvl="1" algn="just">
              <a:buFontTx/>
              <a:buNone/>
            </a:pPr>
            <a:r>
              <a:rPr lang="en-US" altLang="en-US" sz="2800" dirty="0">
                <a:latin typeface="Times New Roman" panose="02020603050405020304" pitchFamily="18" charset="0"/>
                <a:cs typeface="Times New Roman" panose="02020603050405020304" pitchFamily="18" charset="0"/>
              </a:rPr>
              <a:t>		letter </a:t>
            </a:r>
            <a:r>
              <a:rPr lang="en-US" altLang="en-US" sz="2800" dirty="0">
                <a:latin typeface="Times New Roman" panose="02020603050405020304" pitchFamily="18" charset="0"/>
                <a:cs typeface="Times New Roman" panose="02020603050405020304" pitchFamily="18" charset="0"/>
                <a:sym typeface="Symbol" pitchFamily="18" charset="2"/>
              </a:rPr>
              <a:t> A | B | ... | Z | a | b | ... | z</a:t>
            </a:r>
          </a:p>
          <a:p>
            <a:pPr lvl="1" algn="just">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   0 | 1 | ... | 9</a:t>
            </a:r>
          </a:p>
          <a:p>
            <a:pPr lvl="1" algn="just">
              <a:buFontTx/>
              <a:buNone/>
            </a:pPr>
            <a:r>
              <a:rPr lang="en-US" altLang="en-US" sz="2800" dirty="0">
                <a:latin typeface="Times New Roman" panose="02020603050405020304" pitchFamily="18" charset="0"/>
                <a:cs typeface="Times New Roman" panose="02020603050405020304" pitchFamily="18" charset="0"/>
                <a:sym typeface="Symbol" pitchFamily="18" charset="2"/>
              </a:rPr>
              <a:t>		id  letter (letter | digit )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p>
          <a:p>
            <a:pPr lvl="1" algn="just"/>
            <a:endParaRPr lang="en-US" altLang="en-US" sz="2800" dirty="0">
              <a:latin typeface="Times New Roman" panose="02020603050405020304" pitchFamily="18" charset="0"/>
              <a:cs typeface="Times New Roman" panose="02020603050405020304" pitchFamily="18" charset="0"/>
              <a:sym typeface="Symbol" pitchFamily="18" charset="2"/>
            </a:endParaRPr>
          </a:p>
          <a:p>
            <a:pPr marL="233363" lvl="1" indent="-233363" algn="just"/>
            <a:r>
              <a:rPr lang="en-US" altLang="en-US" sz="2800" dirty="0">
                <a:latin typeface="Times New Roman" panose="02020603050405020304" pitchFamily="18" charset="0"/>
                <a:cs typeface="Times New Roman" panose="02020603050405020304" pitchFamily="18" charset="0"/>
                <a:sym typeface="Symbol" pitchFamily="18" charset="2"/>
              </a:rPr>
              <a:t>If we try to write the regular expression representing identifiers without using regular definitions, that regular expression will be complex.</a:t>
            </a:r>
          </a:p>
          <a:p>
            <a:pPr lvl="1" algn="just">
              <a:buFontTx/>
              <a:buNone/>
            </a:pPr>
            <a:r>
              <a:rPr lang="en-US" altLang="en-US" sz="2800" dirty="0">
                <a:latin typeface="Times New Roman" panose="02020603050405020304" pitchFamily="18" charset="0"/>
                <a:cs typeface="Times New Roman" panose="02020603050405020304" pitchFamily="18" charset="0"/>
                <a:sym typeface="Symbol" pitchFamily="18" charset="2"/>
              </a:rPr>
              <a:t>		(A|...|</a:t>
            </a:r>
            <a:r>
              <a:rPr lang="en-US" altLang="en-US" sz="2800" dirty="0" err="1">
                <a:latin typeface="Times New Roman" panose="02020603050405020304" pitchFamily="18" charset="0"/>
                <a:cs typeface="Times New Roman" panose="02020603050405020304" pitchFamily="18" charset="0"/>
                <a:sym typeface="Symbol" pitchFamily="18" charset="2"/>
              </a:rPr>
              <a:t>Z|a</a:t>
            </a:r>
            <a:r>
              <a:rPr lang="en-US" altLang="en-US" sz="2800" dirty="0">
                <a:latin typeface="Times New Roman" panose="02020603050405020304" pitchFamily="18" charset="0"/>
                <a:cs typeface="Times New Roman" panose="02020603050405020304" pitchFamily="18" charset="0"/>
                <a:sym typeface="Symbol" pitchFamily="18" charset="2"/>
              </a:rPr>
              <a:t>|...|z) ( (A|...|</a:t>
            </a:r>
            <a:r>
              <a:rPr lang="en-US" altLang="en-US" sz="2800" dirty="0" err="1">
                <a:latin typeface="Times New Roman" panose="02020603050405020304" pitchFamily="18" charset="0"/>
                <a:cs typeface="Times New Roman" panose="02020603050405020304" pitchFamily="18" charset="0"/>
                <a:sym typeface="Symbol" pitchFamily="18" charset="2"/>
              </a:rPr>
              <a:t>Z|a</a:t>
            </a:r>
            <a:r>
              <a:rPr lang="en-US" altLang="en-US" sz="2800" dirty="0">
                <a:latin typeface="Times New Roman" panose="02020603050405020304" pitchFamily="18" charset="0"/>
                <a:cs typeface="Times New Roman" panose="02020603050405020304" pitchFamily="18" charset="0"/>
                <a:sym typeface="Symbol" pitchFamily="18" charset="2"/>
              </a:rPr>
              <a:t>|...|z) | (0|...|9) )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endParaRPr lang="en-US" altLang="en-US" sz="2800" dirty="0">
              <a:latin typeface="Times New Roman" panose="02020603050405020304" pitchFamily="18" charset="0"/>
              <a:cs typeface="Times New Roman" panose="02020603050405020304" pitchFamily="18" charset="0"/>
              <a:sym typeface="Symbol" pitchFamily="18" charset="2"/>
            </a:endParaRPr>
          </a:p>
          <a:p>
            <a:endParaRPr lang="en-US" altLang="en-US" sz="3600" dirty="0">
              <a:sym typeface="Symbol" pitchFamily="18" charset="2"/>
            </a:endParaRPr>
          </a:p>
          <a:p>
            <a:pPr lvl="1">
              <a:buFontTx/>
              <a:buNone/>
            </a:pPr>
            <a:endParaRPr lang="en-US" altLang="en-US" sz="2667" dirty="0">
              <a:sym typeface="Symbol" pitchFamily="18" charset="2"/>
            </a:endParaRPr>
          </a:p>
          <a:p>
            <a:pPr lvl="1">
              <a:buFontTx/>
              <a:buNone/>
            </a:pPr>
            <a:r>
              <a:rPr lang="en-US" altLang="en-US" sz="2667" dirty="0">
                <a:sym typeface="Symbol" pitchFamily="18" charset="2"/>
              </a:rPr>
              <a:t>		</a:t>
            </a:r>
          </a:p>
        </p:txBody>
      </p:sp>
      <p:sp>
        <p:nvSpPr>
          <p:cNvPr id="4" name="Rectangle 1026">
            <a:extLst>
              <a:ext uri="{FF2B5EF4-FFF2-40B4-BE49-F238E27FC236}">
                <a16:creationId xmlns:a16="http://schemas.microsoft.com/office/drawing/2014/main" id="{AFD55DC1-5606-76CE-F92C-A61B5FD32ADD}"/>
              </a:ext>
            </a:extLst>
          </p:cNvPr>
          <p:cNvSpPr>
            <a:spLocks noGrp="1" noChangeArrowheads="1"/>
          </p:cNvSpPr>
          <p:nvPr>
            <p:ph type="title"/>
          </p:nvPr>
        </p:nvSpPr>
        <p:spPr>
          <a:xfrm>
            <a:off x="1680453" y="0"/>
            <a:ext cx="7735921" cy="816192"/>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4. Regular Definitions (cont..)</a:t>
            </a:r>
          </a:p>
        </p:txBody>
      </p:sp>
      <p:sp>
        <p:nvSpPr>
          <p:cNvPr id="5" name="TextBox 4">
            <a:extLst>
              <a:ext uri="{FF2B5EF4-FFF2-40B4-BE49-F238E27FC236}">
                <a16:creationId xmlns:a16="http://schemas.microsoft.com/office/drawing/2014/main" id="{1C2A23C9-7F8F-7F2B-259A-F5C5B33C0B10}"/>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143033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a:xfrm>
            <a:off x="1498059" y="1024647"/>
            <a:ext cx="10117265" cy="3917004"/>
          </a:xfrm>
        </p:spPr>
        <p:txBody>
          <a:bodyPr>
            <a:noAutofit/>
          </a:bodyPr>
          <a:lstStyle/>
          <a:p>
            <a:endParaRPr lang="en-US" altLang="en-US" dirty="0">
              <a:latin typeface="Times New Roman" panose="02020603050405020304" pitchFamily="18" charset="0"/>
              <a:cs typeface="Times New Roman" panose="02020603050405020304" pitchFamily="18" charset="0"/>
              <a:sym typeface="Symbol" pitchFamily="18" charset="2"/>
            </a:endParaRPr>
          </a:p>
          <a:p>
            <a:r>
              <a:rPr lang="en-US" altLang="en-US" dirty="0">
                <a:latin typeface="Times New Roman" panose="02020603050405020304" pitchFamily="18" charset="0"/>
                <a:cs typeface="Times New Roman" panose="02020603050405020304" pitchFamily="18" charset="0"/>
                <a:sym typeface="Symbol" pitchFamily="18" charset="2"/>
              </a:rPr>
              <a:t>Ex: Unsigned numbers in Pascal</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   0 | 1 | ... | 9</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digits  digit </a:t>
            </a:r>
            <a:r>
              <a:rPr lang="en-US" altLang="en-US" sz="2800" dirty="0" err="1">
                <a:latin typeface="Times New Roman" panose="02020603050405020304" pitchFamily="18" charset="0"/>
                <a:cs typeface="Times New Roman" panose="02020603050405020304" pitchFamily="18" charset="0"/>
                <a:sym typeface="Symbol" pitchFamily="18" charset="2"/>
              </a:rPr>
              <a:t>digit</a:t>
            </a:r>
            <a:r>
              <a:rPr lang="en-US" altLang="en-US" sz="2800" dirty="0">
                <a:latin typeface="Times New Roman" panose="02020603050405020304" pitchFamily="18" charset="0"/>
                <a:cs typeface="Times New Roman" panose="02020603050405020304" pitchFamily="18" charset="0"/>
                <a:sym typeface="Symbol" pitchFamily="18" charset="2"/>
              </a:rPr>
              <a:t>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endParaRPr lang="en-US" altLang="en-US" sz="2800"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opt-fraction   . digits | €</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opt-exponent  ( E (+|-|€) digits ) | €</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unsigned-num  digits  opt-fraction  opt-exponent</a:t>
            </a:r>
          </a:p>
          <a:p>
            <a:pPr lvl="1">
              <a:buFontTx/>
              <a:buNone/>
            </a:pPr>
            <a:endParaRPr lang="en-US" altLang="en-US" sz="2800"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a:t>
            </a:r>
          </a:p>
        </p:txBody>
      </p:sp>
      <p:sp>
        <p:nvSpPr>
          <p:cNvPr id="4" name="Rectangle 1026">
            <a:extLst>
              <a:ext uri="{FF2B5EF4-FFF2-40B4-BE49-F238E27FC236}">
                <a16:creationId xmlns:a16="http://schemas.microsoft.com/office/drawing/2014/main" id="{E3276590-9062-F3B7-9733-9950A077FC14}"/>
              </a:ext>
            </a:extLst>
          </p:cNvPr>
          <p:cNvSpPr>
            <a:spLocks noGrp="1" noChangeArrowheads="1"/>
          </p:cNvSpPr>
          <p:nvPr>
            <p:ph type="title"/>
          </p:nvPr>
        </p:nvSpPr>
        <p:spPr>
          <a:xfrm>
            <a:off x="1680453" y="0"/>
            <a:ext cx="7735921" cy="816192"/>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4. Regular Definitions (cont..)</a:t>
            </a:r>
          </a:p>
        </p:txBody>
      </p:sp>
      <p:sp>
        <p:nvSpPr>
          <p:cNvPr id="5" name="TextBox 4">
            <a:extLst>
              <a:ext uri="{FF2B5EF4-FFF2-40B4-BE49-F238E27FC236}">
                <a16:creationId xmlns:a16="http://schemas.microsoft.com/office/drawing/2014/main" id="{5DE7480C-F700-E5B9-8038-2573D1E62367}"/>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3036621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614791" y="97275"/>
            <a:ext cx="7732410" cy="680936"/>
          </a:xfrm>
        </p:spPr>
        <p:txBody>
          <a:bodyPr>
            <a:normAutofit/>
          </a:bodyPr>
          <a:lstStyle/>
          <a:p>
            <a:pPr algn="ctr"/>
            <a:r>
              <a:rPr lang="en-US" altLang="en-US" sz="3500" b="1" dirty="0">
                <a:solidFill>
                  <a:schemeClr val="bg1"/>
                </a:solidFill>
                <a:latin typeface="Times New Roman" panose="02020603050405020304" pitchFamily="18" charset="0"/>
                <a:ea typeface="ＭＳ Ｐゴシック" pitchFamily="34" charset="-128"/>
                <a:cs typeface="Times New Roman" panose="02020603050405020304" pitchFamily="18" charset="0"/>
              </a:rPr>
              <a:t>Lexical Analyzer</a:t>
            </a:r>
            <a:endParaRPr lang="en-US" altLang="en-US" sz="3500" b="1" dirty="0">
              <a:solidFill>
                <a:schemeClr val="bg1"/>
              </a:solidFill>
              <a:latin typeface="Times New Roman" panose="02020603050405020304" pitchFamily="18" charset="0"/>
              <a:cs typeface="Times New Roman" panose="02020603050405020304" pitchFamily="18" charset="0"/>
            </a:endParaRPr>
          </a:p>
        </p:txBody>
      </p:sp>
      <p:sp>
        <p:nvSpPr>
          <p:cNvPr id="34821" name="Rectangle 3"/>
          <p:cNvSpPr>
            <a:spLocks noGrp="1" noChangeArrowheads="1"/>
          </p:cNvSpPr>
          <p:nvPr>
            <p:ph type="body" idx="1"/>
          </p:nvPr>
        </p:nvSpPr>
        <p:spPr>
          <a:xfrm>
            <a:off x="3546855" y="1133002"/>
            <a:ext cx="7940431" cy="4591996"/>
          </a:xfrm>
        </p:spPr>
        <p:txBody>
          <a:bodyPr>
            <a:normAutofit/>
          </a:bodyPr>
          <a:lstStyle/>
          <a:p>
            <a:pPr>
              <a:buFontTx/>
              <a:buNone/>
            </a:pPr>
            <a:r>
              <a:rPr lang="en-US" altLang="en-US" sz="2400" b="1" dirty="0">
                <a:latin typeface="Times New Roman" panose="02020603050405020304" pitchFamily="18" charset="0"/>
                <a:ea typeface="ＭＳ Ｐゴシック" pitchFamily="34" charset="-128"/>
                <a:cs typeface="Times New Roman" panose="02020603050405020304" pitchFamily="18" charset="0"/>
              </a:rPr>
              <a:t>THE ROLE OF THE LEXICAL ANALYZER</a:t>
            </a:r>
          </a:p>
          <a:p>
            <a:pPr>
              <a:buFontTx/>
              <a:buNone/>
            </a:pPr>
            <a:endParaRPr lang="en-US" altLang="en-US" sz="2400" b="1" u="sng" dirty="0">
              <a:latin typeface="Times New Roman" panose="02020603050405020304" pitchFamily="18" charset="0"/>
              <a:ea typeface="ＭＳ Ｐゴシック" pitchFamily="34" charset="-128"/>
              <a:cs typeface="Times New Roman" panose="02020603050405020304" pitchFamily="18" charset="0"/>
            </a:endParaRPr>
          </a:p>
          <a:p>
            <a:pPr marL="609585" indent="-609585" algn="just">
              <a:lnSpc>
                <a:spcPct val="150000"/>
              </a:lnSpc>
              <a:buFont typeface="+mj-lt"/>
              <a:buAutoNum type="arabicPeriod"/>
            </a:pPr>
            <a:r>
              <a:rPr lang="en-US" altLang="en-US" sz="2400" dirty="0">
                <a:latin typeface="Times New Roman" panose="02020603050405020304" pitchFamily="18" charset="0"/>
                <a:cs typeface="Times New Roman" panose="02020603050405020304" pitchFamily="18" charset="0"/>
              </a:rPr>
              <a:t>Lexical Analysis versus Parsing</a:t>
            </a:r>
          </a:p>
          <a:p>
            <a:pPr marL="609585" indent="-609585" algn="just">
              <a:lnSpc>
                <a:spcPct val="150000"/>
              </a:lnSpc>
              <a:buFont typeface="+mj-lt"/>
              <a:buAutoNum type="arabicPeriod"/>
            </a:pPr>
            <a:r>
              <a:rPr lang="en-US" altLang="en-US" sz="2400" dirty="0">
                <a:latin typeface="Times New Roman" panose="02020603050405020304" pitchFamily="18" charset="0"/>
                <a:cs typeface="Times New Roman" panose="02020603050405020304" pitchFamily="18" charset="0"/>
              </a:rPr>
              <a:t>Tokens, Patterns, and Lexemes</a:t>
            </a:r>
          </a:p>
          <a:p>
            <a:pPr marL="609585" indent="-609585" algn="just">
              <a:lnSpc>
                <a:spcPct val="150000"/>
              </a:lnSpc>
              <a:buFont typeface="+mj-lt"/>
              <a:buAutoNum type="arabicPeriod"/>
            </a:pPr>
            <a:r>
              <a:rPr lang="en-US" altLang="en-US" sz="2400" dirty="0">
                <a:latin typeface="Times New Roman" panose="02020603050405020304" pitchFamily="18" charset="0"/>
                <a:cs typeface="Times New Roman" panose="02020603050405020304" pitchFamily="18" charset="0"/>
              </a:rPr>
              <a:t>Attributes of Tokens</a:t>
            </a:r>
          </a:p>
          <a:p>
            <a:pPr marL="609585" indent="-609585" algn="just">
              <a:lnSpc>
                <a:spcPct val="150000"/>
              </a:lnSpc>
              <a:buFont typeface="+mj-lt"/>
              <a:buAutoNum type="arabicPeriod"/>
            </a:pPr>
            <a:r>
              <a:rPr lang="en-US" altLang="en-US" sz="2400" dirty="0">
                <a:latin typeface="Times New Roman" panose="02020603050405020304" pitchFamily="18" charset="0"/>
                <a:cs typeface="Times New Roman" panose="02020603050405020304" pitchFamily="18" charset="0"/>
              </a:rPr>
              <a:t>Lexical Errors</a:t>
            </a:r>
          </a:p>
        </p:txBody>
      </p:sp>
      <p:sp>
        <p:nvSpPr>
          <p:cNvPr id="2" name="TextBox 1">
            <a:extLst>
              <a:ext uri="{FF2B5EF4-FFF2-40B4-BE49-F238E27FC236}">
                <a16:creationId xmlns:a16="http://schemas.microsoft.com/office/drawing/2014/main" id="{D7EFC884-61A6-7DFA-B87A-BD1DA1061074}"/>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1680149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a:xfrm>
            <a:off x="1616414" y="0"/>
            <a:ext cx="7877908" cy="817125"/>
          </a:xfrm>
        </p:spPr>
        <p:txBody>
          <a:bodyPr>
            <a:noAutofit/>
          </a:bodyPr>
          <a:lstStyle/>
          <a:p>
            <a:pPr algn="ctr"/>
            <a:r>
              <a:rPr lang="en-US" altLang="en-US" sz="3900" b="1" dirty="0">
                <a:solidFill>
                  <a:schemeClr val="bg1"/>
                </a:solidFill>
                <a:latin typeface="Times New Roman" panose="02020603050405020304" pitchFamily="18" charset="0"/>
                <a:cs typeface="Times New Roman" panose="02020603050405020304" pitchFamily="18" charset="0"/>
              </a:rPr>
              <a:t>5. Extension of Regular Expressions</a:t>
            </a:r>
          </a:p>
        </p:txBody>
      </p:sp>
      <p:sp>
        <p:nvSpPr>
          <p:cNvPr id="58373" name="Rectangle 3"/>
          <p:cNvSpPr>
            <a:spLocks noGrp="1" noChangeArrowheads="1"/>
          </p:cNvSpPr>
          <p:nvPr>
            <p:ph type="body" idx="1"/>
          </p:nvPr>
        </p:nvSpPr>
        <p:spPr>
          <a:xfrm>
            <a:off x="1480229" y="1044105"/>
            <a:ext cx="10388017" cy="5105400"/>
          </a:xfrm>
        </p:spPr>
        <p:txBody>
          <a:bodyPr>
            <a:normAutofit/>
          </a:bodyPr>
          <a:lstStyle/>
          <a:p>
            <a:pPr marL="389625" indent="-389625" algn="just">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Since Kleene introduced regular expressions with the basic operators for union, concatenation, and Kleene closure in the 1950s, many extensions have been added to regular expressions to enhance their ability to specify string patterns.</a:t>
            </a:r>
          </a:p>
          <a:p>
            <a:pPr marL="389625" indent="-389625" algn="just">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Here we mention a few notational extensions that were first incorporated into Unix utilities such as Lex that are particularly useful in the specification lexical analyzers.</a:t>
            </a:r>
          </a:p>
          <a:p>
            <a:pPr marL="389625" indent="-389625" algn="just">
              <a:defRPr/>
            </a:pPr>
            <a:endParaRPr lang="en-US" alt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algn="just">
              <a:buNone/>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		1. One or more instances</a:t>
            </a:r>
          </a:p>
          <a:p>
            <a:pPr marL="0" indent="0" algn="just">
              <a:buNone/>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		2. Zero or one instance</a:t>
            </a:r>
          </a:p>
          <a:p>
            <a:pPr marL="0" indent="0" algn="just">
              <a:buNone/>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		3. Character classes</a:t>
            </a:r>
          </a:p>
        </p:txBody>
      </p:sp>
      <p:sp>
        <p:nvSpPr>
          <p:cNvPr id="2" name="TextBox 1">
            <a:extLst>
              <a:ext uri="{FF2B5EF4-FFF2-40B4-BE49-F238E27FC236}">
                <a16:creationId xmlns:a16="http://schemas.microsoft.com/office/drawing/2014/main" id="{F5868576-D4CE-7E90-293E-841AB0191CB9}"/>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2135849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a:xfrm>
            <a:off x="1712071" y="1121925"/>
            <a:ext cx="9553061" cy="5105400"/>
          </a:xfrm>
        </p:spPr>
        <p:txBody>
          <a:bodyPr>
            <a:noAutofit/>
          </a:bodyPr>
          <a:lstStyle/>
          <a:p>
            <a:pPr algn="just"/>
            <a:r>
              <a:rPr lang="en-US" altLang="en-US" dirty="0">
                <a:latin typeface="Times New Roman" panose="02020603050405020304" pitchFamily="18" charset="0"/>
                <a:cs typeface="Times New Roman" panose="02020603050405020304" pitchFamily="18" charset="0"/>
                <a:sym typeface="Symbol" pitchFamily="18" charset="2"/>
              </a:rPr>
              <a:t>Using these </a:t>
            </a:r>
            <a:r>
              <a:rPr lang="en-US" altLang="en-US" dirty="0" err="1">
                <a:latin typeface="Times New Roman" panose="02020603050405020304" pitchFamily="18" charset="0"/>
                <a:cs typeface="Times New Roman" panose="02020603050405020304" pitchFamily="18" charset="0"/>
                <a:sym typeface="Symbol" pitchFamily="18" charset="2"/>
              </a:rPr>
              <a:t>shorthands</a:t>
            </a:r>
            <a:r>
              <a:rPr lang="en-US" altLang="en-US" dirty="0">
                <a:latin typeface="Times New Roman" panose="02020603050405020304" pitchFamily="18" charset="0"/>
                <a:cs typeface="Times New Roman" panose="02020603050405020304" pitchFamily="18" charset="0"/>
                <a:sym typeface="Symbol" pitchFamily="18" charset="2"/>
              </a:rPr>
              <a:t>, we can rewrite the regular definition of identifier and unsigned numbers.</a:t>
            </a:r>
          </a:p>
          <a:p>
            <a:r>
              <a:rPr lang="en-US" altLang="en-US" dirty="0">
                <a:solidFill>
                  <a:srgbClr val="7030A0"/>
                </a:solidFill>
                <a:latin typeface="Times New Roman" panose="02020603050405020304" pitchFamily="18" charset="0"/>
                <a:cs typeface="Times New Roman" panose="02020603050405020304" pitchFamily="18" charset="0"/>
              </a:rPr>
              <a:t>Ex: Identifiers in Pascal</a:t>
            </a:r>
          </a:p>
          <a:p>
            <a:pPr lvl="1">
              <a:buFontTx/>
              <a:buNone/>
            </a:pPr>
            <a:r>
              <a:rPr lang="en-US" altLang="en-US" sz="2800" dirty="0">
                <a:latin typeface="Times New Roman" panose="02020603050405020304" pitchFamily="18" charset="0"/>
                <a:cs typeface="Times New Roman" panose="02020603050405020304" pitchFamily="18" charset="0"/>
              </a:rPr>
              <a:t>		letter </a:t>
            </a:r>
            <a:r>
              <a:rPr lang="en-US" altLang="en-US" sz="2800" dirty="0">
                <a:latin typeface="Times New Roman" panose="02020603050405020304" pitchFamily="18" charset="0"/>
                <a:cs typeface="Times New Roman" panose="02020603050405020304" pitchFamily="18" charset="0"/>
                <a:sym typeface="Symbol" pitchFamily="18" charset="2"/>
              </a:rPr>
              <a:t> [A-</a:t>
            </a:r>
            <a:r>
              <a:rPr lang="en-US" altLang="en-US" sz="2800" dirty="0" err="1">
                <a:latin typeface="Times New Roman" panose="02020603050405020304" pitchFamily="18" charset="0"/>
                <a:cs typeface="Times New Roman" panose="02020603050405020304" pitchFamily="18" charset="0"/>
                <a:sym typeface="Symbol" pitchFamily="18" charset="2"/>
              </a:rPr>
              <a:t>Za</a:t>
            </a:r>
            <a:r>
              <a:rPr lang="en-US" altLang="en-US" sz="2800" dirty="0">
                <a:latin typeface="Times New Roman" panose="02020603050405020304" pitchFamily="18" charset="0"/>
                <a:cs typeface="Times New Roman" panose="02020603050405020304" pitchFamily="18" charset="0"/>
                <a:sym typeface="Symbol" pitchFamily="18" charset="2"/>
              </a:rPr>
              <a:t>-z]</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   [0-9]</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id  letter (letter | digit )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p>
          <a:p>
            <a:r>
              <a:rPr lang="en-US" altLang="en-US" dirty="0">
                <a:solidFill>
                  <a:srgbClr val="7030A0"/>
                </a:solidFill>
                <a:latin typeface="Times New Roman" panose="02020603050405020304" pitchFamily="18" charset="0"/>
                <a:cs typeface="Times New Roman" panose="02020603050405020304" pitchFamily="18" charset="0"/>
                <a:sym typeface="Symbol" pitchFamily="18" charset="2"/>
              </a:rPr>
              <a:t>Ex: Unsigned numbers in Pascal</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   [0-9]</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digits  digit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endParaRPr lang="en-US" altLang="en-US" sz="2800"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number  digits (.digits)?  (E[+-]? digits)?</a:t>
            </a:r>
          </a:p>
          <a:p>
            <a:pPr lvl="1">
              <a:buFontTx/>
              <a:buNone/>
            </a:pPr>
            <a:endParaRPr lang="en-US" altLang="en-US" sz="2800"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a:t>
            </a:r>
          </a:p>
          <a:p>
            <a:pPr algn="just"/>
            <a:endParaRPr lang="en-US" altLang="en-US" dirty="0">
              <a:latin typeface="Times New Roman" panose="02020603050405020304" pitchFamily="18" charset="0"/>
              <a:cs typeface="Times New Roman" panose="02020603050405020304" pitchFamily="18" charset="0"/>
              <a:sym typeface="Symbol" pitchFamily="18" charset="2"/>
            </a:endParaRPr>
          </a:p>
        </p:txBody>
      </p:sp>
      <p:sp>
        <p:nvSpPr>
          <p:cNvPr id="4" name="Rectangle 2">
            <a:extLst>
              <a:ext uri="{FF2B5EF4-FFF2-40B4-BE49-F238E27FC236}">
                <a16:creationId xmlns:a16="http://schemas.microsoft.com/office/drawing/2014/main" id="{C7221EA2-9E1A-76BB-1159-DBBCBDB6EE8F}"/>
              </a:ext>
            </a:extLst>
          </p:cNvPr>
          <p:cNvSpPr>
            <a:spLocks noGrp="1" noChangeArrowheads="1"/>
          </p:cNvSpPr>
          <p:nvPr>
            <p:ph type="title"/>
          </p:nvPr>
        </p:nvSpPr>
        <p:spPr>
          <a:xfrm>
            <a:off x="1616414" y="0"/>
            <a:ext cx="7877908" cy="817125"/>
          </a:xfrm>
        </p:spPr>
        <p:txBody>
          <a:bodyPr>
            <a:noAutofit/>
          </a:bodyPr>
          <a:lstStyle/>
          <a:p>
            <a:pPr algn="ctr"/>
            <a:r>
              <a:rPr lang="en-US" altLang="en-US" sz="3900" b="1" dirty="0">
                <a:solidFill>
                  <a:schemeClr val="bg1"/>
                </a:solidFill>
                <a:latin typeface="Times New Roman" panose="02020603050405020304" pitchFamily="18" charset="0"/>
                <a:cs typeface="Times New Roman" panose="02020603050405020304" pitchFamily="18" charset="0"/>
              </a:rPr>
              <a:t>5. Extension of Regular Expressions</a:t>
            </a:r>
          </a:p>
        </p:txBody>
      </p:sp>
      <p:sp>
        <p:nvSpPr>
          <p:cNvPr id="5" name="TextBox 4">
            <a:extLst>
              <a:ext uri="{FF2B5EF4-FFF2-40B4-BE49-F238E27FC236}">
                <a16:creationId xmlns:a16="http://schemas.microsoft.com/office/drawing/2014/main" id="{997A0DA1-9F26-C783-AA6A-9880B983DB00}"/>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3817032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532649" y="0"/>
            <a:ext cx="7814552" cy="787400"/>
          </a:xfrm>
        </p:spPr>
        <p:txBody>
          <a:bodyPr>
            <a:normAutofit/>
          </a:bodyPr>
          <a:lstStyle/>
          <a:p>
            <a:pPr algn="ctr"/>
            <a:r>
              <a:rPr lang="en-US" altLang="en-US" sz="3600" b="1" dirty="0">
                <a:solidFill>
                  <a:schemeClr val="bg1"/>
                </a:solidFill>
                <a:latin typeface="Times New Roman" panose="02020603050405020304" pitchFamily="18" charset="0"/>
                <a:ea typeface="ＭＳ Ｐゴシック" pitchFamily="34" charset="-128"/>
                <a:cs typeface="Times New Roman" panose="02020603050405020304" pitchFamily="18" charset="0"/>
              </a:rPr>
              <a:t>4.Lexical Errors</a:t>
            </a:r>
            <a:endParaRPr lang="en-US" altLang="en-US" sz="3600" b="1" dirty="0">
              <a:solidFill>
                <a:schemeClr val="bg1"/>
              </a:solidFill>
              <a:latin typeface="Times New Roman" panose="02020603050405020304" pitchFamily="18" charset="0"/>
              <a:cs typeface="Times New Roman" panose="02020603050405020304" pitchFamily="18" charset="0"/>
            </a:endParaRPr>
          </a:p>
        </p:txBody>
      </p:sp>
      <p:sp>
        <p:nvSpPr>
          <p:cNvPr id="41989" name="Rectangle 3"/>
          <p:cNvSpPr>
            <a:spLocks noGrp="1" noChangeArrowheads="1"/>
          </p:cNvSpPr>
          <p:nvPr>
            <p:ph type="body" idx="1"/>
          </p:nvPr>
        </p:nvSpPr>
        <p:spPr>
          <a:xfrm>
            <a:off x="2983150" y="1817451"/>
            <a:ext cx="7814552" cy="1801238"/>
          </a:xfrm>
        </p:spPr>
        <p:txBody>
          <a:bodyPr>
            <a:noAutofit/>
          </a:bodyPr>
          <a:lstStyle/>
          <a:p>
            <a:pPr eaLnBrk="1" hangingPunct="1"/>
            <a:r>
              <a:rPr lang="en-US" altLang="en-US" dirty="0">
                <a:latin typeface="Times New Roman" panose="02020603050405020304" pitchFamily="18" charset="0"/>
                <a:ea typeface="ＭＳ Ｐゴシック" pitchFamily="34" charset="-128"/>
                <a:cs typeface="Times New Roman" panose="02020603050405020304" pitchFamily="18" charset="0"/>
              </a:rPr>
              <a:t>Misspelling of the keyword. </a:t>
            </a:r>
          </a:p>
          <a:p>
            <a:pPr marL="0" indent="0">
              <a:buNone/>
            </a:pPr>
            <a:r>
              <a:rPr lang="en-US" altLang="en-US" dirty="0">
                <a:latin typeface="Times New Roman" panose="02020603050405020304" pitchFamily="18" charset="0"/>
                <a:ea typeface="ＭＳ Ｐゴシック" pitchFamily="34" charset="-128"/>
                <a:cs typeface="Times New Roman" panose="02020603050405020304" pitchFamily="18" charset="0"/>
              </a:rPr>
              <a:t>		</a:t>
            </a:r>
            <a:r>
              <a:rPr lang="en-US" altLang="en-US" dirty="0" err="1">
                <a:latin typeface="Times New Roman" panose="02020603050405020304" pitchFamily="18" charset="0"/>
                <a:ea typeface="ＭＳ Ｐゴシック" pitchFamily="34" charset="-128"/>
                <a:cs typeface="Times New Roman" panose="02020603050405020304" pitchFamily="18" charset="0"/>
              </a:rPr>
              <a:t>e.g</a:t>
            </a:r>
            <a:r>
              <a:rPr lang="en-US" altLang="en-US" dirty="0">
                <a:latin typeface="Times New Roman" panose="02020603050405020304" pitchFamily="18" charset="0"/>
                <a:ea typeface="ＭＳ Ｐゴシック" pitchFamily="34" charset="-128"/>
                <a:cs typeface="Times New Roman" panose="02020603050405020304" pitchFamily="18" charset="0"/>
              </a:rPr>
              <a:t> fi(a==f)</a:t>
            </a:r>
          </a:p>
          <a:p>
            <a:pPr eaLnBrk="1" hangingPunct="1"/>
            <a:r>
              <a:rPr lang="en-US" altLang="en-US" dirty="0">
                <a:latin typeface="Times New Roman" panose="02020603050405020304" pitchFamily="18" charset="0"/>
                <a:ea typeface="ＭＳ Ｐゴシック" pitchFamily="34" charset="-128"/>
                <a:cs typeface="Times New Roman" panose="02020603050405020304" pitchFamily="18" charset="0"/>
              </a:rPr>
              <a:t>Undeclared function identifier.</a:t>
            </a:r>
          </a:p>
        </p:txBody>
      </p:sp>
      <p:sp>
        <p:nvSpPr>
          <p:cNvPr id="2" name="TextBox 1">
            <a:extLst>
              <a:ext uri="{FF2B5EF4-FFF2-40B4-BE49-F238E27FC236}">
                <a16:creationId xmlns:a16="http://schemas.microsoft.com/office/drawing/2014/main" id="{48DBDDEA-4FBE-0065-619D-160874C90BEA}"/>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1670497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1673157" y="0"/>
            <a:ext cx="7775643" cy="787400"/>
          </a:xfrm>
        </p:spPr>
        <p:txBody>
          <a:bodyPr>
            <a:normAutofit/>
          </a:bodyPr>
          <a:lstStyle/>
          <a:p>
            <a:pPr algn="ctr"/>
            <a:r>
              <a:rPr lang="en-US" altLang="en-US" sz="3600" b="1" dirty="0">
                <a:solidFill>
                  <a:schemeClr val="bg1"/>
                </a:solidFill>
                <a:latin typeface="Times New Roman" panose="02020603050405020304" pitchFamily="18" charset="0"/>
                <a:ea typeface="ＭＳ Ｐゴシック" pitchFamily="34" charset="-128"/>
                <a:cs typeface="Times New Roman" panose="02020603050405020304" pitchFamily="18" charset="0"/>
              </a:rPr>
              <a:t>Error Recovery Actions</a:t>
            </a:r>
            <a:endParaRPr lang="en-US" altLang="en-US" sz="3600" b="1" dirty="0">
              <a:solidFill>
                <a:schemeClr val="bg1"/>
              </a:solidFill>
              <a:latin typeface="Times New Roman" panose="02020603050405020304" pitchFamily="18" charset="0"/>
              <a:cs typeface="Times New Roman" panose="02020603050405020304" pitchFamily="18" charset="0"/>
            </a:endParaRPr>
          </a:p>
        </p:txBody>
      </p:sp>
      <p:sp>
        <p:nvSpPr>
          <p:cNvPr id="43013" name="Rectangle 3"/>
          <p:cNvSpPr>
            <a:spLocks noGrp="1" noChangeArrowheads="1"/>
          </p:cNvSpPr>
          <p:nvPr>
            <p:ph type="body" idx="1"/>
          </p:nvPr>
        </p:nvSpPr>
        <p:spPr>
          <a:xfrm>
            <a:off x="1673157" y="1136517"/>
            <a:ext cx="9572017" cy="4661168"/>
          </a:xfrm>
        </p:spPr>
        <p:txBody>
          <a:bodyPr>
            <a:noAutofit/>
          </a:bodyPr>
          <a:lstStyle/>
          <a:p>
            <a:pPr eaLnBrk="1" hangingPunct="1">
              <a:lnSpc>
                <a:spcPct val="150000"/>
              </a:lnSpc>
              <a:buFont typeface="Wingdings" panose="05000000000000000000" pitchFamily="2" charset="2"/>
              <a:buChar char="ü"/>
            </a:pPr>
            <a:r>
              <a:rPr lang="en-US" altLang="en-US" dirty="0">
                <a:latin typeface="Times New Roman" panose="02020603050405020304" pitchFamily="18" charset="0"/>
                <a:ea typeface="ＭＳ Ｐゴシック" pitchFamily="34" charset="-128"/>
                <a:cs typeface="Times New Roman" panose="02020603050405020304" pitchFamily="18" charset="0"/>
              </a:rPr>
              <a:t>Panic mode: successive characters are ignored until we reach to a well formed token.</a:t>
            </a:r>
          </a:p>
          <a:p>
            <a:pPr eaLnBrk="1" hangingPunct="1">
              <a:lnSpc>
                <a:spcPct val="150000"/>
              </a:lnSpc>
              <a:buFont typeface="Wingdings" panose="05000000000000000000" pitchFamily="2" charset="2"/>
              <a:buChar char="ü"/>
            </a:pPr>
            <a:r>
              <a:rPr lang="en-US" altLang="en-US" dirty="0">
                <a:latin typeface="Times New Roman" panose="02020603050405020304" pitchFamily="18" charset="0"/>
                <a:ea typeface="ＭＳ Ｐゴシック" pitchFamily="34" charset="-128"/>
                <a:cs typeface="Times New Roman" panose="02020603050405020304" pitchFamily="18" charset="0"/>
              </a:rPr>
              <a:t>Deleting an extraneous character.</a:t>
            </a:r>
          </a:p>
          <a:p>
            <a:pPr eaLnBrk="1" hangingPunct="1">
              <a:lnSpc>
                <a:spcPct val="150000"/>
              </a:lnSpc>
              <a:buFont typeface="Wingdings" panose="05000000000000000000" pitchFamily="2" charset="2"/>
              <a:buChar char="ü"/>
            </a:pPr>
            <a:r>
              <a:rPr lang="en-US" altLang="en-US" dirty="0">
                <a:latin typeface="Times New Roman" panose="02020603050405020304" pitchFamily="18" charset="0"/>
                <a:ea typeface="ＭＳ Ｐゴシック" pitchFamily="34" charset="-128"/>
                <a:cs typeface="Times New Roman" panose="02020603050405020304" pitchFamily="18" charset="0"/>
              </a:rPr>
              <a:t>Inserting a missing character.</a:t>
            </a:r>
          </a:p>
          <a:p>
            <a:pPr eaLnBrk="1" hangingPunct="1">
              <a:lnSpc>
                <a:spcPct val="150000"/>
              </a:lnSpc>
              <a:buFont typeface="Wingdings" panose="05000000000000000000" pitchFamily="2" charset="2"/>
              <a:buChar char="ü"/>
            </a:pPr>
            <a:r>
              <a:rPr lang="en-US" altLang="en-US" dirty="0">
                <a:latin typeface="Times New Roman" panose="02020603050405020304" pitchFamily="18" charset="0"/>
                <a:ea typeface="ＭＳ Ｐゴシック" pitchFamily="34" charset="-128"/>
                <a:cs typeface="Times New Roman" panose="02020603050405020304" pitchFamily="18" charset="0"/>
              </a:rPr>
              <a:t>Replacing an incorrect character by a correct character.</a:t>
            </a:r>
          </a:p>
          <a:p>
            <a:pPr eaLnBrk="1" hangingPunct="1">
              <a:lnSpc>
                <a:spcPct val="150000"/>
              </a:lnSpc>
              <a:buFont typeface="Wingdings" panose="05000000000000000000" pitchFamily="2" charset="2"/>
              <a:buChar char="ü"/>
            </a:pPr>
            <a:r>
              <a:rPr lang="en-US" altLang="en-US" dirty="0">
                <a:latin typeface="Times New Roman" panose="02020603050405020304" pitchFamily="18" charset="0"/>
                <a:ea typeface="ＭＳ Ｐゴシック" pitchFamily="34" charset="-128"/>
                <a:cs typeface="Times New Roman" panose="02020603050405020304" pitchFamily="18" charset="0"/>
              </a:rPr>
              <a:t>Transporting two adjacent characters.</a:t>
            </a:r>
          </a:p>
        </p:txBody>
      </p:sp>
      <p:sp>
        <p:nvSpPr>
          <p:cNvPr id="2" name="TextBox 1">
            <a:extLst>
              <a:ext uri="{FF2B5EF4-FFF2-40B4-BE49-F238E27FC236}">
                <a16:creationId xmlns:a16="http://schemas.microsoft.com/office/drawing/2014/main" id="{A9065E2D-362F-98B6-CC90-930FF2AB1371}"/>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1394742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Box 5">
            <a:extLst>
              <a:ext uri="{FF2B5EF4-FFF2-40B4-BE49-F238E27FC236}">
                <a16:creationId xmlns:a16="http://schemas.microsoft.com/office/drawing/2014/main" id="{1AAC2362-1EB0-A0E6-5AEC-61D3FA1965F2}"/>
              </a:ext>
            </a:extLst>
          </p:cNvPr>
          <p:cNvSpPr txBox="1">
            <a:spLocks noChangeArrowheads="1"/>
          </p:cNvSpPr>
          <p:nvPr/>
        </p:nvSpPr>
        <p:spPr bwMode="auto">
          <a:xfrm>
            <a:off x="3799490" y="2276475"/>
            <a:ext cx="3831623" cy="8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25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15000"/>
              </a:lnSpc>
              <a:spcBef>
                <a:spcPct val="0"/>
              </a:spcBef>
              <a:spcAft>
                <a:spcPts val="300"/>
              </a:spcAft>
              <a:buFontTx/>
              <a:buNone/>
            </a:pPr>
            <a:r>
              <a:rPr lang="en-US" altLang="en-US" sz="4400" dirty="0">
                <a:solidFill>
                  <a:srgbClr val="002060"/>
                </a:solidFill>
                <a:latin typeface="Book Antiqua" panose="02040602050305030304" pitchFamily="18" charset="0"/>
                <a:ea typeface="Batang" panose="02030600000101010101" pitchFamily="18" charset="-127"/>
                <a:cs typeface="Times New Roman" panose="02020603050405020304" pitchFamily="18" charset="0"/>
              </a:rPr>
              <a:t>THANK YOU</a:t>
            </a:r>
            <a:endParaRPr lang="en-US" altLang="en-US" sz="2200" dirty="0">
              <a:solidFill>
                <a:srgbClr val="002060"/>
              </a:solidFill>
              <a:latin typeface="Book Antiqua" panose="02040602050305030304" pitchFamily="18" charset="0"/>
              <a:ea typeface="Batang" panose="02030600000101010101" pitchFamily="18" charset="-127"/>
              <a:cs typeface="Times New Roman" panose="02020603050405020304" pitchFamily="18" charset="0"/>
            </a:endParaRPr>
          </a:p>
        </p:txBody>
      </p:sp>
      <p:sp>
        <p:nvSpPr>
          <p:cNvPr id="2" name="TextBox 1">
            <a:extLst>
              <a:ext uri="{FF2B5EF4-FFF2-40B4-BE49-F238E27FC236}">
                <a16:creationId xmlns:a16="http://schemas.microsoft.com/office/drawing/2014/main" id="{FAB6A536-F8A5-9109-D0D5-4F73AE9EA8E3}"/>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2840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1653702" y="-25400"/>
            <a:ext cx="7795098" cy="914400"/>
          </a:xfrm>
        </p:spPr>
        <p:txBody>
          <a:bodyPr>
            <a:normAutofit/>
          </a:bodyPr>
          <a:lstStyle/>
          <a:p>
            <a:pPr algn="ctr"/>
            <a:r>
              <a:rPr lang="en-US" altLang="en-US" sz="3000" b="1" dirty="0">
                <a:solidFill>
                  <a:schemeClr val="bg1"/>
                </a:solidFill>
                <a:latin typeface="Times New Roman" panose="02020603050405020304" pitchFamily="18" charset="0"/>
                <a:ea typeface="ＭＳ Ｐゴシック" pitchFamily="34" charset="-128"/>
                <a:cs typeface="Times New Roman" panose="02020603050405020304" pitchFamily="18" charset="0"/>
              </a:rPr>
              <a:t>Interaction of the Lexical Analyzer</a:t>
            </a:r>
            <a:br>
              <a:rPr lang="en-US" altLang="en-US" sz="3000" b="1" dirty="0">
                <a:solidFill>
                  <a:schemeClr val="bg1"/>
                </a:solidFill>
                <a:latin typeface="Times New Roman" panose="02020603050405020304" pitchFamily="18" charset="0"/>
                <a:ea typeface="ＭＳ Ｐゴシック" pitchFamily="34" charset="-128"/>
                <a:cs typeface="Times New Roman" panose="02020603050405020304" pitchFamily="18" charset="0"/>
              </a:rPr>
            </a:br>
            <a:r>
              <a:rPr lang="en-US" altLang="en-US" sz="3000" b="1" dirty="0">
                <a:solidFill>
                  <a:schemeClr val="bg1"/>
                </a:solidFill>
                <a:latin typeface="Times New Roman" panose="02020603050405020304" pitchFamily="18" charset="0"/>
                <a:ea typeface="ＭＳ Ｐゴシック" pitchFamily="34" charset="-128"/>
                <a:cs typeface="Times New Roman" panose="02020603050405020304" pitchFamily="18" charset="0"/>
              </a:rPr>
              <a:t>with the Parser</a:t>
            </a:r>
            <a:endParaRPr lang="en-US" altLang="en-US" sz="3000" b="1" dirty="0">
              <a:solidFill>
                <a:schemeClr val="bg1"/>
              </a:solidFill>
              <a:latin typeface="Times New Roman" panose="02020603050405020304" pitchFamily="18" charset="0"/>
              <a:cs typeface="Times New Roman" panose="02020603050405020304" pitchFamily="18" charset="0"/>
            </a:endParaRPr>
          </a:p>
        </p:txBody>
      </p:sp>
      <p:sp>
        <p:nvSpPr>
          <p:cNvPr id="35848" name="Text Box 5"/>
          <p:cNvSpPr txBox="1">
            <a:spLocks noChangeArrowheads="1"/>
          </p:cNvSpPr>
          <p:nvPr/>
        </p:nvSpPr>
        <p:spPr bwMode="auto">
          <a:xfrm>
            <a:off x="2872486" y="1905001"/>
            <a:ext cx="1269414" cy="843580"/>
          </a:xfrm>
          <a:prstGeom prst="rect">
            <a:avLst/>
          </a:prstGeom>
          <a:noFill/>
          <a:ln w="9525">
            <a:noFill/>
            <a:miter lim="800000"/>
            <a:headEnd/>
            <a:tailEnd/>
          </a:ln>
        </p:spPr>
        <p:txBody>
          <a:bodyPr wrap="none" lIns="103900" tIns="51951" rIns="103900" bIns="51951">
            <a:spAutoFit/>
          </a:bodyPr>
          <a:lstStyle/>
          <a:p>
            <a:pPr algn="ctr"/>
            <a:r>
              <a:rPr lang="en-US" altLang="en-US" sz="2400" dirty="0">
                <a:latin typeface="Times New Roman" panose="02020603050405020304" pitchFamily="18" charset="0"/>
                <a:ea typeface="ＭＳ Ｐゴシック" pitchFamily="34" charset="-128"/>
                <a:cs typeface="Times New Roman" panose="02020603050405020304" pitchFamily="18" charset="0"/>
              </a:rPr>
              <a:t>Source</a:t>
            </a:r>
            <a:br>
              <a:rPr lang="en-US" altLang="en-US" sz="2400" dirty="0">
                <a:latin typeface="Times New Roman" panose="02020603050405020304" pitchFamily="18" charset="0"/>
                <a:ea typeface="ＭＳ Ｐゴシック" pitchFamily="34" charset="-128"/>
                <a:cs typeface="Times New Roman" panose="02020603050405020304" pitchFamily="18" charset="0"/>
              </a:rPr>
            </a:br>
            <a:r>
              <a:rPr lang="en-US" altLang="en-US" sz="2400" dirty="0">
                <a:latin typeface="Times New Roman" panose="02020603050405020304" pitchFamily="18" charset="0"/>
                <a:ea typeface="ＭＳ Ｐゴシック" pitchFamily="34" charset="-128"/>
                <a:cs typeface="Times New Roman" panose="02020603050405020304" pitchFamily="18" charset="0"/>
              </a:rPr>
              <a:t>Program</a:t>
            </a:r>
          </a:p>
        </p:txBody>
      </p:sp>
      <p:grpSp>
        <p:nvGrpSpPr>
          <p:cNvPr id="4" name="Group 3">
            <a:extLst>
              <a:ext uri="{FF2B5EF4-FFF2-40B4-BE49-F238E27FC236}">
                <a16:creationId xmlns:a16="http://schemas.microsoft.com/office/drawing/2014/main" id="{CB48B698-5F8C-491D-9411-054AC8844461}"/>
              </a:ext>
            </a:extLst>
          </p:cNvPr>
          <p:cNvGrpSpPr/>
          <p:nvPr/>
        </p:nvGrpSpPr>
        <p:grpSpPr>
          <a:xfrm>
            <a:off x="4064001" y="1295400"/>
            <a:ext cx="7971692" cy="4368800"/>
            <a:chOff x="2860431" y="1276350"/>
            <a:chExt cx="5978769" cy="3276600"/>
          </a:xfrm>
        </p:grpSpPr>
        <p:sp>
          <p:nvSpPr>
            <p:cNvPr id="35849" name="Text Box 6"/>
            <p:cNvSpPr txBox="1">
              <a:spLocks noChangeArrowheads="1"/>
            </p:cNvSpPr>
            <p:nvPr/>
          </p:nvSpPr>
          <p:spPr bwMode="auto">
            <a:xfrm>
              <a:off x="5329658" y="1276350"/>
              <a:ext cx="950858" cy="632685"/>
            </a:xfrm>
            <a:prstGeom prst="rect">
              <a:avLst/>
            </a:prstGeom>
            <a:noFill/>
            <a:ln w="9525">
              <a:noFill/>
              <a:miter lim="800000"/>
              <a:headEnd/>
              <a:tailEnd/>
            </a:ln>
          </p:spPr>
          <p:txBody>
            <a:bodyPr wrap="none" lIns="103900" tIns="51951" rIns="103900" bIns="51951">
              <a:spAutoFit/>
            </a:bodyPr>
            <a:lstStyle/>
            <a:p>
              <a:pPr algn="ctr"/>
              <a:r>
                <a:rPr lang="en-US" altLang="en-US" sz="2400" dirty="0">
                  <a:latin typeface="Times New Roman" panose="02020603050405020304" pitchFamily="18" charset="0"/>
                  <a:ea typeface="ＭＳ Ｐゴシック" pitchFamily="34" charset="-128"/>
                  <a:cs typeface="Times New Roman" panose="02020603050405020304" pitchFamily="18" charset="0"/>
                </a:rPr>
                <a:t>Token,</a:t>
              </a:r>
              <a:br>
                <a:rPr lang="en-US" altLang="en-US" sz="2400" dirty="0">
                  <a:latin typeface="Times New Roman" panose="02020603050405020304" pitchFamily="18" charset="0"/>
                  <a:ea typeface="ＭＳ Ｐゴシック" pitchFamily="34" charset="-128"/>
                  <a:cs typeface="Times New Roman" panose="02020603050405020304" pitchFamily="18" charset="0"/>
                </a:rPr>
              </a:br>
              <a:r>
                <a:rPr lang="en-US" altLang="en-US" sz="2400" dirty="0">
                  <a:latin typeface="Times New Roman" panose="02020603050405020304" pitchFamily="18" charset="0"/>
                  <a:ea typeface="ＭＳ Ｐゴシック" pitchFamily="34" charset="-128"/>
                  <a:cs typeface="Times New Roman" panose="02020603050405020304" pitchFamily="18" charset="0"/>
                </a:rPr>
                <a:t>tokenval</a:t>
              </a:r>
            </a:p>
          </p:txBody>
        </p:sp>
        <p:grpSp>
          <p:nvGrpSpPr>
            <p:cNvPr id="3" name="Group 2">
              <a:extLst>
                <a:ext uri="{FF2B5EF4-FFF2-40B4-BE49-F238E27FC236}">
                  <a16:creationId xmlns:a16="http://schemas.microsoft.com/office/drawing/2014/main" id="{027CC78F-D5C9-43D8-8900-8BDA344A5698}"/>
                </a:ext>
              </a:extLst>
            </p:cNvPr>
            <p:cNvGrpSpPr/>
            <p:nvPr/>
          </p:nvGrpSpPr>
          <p:grpSpPr>
            <a:xfrm>
              <a:off x="2860431" y="1695450"/>
              <a:ext cx="5978769" cy="2857500"/>
              <a:chOff x="2860431" y="1695450"/>
              <a:chExt cx="5978769" cy="2857500"/>
            </a:xfrm>
          </p:grpSpPr>
          <p:sp>
            <p:nvSpPr>
              <p:cNvPr id="33808" name="Line 16"/>
              <p:cNvSpPr>
                <a:spLocks noChangeShapeType="1"/>
              </p:cNvSpPr>
              <p:nvPr/>
            </p:nvSpPr>
            <p:spPr bwMode="auto">
              <a:xfrm flipH="1">
                <a:off x="5257800" y="2171700"/>
                <a:ext cx="1195754" cy="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lIns="103900" tIns="51951" rIns="103900" bIns="51951" anchor="ctr"/>
              <a:lstStyle/>
              <a:p>
                <a:pPr>
                  <a:defRPr/>
                </a:pPr>
                <a:endParaRPr lang="en-IN" sz="240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6E944542-B967-4593-B94F-6E3E487AF378}"/>
                  </a:ext>
                </a:extLst>
              </p:cNvPr>
              <p:cNvGrpSpPr/>
              <p:nvPr/>
            </p:nvGrpSpPr>
            <p:grpSpPr>
              <a:xfrm>
                <a:off x="2860431" y="1695450"/>
                <a:ext cx="5978769" cy="2857500"/>
                <a:chOff x="1969477" y="1657350"/>
                <a:chExt cx="5978769" cy="2857500"/>
              </a:xfrm>
            </p:grpSpPr>
            <p:sp>
              <p:nvSpPr>
                <p:cNvPr id="35846" name="Rectangle 3"/>
                <p:cNvSpPr>
                  <a:spLocks noChangeArrowheads="1"/>
                </p:cNvSpPr>
                <p:nvPr/>
              </p:nvSpPr>
              <p:spPr bwMode="auto">
                <a:xfrm>
                  <a:off x="2321169" y="1657350"/>
                  <a:ext cx="2039815" cy="800100"/>
                </a:xfrm>
                <a:prstGeom prst="rect">
                  <a:avLst/>
                </a:prstGeom>
                <a:solidFill>
                  <a:srgbClr val="0070C0"/>
                </a:solidFill>
                <a:ln w="9525">
                  <a:solidFill>
                    <a:srgbClr val="0070C0"/>
                  </a:solidFill>
                  <a:miter lim="800000"/>
                  <a:headEnd/>
                  <a:tailEnd/>
                </a:ln>
              </p:spPr>
              <p:txBody>
                <a:bodyPr wrap="none" lIns="103900" tIns="51951" rIns="103900" bIns="51951" anchor="ctr"/>
                <a:lstStyle/>
                <a:p>
                  <a:pPr algn="ctr"/>
                  <a:r>
                    <a:rPr lang="en-US" altLang="en-US" sz="2400" dirty="0">
                      <a:latin typeface="Times New Roman" panose="02020603050405020304" pitchFamily="18" charset="0"/>
                      <a:ea typeface="ＭＳ Ｐゴシック" pitchFamily="34" charset="-128"/>
                      <a:cs typeface="Times New Roman" panose="02020603050405020304" pitchFamily="18" charset="0"/>
                    </a:rPr>
                    <a:t>Lexical</a:t>
                  </a:r>
                  <a:br>
                    <a:rPr lang="en-US" altLang="en-US" sz="2400" dirty="0">
                      <a:latin typeface="Times New Roman" panose="02020603050405020304" pitchFamily="18" charset="0"/>
                      <a:ea typeface="ＭＳ Ｐゴシック" pitchFamily="34" charset="-128"/>
                      <a:cs typeface="Times New Roman" panose="02020603050405020304" pitchFamily="18" charset="0"/>
                    </a:rPr>
                  </a:br>
                  <a:r>
                    <a:rPr lang="en-US" altLang="en-US" sz="2400" dirty="0">
                      <a:latin typeface="Times New Roman" panose="02020603050405020304" pitchFamily="18" charset="0"/>
                      <a:ea typeface="ＭＳ Ｐゴシック" pitchFamily="34" charset="-128"/>
                      <a:cs typeface="Times New Roman" panose="02020603050405020304" pitchFamily="18" charset="0"/>
                    </a:rPr>
                    <a:t>Analyzer</a:t>
                  </a:r>
                </a:p>
              </p:txBody>
            </p:sp>
            <p:sp>
              <p:nvSpPr>
                <p:cNvPr id="35847" name="Rectangle 4"/>
                <p:cNvSpPr>
                  <a:spLocks noChangeArrowheads="1"/>
                </p:cNvSpPr>
                <p:nvPr/>
              </p:nvSpPr>
              <p:spPr bwMode="auto">
                <a:xfrm>
                  <a:off x="5556739" y="1657350"/>
                  <a:ext cx="2039815" cy="800100"/>
                </a:xfrm>
                <a:prstGeom prst="rect">
                  <a:avLst/>
                </a:prstGeom>
                <a:solidFill>
                  <a:srgbClr val="0070C0"/>
                </a:solidFill>
                <a:ln w="9525">
                  <a:solidFill>
                    <a:schemeClr val="tx1"/>
                  </a:solidFill>
                  <a:miter lim="800000"/>
                  <a:headEnd/>
                  <a:tailEnd/>
                </a:ln>
              </p:spPr>
              <p:txBody>
                <a:bodyPr wrap="none" lIns="103900" tIns="51951" rIns="103900" bIns="51951" anchor="ctr"/>
                <a:lstStyle/>
                <a:p>
                  <a:pPr algn="ctr"/>
                  <a:r>
                    <a:rPr lang="en-US" altLang="en-US" sz="2400">
                      <a:latin typeface="Times New Roman" panose="02020603050405020304" pitchFamily="18" charset="0"/>
                      <a:ea typeface="ＭＳ Ｐゴシック" pitchFamily="34" charset="-128"/>
                      <a:cs typeface="Times New Roman" panose="02020603050405020304" pitchFamily="18" charset="0"/>
                    </a:rPr>
                    <a:t>Parser</a:t>
                  </a:r>
                </a:p>
              </p:txBody>
            </p:sp>
            <p:sp>
              <p:nvSpPr>
                <p:cNvPr id="33802" name="Line 8"/>
                <p:cNvSpPr>
                  <a:spLocks noChangeShapeType="1"/>
                </p:cNvSpPr>
                <p:nvPr/>
              </p:nvSpPr>
              <p:spPr bwMode="auto">
                <a:xfrm>
                  <a:off x="4360985" y="1943100"/>
                  <a:ext cx="1195754" cy="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lIns="103900" tIns="51951" rIns="103900" bIns="51951" anchor="ctr"/>
                <a:lstStyle/>
                <a:p>
                  <a:pPr>
                    <a:defRPr/>
                  </a:pPr>
                  <a:endParaRPr lang="en-IN" sz="2400" dirty="0">
                    <a:latin typeface="Times New Roman" panose="02020603050405020304" pitchFamily="18" charset="0"/>
                    <a:cs typeface="Times New Roman" panose="02020603050405020304" pitchFamily="18" charset="0"/>
                  </a:endParaRPr>
                </a:p>
              </p:txBody>
            </p:sp>
            <p:sp>
              <p:nvSpPr>
                <p:cNvPr id="33803" name="Line 9"/>
                <p:cNvSpPr>
                  <a:spLocks noChangeShapeType="1"/>
                </p:cNvSpPr>
                <p:nvPr/>
              </p:nvSpPr>
              <p:spPr bwMode="auto">
                <a:xfrm>
                  <a:off x="7596554" y="2057400"/>
                  <a:ext cx="351692" cy="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lIns="103900" tIns="51951" rIns="103900" bIns="51951" anchor="ctr"/>
                <a:lstStyle/>
                <a:p>
                  <a:pPr>
                    <a:defRPr/>
                  </a:pPr>
                  <a:endParaRPr lang="en-IN" sz="2400">
                    <a:latin typeface="Times New Roman" panose="02020603050405020304" pitchFamily="18" charset="0"/>
                    <a:cs typeface="Times New Roman" panose="02020603050405020304" pitchFamily="18" charset="0"/>
                  </a:endParaRPr>
                </a:p>
              </p:txBody>
            </p:sp>
            <p:sp>
              <p:nvSpPr>
                <p:cNvPr id="33804" name="Line 10"/>
                <p:cNvSpPr>
                  <a:spLocks noChangeShapeType="1"/>
                </p:cNvSpPr>
                <p:nvPr/>
              </p:nvSpPr>
              <p:spPr bwMode="auto">
                <a:xfrm>
                  <a:off x="1969477" y="2057400"/>
                  <a:ext cx="351692" cy="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lIns="103900" tIns="51951" rIns="103900" bIns="51951" anchor="ctr"/>
                <a:lstStyle/>
                <a:p>
                  <a:pPr>
                    <a:defRPr/>
                  </a:pPr>
                  <a:endParaRPr lang="en-IN" sz="2400">
                    <a:latin typeface="Times New Roman" panose="02020603050405020304" pitchFamily="18" charset="0"/>
                    <a:cs typeface="Times New Roman" panose="02020603050405020304" pitchFamily="18" charset="0"/>
                  </a:endParaRPr>
                </a:p>
              </p:txBody>
            </p:sp>
            <p:sp>
              <p:nvSpPr>
                <p:cNvPr id="35853" name="Rectangle 11"/>
                <p:cNvSpPr>
                  <a:spLocks noChangeArrowheads="1"/>
                </p:cNvSpPr>
                <p:nvPr/>
              </p:nvSpPr>
              <p:spPr bwMode="auto">
                <a:xfrm>
                  <a:off x="3798277" y="3600450"/>
                  <a:ext cx="2391508" cy="914400"/>
                </a:xfrm>
                <a:prstGeom prst="rect">
                  <a:avLst/>
                </a:prstGeom>
                <a:solidFill>
                  <a:srgbClr val="0070C0"/>
                </a:solidFill>
                <a:ln w="9525">
                  <a:solidFill>
                    <a:schemeClr val="tx1"/>
                  </a:solidFill>
                  <a:miter lim="800000"/>
                  <a:headEnd/>
                  <a:tailEnd/>
                </a:ln>
              </p:spPr>
              <p:txBody>
                <a:bodyPr wrap="none" lIns="103900" tIns="51951" rIns="103900" bIns="51951" anchor="ctr"/>
                <a:lstStyle/>
                <a:p>
                  <a:pPr algn="ctr"/>
                  <a:r>
                    <a:rPr lang="en-US" altLang="en-US" sz="2400" dirty="0">
                      <a:latin typeface="Times New Roman" panose="02020603050405020304" pitchFamily="18" charset="0"/>
                      <a:ea typeface="ＭＳ Ｐゴシック" pitchFamily="34" charset="-128"/>
                      <a:cs typeface="Times New Roman" panose="02020603050405020304" pitchFamily="18" charset="0"/>
                    </a:rPr>
                    <a:t>Symbol Table</a:t>
                  </a:r>
                </a:p>
              </p:txBody>
            </p:sp>
            <p:sp>
              <p:nvSpPr>
                <p:cNvPr id="33806" name="Line 12"/>
                <p:cNvSpPr>
                  <a:spLocks noChangeShapeType="1"/>
                </p:cNvSpPr>
                <p:nvPr/>
              </p:nvSpPr>
              <p:spPr bwMode="auto">
                <a:xfrm flipV="1">
                  <a:off x="5838092" y="2457450"/>
                  <a:ext cx="633046" cy="114300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lIns="103900" tIns="51951" rIns="103900" bIns="51951" anchor="ctr"/>
                <a:lstStyle/>
                <a:p>
                  <a:pPr>
                    <a:defRPr/>
                  </a:pPr>
                  <a:endParaRPr lang="en-IN" sz="2400">
                    <a:latin typeface="Times New Roman" panose="02020603050405020304" pitchFamily="18" charset="0"/>
                    <a:cs typeface="Times New Roman" panose="02020603050405020304" pitchFamily="18" charset="0"/>
                  </a:endParaRPr>
                </a:p>
              </p:txBody>
            </p:sp>
            <p:sp>
              <p:nvSpPr>
                <p:cNvPr id="33807" name="Line 15"/>
                <p:cNvSpPr>
                  <a:spLocks noChangeShapeType="1"/>
                </p:cNvSpPr>
                <p:nvPr/>
              </p:nvSpPr>
              <p:spPr bwMode="auto">
                <a:xfrm flipH="1" flipV="1">
                  <a:off x="3446585" y="2457450"/>
                  <a:ext cx="773723" cy="114300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lIns="103900" tIns="51951" rIns="103900" bIns="51951" anchor="ctr"/>
                <a:lstStyle/>
                <a:p>
                  <a:pPr>
                    <a:defRPr/>
                  </a:pPr>
                  <a:endParaRPr lang="en-IN" sz="2400">
                    <a:latin typeface="Times New Roman" panose="02020603050405020304" pitchFamily="18" charset="0"/>
                    <a:cs typeface="Times New Roman" panose="02020603050405020304" pitchFamily="18" charset="0"/>
                  </a:endParaRPr>
                </a:p>
              </p:txBody>
            </p:sp>
            <p:sp>
              <p:nvSpPr>
                <p:cNvPr id="35857" name="Text Box 17"/>
                <p:cNvSpPr txBox="1">
                  <a:spLocks noChangeArrowheads="1"/>
                </p:cNvSpPr>
                <p:nvPr/>
              </p:nvSpPr>
              <p:spPr bwMode="auto">
                <a:xfrm>
                  <a:off x="4492335" y="2183607"/>
                  <a:ext cx="931622" cy="632685"/>
                </a:xfrm>
                <a:prstGeom prst="rect">
                  <a:avLst/>
                </a:prstGeom>
                <a:noFill/>
                <a:ln w="9525">
                  <a:noFill/>
                  <a:miter lim="800000"/>
                  <a:headEnd/>
                  <a:tailEnd/>
                </a:ln>
              </p:spPr>
              <p:txBody>
                <a:bodyPr wrap="none" lIns="103900" tIns="51951" rIns="103900" bIns="51951">
                  <a:spAutoFit/>
                </a:bodyPr>
                <a:lstStyle/>
                <a:p>
                  <a:pPr algn="ctr"/>
                  <a:r>
                    <a:rPr lang="en-US" altLang="en-US" sz="2400" i="1" dirty="0">
                      <a:latin typeface="Times New Roman" panose="02020603050405020304" pitchFamily="18" charset="0"/>
                      <a:ea typeface="ＭＳ Ｐゴシック" pitchFamily="34" charset="-128"/>
                      <a:cs typeface="Times New Roman" panose="02020603050405020304" pitchFamily="18" charset="0"/>
                    </a:rPr>
                    <a:t>Get next</a:t>
                  </a:r>
                  <a:br>
                    <a:rPr lang="en-US" altLang="en-US" sz="2400" i="1" dirty="0">
                      <a:latin typeface="Times New Roman" panose="02020603050405020304" pitchFamily="18" charset="0"/>
                      <a:ea typeface="ＭＳ Ｐゴシック" pitchFamily="34" charset="-128"/>
                      <a:cs typeface="Times New Roman" panose="02020603050405020304" pitchFamily="18" charset="0"/>
                    </a:rPr>
                  </a:br>
                  <a:r>
                    <a:rPr lang="en-US" altLang="en-US" sz="2400" i="1" dirty="0">
                      <a:latin typeface="Times New Roman" panose="02020603050405020304" pitchFamily="18" charset="0"/>
                      <a:ea typeface="ＭＳ Ｐゴシック" pitchFamily="34" charset="-128"/>
                      <a:cs typeface="Times New Roman" panose="02020603050405020304" pitchFamily="18" charset="0"/>
                    </a:rPr>
                    <a:t>token</a:t>
                  </a:r>
                </a:p>
              </p:txBody>
            </p:sp>
            <p:sp>
              <p:nvSpPr>
                <p:cNvPr id="33810" name="Line 18"/>
                <p:cNvSpPr>
                  <a:spLocks noChangeShapeType="1"/>
                </p:cNvSpPr>
                <p:nvPr/>
              </p:nvSpPr>
              <p:spPr bwMode="auto">
                <a:xfrm flipH="1">
                  <a:off x="3094892" y="2457450"/>
                  <a:ext cx="0" cy="51435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lIns="103900" tIns="51951" rIns="103900" bIns="51951" anchor="ctr"/>
                <a:lstStyle/>
                <a:p>
                  <a:pPr>
                    <a:defRPr/>
                  </a:pPr>
                  <a:endParaRPr lang="en-IN" sz="2400">
                    <a:latin typeface="Times New Roman" panose="02020603050405020304" pitchFamily="18" charset="0"/>
                    <a:cs typeface="Times New Roman" panose="02020603050405020304" pitchFamily="18" charset="0"/>
                  </a:endParaRPr>
                </a:p>
              </p:txBody>
            </p:sp>
            <p:sp>
              <p:nvSpPr>
                <p:cNvPr id="33811" name="Line 19"/>
                <p:cNvSpPr>
                  <a:spLocks noChangeShapeType="1"/>
                </p:cNvSpPr>
                <p:nvPr/>
              </p:nvSpPr>
              <p:spPr bwMode="auto">
                <a:xfrm flipH="1">
                  <a:off x="6963508" y="2457450"/>
                  <a:ext cx="0" cy="51435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lIns="103900" tIns="51951" rIns="103900" bIns="51951" anchor="ctr"/>
                <a:lstStyle/>
                <a:p>
                  <a:pPr>
                    <a:defRPr/>
                  </a:pPr>
                  <a:endParaRPr lang="en-IN" sz="2400">
                    <a:latin typeface="Times New Roman" panose="02020603050405020304" pitchFamily="18" charset="0"/>
                    <a:cs typeface="Times New Roman" panose="02020603050405020304" pitchFamily="18" charset="0"/>
                  </a:endParaRPr>
                </a:p>
              </p:txBody>
            </p:sp>
            <p:sp>
              <p:nvSpPr>
                <p:cNvPr id="35860" name="Text Box 20"/>
                <p:cNvSpPr txBox="1">
                  <a:spLocks noChangeArrowheads="1"/>
                </p:cNvSpPr>
                <p:nvPr/>
              </p:nvSpPr>
              <p:spPr bwMode="auto">
                <a:xfrm>
                  <a:off x="2786154" y="2914651"/>
                  <a:ext cx="605812" cy="355687"/>
                </a:xfrm>
                <a:prstGeom prst="rect">
                  <a:avLst/>
                </a:prstGeom>
                <a:noFill/>
                <a:ln w="9525">
                  <a:noFill/>
                  <a:miter lim="800000"/>
                  <a:headEnd/>
                  <a:tailEnd/>
                </a:ln>
              </p:spPr>
              <p:txBody>
                <a:bodyPr wrap="none" lIns="103900" tIns="51951" rIns="103900" bIns="51951">
                  <a:spAutoFit/>
                </a:bodyPr>
                <a:lstStyle/>
                <a:p>
                  <a:pPr algn="ctr"/>
                  <a:r>
                    <a:rPr lang="en-US" altLang="en-US" sz="2400">
                      <a:latin typeface="Times New Roman" panose="02020603050405020304" pitchFamily="18" charset="0"/>
                      <a:ea typeface="ＭＳ Ｐゴシック" pitchFamily="34" charset="-128"/>
                      <a:cs typeface="Times New Roman" panose="02020603050405020304" pitchFamily="18" charset="0"/>
                    </a:rPr>
                    <a:t>error</a:t>
                  </a:r>
                </a:p>
              </p:txBody>
            </p:sp>
          </p:grpSp>
        </p:grpSp>
      </p:grpSp>
      <p:sp>
        <p:nvSpPr>
          <p:cNvPr id="35861" name="Text Box 21"/>
          <p:cNvSpPr txBox="1">
            <a:spLocks noChangeArrowheads="1"/>
          </p:cNvSpPr>
          <p:nvPr/>
        </p:nvSpPr>
        <p:spPr bwMode="auto">
          <a:xfrm>
            <a:off x="10307071" y="3624915"/>
            <a:ext cx="807749" cy="474249"/>
          </a:xfrm>
          <a:prstGeom prst="rect">
            <a:avLst/>
          </a:prstGeom>
          <a:noFill/>
          <a:ln w="9525">
            <a:noFill/>
            <a:miter lim="800000"/>
            <a:headEnd/>
            <a:tailEnd/>
          </a:ln>
        </p:spPr>
        <p:txBody>
          <a:bodyPr wrap="none" lIns="103900" tIns="51951" rIns="103900" bIns="51951">
            <a:spAutoFit/>
          </a:bodyPr>
          <a:lstStyle/>
          <a:p>
            <a:pPr algn="ctr"/>
            <a:r>
              <a:rPr lang="en-US" altLang="en-US" sz="2400" dirty="0">
                <a:latin typeface="Times New Roman" panose="02020603050405020304" pitchFamily="18" charset="0"/>
                <a:ea typeface="ＭＳ Ｐゴシック" pitchFamily="34" charset="-128"/>
                <a:cs typeface="Times New Roman" panose="02020603050405020304" pitchFamily="18" charset="0"/>
              </a:rPr>
              <a:t>error</a:t>
            </a:r>
          </a:p>
        </p:txBody>
      </p:sp>
      <p:sp>
        <p:nvSpPr>
          <p:cNvPr id="5" name="TextBox 4">
            <a:extLst>
              <a:ext uri="{FF2B5EF4-FFF2-40B4-BE49-F238E27FC236}">
                <a16:creationId xmlns:a16="http://schemas.microsoft.com/office/drawing/2014/main" id="{03BE2995-BC5A-B231-AEEC-5B61DAA5A157}"/>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1694776" y="4860"/>
            <a:ext cx="7741053" cy="914400"/>
          </a:xfrm>
        </p:spPr>
        <p:txBody>
          <a:bodyPr>
            <a:normAutofit/>
          </a:bodyPr>
          <a:lstStyle/>
          <a:p>
            <a:pPr algn="ctr"/>
            <a:r>
              <a:rPr lang="en-US" altLang="en-US" sz="3500" b="1" dirty="0">
                <a:solidFill>
                  <a:schemeClr val="bg1"/>
                </a:solidFill>
                <a:latin typeface="Times New Roman" panose="02020603050405020304" pitchFamily="18" charset="0"/>
                <a:ea typeface="ＭＳ Ｐゴシック" pitchFamily="34" charset="-128"/>
                <a:cs typeface="Times New Roman" panose="02020603050405020304" pitchFamily="18" charset="0"/>
              </a:rPr>
              <a:t>Functions of Lexical Analyzer</a:t>
            </a:r>
            <a:endParaRPr lang="en-US" altLang="en-US" sz="3500" b="1" dirty="0">
              <a:solidFill>
                <a:schemeClr val="bg1"/>
              </a:solidFill>
              <a:latin typeface="Times New Roman" panose="02020603050405020304" pitchFamily="18" charset="0"/>
              <a:cs typeface="Times New Roman" panose="02020603050405020304" pitchFamily="18" charset="0"/>
            </a:endParaRPr>
          </a:p>
        </p:txBody>
      </p:sp>
      <p:pic>
        <p:nvPicPr>
          <p:cNvPr id="7" name="Picture 6" descr="lexical-analyzer.gif">
            <a:extLst>
              <a:ext uri="{FF2B5EF4-FFF2-40B4-BE49-F238E27FC236}">
                <a16:creationId xmlns:a16="http://schemas.microsoft.com/office/drawing/2014/main" id="{722C8460-F06F-49C3-BFF4-7DBB90CE45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6410" y="1397001"/>
            <a:ext cx="79152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B674F80-205B-CCA7-6856-792F2CBA3DEE}"/>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type="body" idx="1"/>
          </p:nvPr>
        </p:nvSpPr>
        <p:spPr>
          <a:xfrm>
            <a:off x="1420238" y="934665"/>
            <a:ext cx="10330775" cy="5105400"/>
          </a:xfrm>
        </p:spPr>
        <p:txBody>
          <a:bodyPr>
            <a:normAutofit/>
          </a:bodyPr>
          <a:lstStyle/>
          <a:p>
            <a:pPr marL="514350" indent="-514350">
              <a:lnSpc>
                <a:spcPct val="150000"/>
              </a:lnSpc>
              <a:buFont typeface="+mj-lt"/>
              <a:buAutoNum type="arabicPeriod"/>
            </a:pPr>
            <a:r>
              <a:rPr lang="en-US" altLang="en-US" sz="2600" dirty="0">
                <a:latin typeface="Times New Roman" panose="02020603050405020304" pitchFamily="18" charset="0"/>
                <a:ea typeface="ＭＳ Ｐゴシック" pitchFamily="34" charset="-128"/>
                <a:cs typeface="Times New Roman" panose="02020603050405020304" pitchFamily="18" charset="0"/>
              </a:rPr>
              <a:t>It produces stream of tokens.</a:t>
            </a:r>
          </a:p>
          <a:p>
            <a:pPr marL="514350" indent="-514350">
              <a:lnSpc>
                <a:spcPct val="150000"/>
              </a:lnSpc>
              <a:buFont typeface="+mj-lt"/>
              <a:buAutoNum type="arabicPeriod"/>
            </a:pPr>
            <a:r>
              <a:rPr lang="en-US" altLang="en-US" sz="2600" dirty="0">
                <a:latin typeface="Times New Roman" panose="02020603050405020304" pitchFamily="18" charset="0"/>
                <a:ea typeface="ＭＳ Ｐゴシック" pitchFamily="34" charset="-128"/>
                <a:cs typeface="Times New Roman" panose="02020603050405020304" pitchFamily="18" charset="0"/>
              </a:rPr>
              <a:t>It eliminates blank and comments.</a:t>
            </a:r>
          </a:p>
          <a:p>
            <a:pPr marL="514350" indent="-514350">
              <a:lnSpc>
                <a:spcPct val="150000"/>
              </a:lnSpc>
              <a:buFont typeface="+mj-lt"/>
              <a:buAutoNum type="arabicPeriod"/>
            </a:pPr>
            <a:r>
              <a:rPr lang="en-US" altLang="en-US" sz="2600" dirty="0">
                <a:latin typeface="Times New Roman" panose="02020603050405020304" pitchFamily="18" charset="0"/>
                <a:ea typeface="ＭＳ Ｐゴシック" pitchFamily="34" charset="-128"/>
                <a:cs typeface="Times New Roman" panose="02020603050405020304" pitchFamily="18" charset="0"/>
              </a:rPr>
              <a:t>It generates symbol table which stores the information about identifiers, constants encountered in the input.</a:t>
            </a:r>
          </a:p>
          <a:p>
            <a:pPr marL="514350" indent="-514350">
              <a:lnSpc>
                <a:spcPct val="150000"/>
              </a:lnSpc>
              <a:buFont typeface="+mj-lt"/>
              <a:buAutoNum type="arabicPeriod"/>
            </a:pPr>
            <a:r>
              <a:rPr lang="en-US" altLang="en-US" sz="2600" dirty="0">
                <a:latin typeface="Times New Roman" panose="02020603050405020304" pitchFamily="18" charset="0"/>
                <a:ea typeface="ＭＳ Ｐゴシック" pitchFamily="34" charset="-128"/>
                <a:cs typeface="Times New Roman" panose="02020603050405020304" pitchFamily="18" charset="0"/>
              </a:rPr>
              <a:t>It keeps track of line numbers.</a:t>
            </a:r>
          </a:p>
          <a:p>
            <a:pPr marL="514350" indent="-514350">
              <a:lnSpc>
                <a:spcPct val="150000"/>
              </a:lnSpc>
              <a:buFont typeface="+mj-lt"/>
              <a:buAutoNum type="arabicPeriod"/>
            </a:pPr>
            <a:r>
              <a:rPr lang="en-US" altLang="en-US" sz="2600" dirty="0">
                <a:latin typeface="Times New Roman" panose="02020603050405020304" pitchFamily="18" charset="0"/>
                <a:ea typeface="ＭＳ Ｐゴシック" pitchFamily="34" charset="-128"/>
                <a:cs typeface="Times New Roman" panose="02020603050405020304" pitchFamily="18" charset="0"/>
              </a:rPr>
              <a:t>It reports the error encountered while generating the tokens.</a:t>
            </a:r>
            <a:endParaRPr lang="en-US" altLang="en-US" sz="26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1317EDC6-64F1-85B8-E34F-1B43421B0662}"/>
              </a:ext>
            </a:extLst>
          </p:cNvPr>
          <p:cNvSpPr>
            <a:spLocks noGrp="1" noChangeArrowheads="1"/>
          </p:cNvSpPr>
          <p:nvPr>
            <p:ph type="title"/>
          </p:nvPr>
        </p:nvSpPr>
        <p:spPr>
          <a:xfrm>
            <a:off x="1694776" y="4860"/>
            <a:ext cx="7741053" cy="871440"/>
          </a:xfrm>
        </p:spPr>
        <p:txBody>
          <a:bodyPr>
            <a:normAutofit/>
          </a:bodyPr>
          <a:lstStyle/>
          <a:p>
            <a:pPr algn="ctr"/>
            <a:r>
              <a:rPr lang="en-US" altLang="en-US" sz="3500" b="1" dirty="0">
                <a:solidFill>
                  <a:schemeClr val="bg1"/>
                </a:solidFill>
                <a:latin typeface="Times New Roman" panose="02020603050405020304" pitchFamily="18" charset="0"/>
                <a:ea typeface="ＭＳ Ｐゴシック" pitchFamily="34" charset="-128"/>
                <a:cs typeface="Times New Roman" panose="02020603050405020304" pitchFamily="18" charset="0"/>
              </a:rPr>
              <a:t>Functions of Lexical Analyzer</a:t>
            </a:r>
            <a:endParaRPr lang="en-US" altLang="en-US" sz="35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331C55-7335-3E7E-E21A-33318B39CBED}"/>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89179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1711570" y="0"/>
            <a:ext cx="7635631" cy="700391"/>
          </a:xfrm>
        </p:spPr>
        <p:txBody>
          <a:bodyPr>
            <a:normAutofit fontScale="90000"/>
          </a:bodyPr>
          <a:lstStyle/>
          <a:p>
            <a:pPr marL="609585" indent="-609585" algn="ctr">
              <a:lnSpc>
                <a:spcPct val="150000"/>
              </a:lnSpc>
              <a:buFont typeface="+mj-lt"/>
              <a:buAutoNum type="arabicPeriod"/>
            </a:pPr>
            <a:r>
              <a:rPr lang="en-US" altLang="en-US" sz="3000" b="1" dirty="0">
                <a:solidFill>
                  <a:schemeClr val="bg1"/>
                </a:solidFill>
                <a:latin typeface="Times New Roman" panose="02020603050405020304" pitchFamily="18" charset="0"/>
                <a:cs typeface="Times New Roman" panose="02020603050405020304" pitchFamily="18" charset="0"/>
              </a:rPr>
              <a:t>Lexical Analysis versus Parsing</a:t>
            </a:r>
          </a:p>
        </p:txBody>
      </p:sp>
      <p:sp>
        <p:nvSpPr>
          <p:cNvPr id="37893" name="Rectangle 3"/>
          <p:cNvSpPr>
            <a:spLocks noGrp="1" noChangeArrowheads="1"/>
          </p:cNvSpPr>
          <p:nvPr>
            <p:ph type="body" idx="1"/>
          </p:nvPr>
        </p:nvSpPr>
        <p:spPr>
          <a:xfrm>
            <a:off x="2676188" y="1710447"/>
            <a:ext cx="7635631" cy="2628089"/>
          </a:xfrm>
        </p:spPr>
        <p:txBody>
          <a:bodyPr/>
          <a:lstStyle/>
          <a:p>
            <a:pPr marL="514350" indent="-514350">
              <a:lnSpc>
                <a:spcPct val="150000"/>
              </a:lnSpc>
              <a:buFont typeface="+mj-lt"/>
              <a:buAutoNum type="arabicPeriod"/>
            </a:pPr>
            <a:r>
              <a:rPr lang="en-US" altLang="en-US" dirty="0">
                <a:latin typeface="Times New Roman" panose="02020603050405020304" pitchFamily="18" charset="0"/>
                <a:ea typeface="ＭＳ Ｐゴシック" pitchFamily="34" charset="-128"/>
                <a:cs typeface="Times New Roman" panose="02020603050405020304" pitchFamily="18" charset="0"/>
              </a:rPr>
              <a:t>Simpler design.</a:t>
            </a:r>
          </a:p>
          <a:p>
            <a:pPr marL="514350" indent="-514350">
              <a:lnSpc>
                <a:spcPct val="150000"/>
              </a:lnSpc>
              <a:buFont typeface="+mj-lt"/>
              <a:buAutoNum type="arabicPeriod"/>
            </a:pPr>
            <a:r>
              <a:rPr lang="en-US" altLang="en-US" dirty="0">
                <a:latin typeface="Times New Roman" panose="02020603050405020304" pitchFamily="18" charset="0"/>
                <a:ea typeface="ＭＳ Ｐゴシック" pitchFamily="34" charset="-128"/>
                <a:cs typeface="Times New Roman" panose="02020603050405020304" pitchFamily="18" charset="0"/>
              </a:rPr>
              <a:t>Compiler efficiency is improved.</a:t>
            </a:r>
          </a:p>
          <a:p>
            <a:pPr marL="514350" indent="-514350">
              <a:lnSpc>
                <a:spcPct val="150000"/>
              </a:lnSpc>
              <a:buFont typeface="+mj-lt"/>
              <a:buAutoNum type="arabicPeriod"/>
            </a:pPr>
            <a:r>
              <a:rPr lang="en-US" altLang="en-US" dirty="0">
                <a:latin typeface="Times New Roman" panose="02020603050405020304" pitchFamily="18" charset="0"/>
                <a:ea typeface="ＭＳ Ｐゴシック" pitchFamily="34" charset="-128"/>
                <a:cs typeface="Times New Roman" panose="02020603050405020304" pitchFamily="18" charset="0"/>
              </a:rPr>
              <a:t>Compiler portability is enhanced.</a:t>
            </a:r>
            <a:endParaRPr lang="en-US" alt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538D621-B2F7-3284-516B-C6BF80A568EF}"/>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1653702" y="0"/>
            <a:ext cx="7795099" cy="787400"/>
          </a:xfrm>
        </p:spPr>
        <p:txBody>
          <a:bodyPr>
            <a:normAutofit/>
          </a:bodyPr>
          <a:lstStyle/>
          <a:p>
            <a:pPr algn="ctr"/>
            <a:r>
              <a:rPr lang="en-US" altLang="en-US" sz="3600" b="1" dirty="0">
                <a:solidFill>
                  <a:schemeClr val="bg1"/>
                </a:solidFill>
                <a:latin typeface="Times New Roman" panose="02020603050405020304" pitchFamily="18" charset="0"/>
                <a:ea typeface="ＭＳ Ｐゴシック" pitchFamily="34" charset="-128"/>
                <a:cs typeface="Times New Roman" panose="02020603050405020304" pitchFamily="18" charset="0"/>
              </a:rPr>
              <a:t>2. Tokens, Patterns, and Lexemes</a:t>
            </a:r>
            <a:endParaRPr lang="en-US" altLang="en-US" sz="3600" b="1" dirty="0">
              <a:solidFill>
                <a:schemeClr val="bg1"/>
              </a:solidFill>
              <a:latin typeface="Times New Roman" panose="02020603050405020304" pitchFamily="18" charset="0"/>
              <a:cs typeface="Times New Roman" panose="02020603050405020304" pitchFamily="18" charset="0"/>
            </a:endParaRPr>
          </a:p>
        </p:txBody>
      </p:sp>
      <p:sp>
        <p:nvSpPr>
          <p:cNvPr id="31749" name="Rectangle 3"/>
          <p:cNvSpPr>
            <a:spLocks noGrp="1" noChangeArrowheads="1"/>
          </p:cNvSpPr>
          <p:nvPr>
            <p:ph type="body" idx="1"/>
          </p:nvPr>
        </p:nvSpPr>
        <p:spPr>
          <a:xfrm>
            <a:off x="1431050" y="1122458"/>
            <a:ext cx="10436695" cy="5105400"/>
          </a:xfrm>
        </p:spPr>
        <p:txBody>
          <a:bodyPr>
            <a:normAutofit/>
          </a:bodyPr>
          <a:lstStyle/>
          <a:p>
            <a:pPr marL="389625" indent="-389625">
              <a:buNone/>
              <a:defRPr/>
            </a:pPr>
            <a:r>
              <a:rPr lang="en-US" altLang="en-US" b="1" i="1" dirty="0">
                <a:latin typeface="Times New Roman" panose="02020603050405020304" pitchFamily="18" charset="0"/>
                <a:ea typeface="ＭＳ Ｐゴシック" pitchFamily="34" charset="-128"/>
                <a:cs typeface="Times New Roman" panose="02020603050405020304" pitchFamily="18" charset="0"/>
              </a:rPr>
              <a:t>Tokens: </a:t>
            </a:r>
            <a:r>
              <a:rPr lang="en-US" altLang="en-US" dirty="0">
                <a:latin typeface="Times New Roman" panose="02020603050405020304" pitchFamily="18" charset="0"/>
                <a:ea typeface="ＭＳ Ｐゴシック" pitchFamily="34" charset="-128"/>
                <a:cs typeface="Times New Roman" panose="02020603050405020304" pitchFamily="18" charset="0"/>
              </a:rPr>
              <a:t>It describes the class or category of input string. </a:t>
            </a:r>
          </a:p>
          <a:p>
            <a:pPr marL="389625" indent="-389625">
              <a:buNone/>
              <a:defRPr/>
            </a:pPr>
            <a:r>
              <a:rPr lang="en-US" altLang="en-US" dirty="0">
                <a:latin typeface="Times New Roman" panose="02020603050405020304" pitchFamily="18" charset="0"/>
                <a:ea typeface="ＭＳ Ｐゴシック" pitchFamily="34" charset="-128"/>
                <a:cs typeface="Times New Roman" panose="02020603050405020304" pitchFamily="18" charset="0"/>
              </a:rPr>
              <a:t>	For example: identifiers, keywords, constants are called tokens.</a:t>
            </a:r>
          </a:p>
          <a:p>
            <a:pPr marL="389625" indent="-389625">
              <a:buNone/>
              <a:defRPr/>
            </a:pPr>
            <a:endParaRPr lang="en-US" altLang="en-US" dirty="0">
              <a:latin typeface="Times New Roman" panose="02020603050405020304" pitchFamily="18" charset="0"/>
              <a:ea typeface="ＭＳ Ｐゴシック" pitchFamily="34" charset="-128"/>
              <a:cs typeface="Times New Roman" panose="02020603050405020304" pitchFamily="18" charset="0"/>
            </a:endParaRPr>
          </a:p>
          <a:p>
            <a:pPr marL="389625" indent="-389625">
              <a:buNone/>
              <a:defRPr/>
            </a:pPr>
            <a:r>
              <a:rPr lang="en-US" altLang="en-US" b="1" i="1" dirty="0">
                <a:latin typeface="Times New Roman" panose="02020603050405020304" pitchFamily="18" charset="0"/>
                <a:ea typeface="ＭＳ Ｐゴシック" pitchFamily="34" charset="-128"/>
                <a:cs typeface="Times New Roman" panose="02020603050405020304" pitchFamily="18" charset="0"/>
              </a:rPr>
              <a:t>Patterns: </a:t>
            </a:r>
            <a:r>
              <a:rPr lang="en-US" altLang="en-US" dirty="0">
                <a:latin typeface="Times New Roman" panose="02020603050405020304" pitchFamily="18" charset="0"/>
                <a:ea typeface="ＭＳ Ｐゴシック" pitchFamily="34" charset="-128"/>
                <a:cs typeface="Times New Roman" panose="02020603050405020304" pitchFamily="18" charset="0"/>
              </a:rPr>
              <a:t>Set of rules that describe the token.</a:t>
            </a:r>
          </a:p>
          <a:p>
            <a:pPr marL="389625" lvl="1" indent="-389625">
              <a:buNone/>
              <a:defRPr/>
            </a:pPr>
            <a:r>
              <a:rPr lang="en-US" altLang="en-US" sz="2800" dirty="0">
                <a:latin typeface="Times New Roman" panose="02020603050405020304" pitchFamily="18" charset="0"/>
                <a:ea typeface="ＭＳ Ｐゴシック" pitchFamily="34" charset="-128"/>
                <a:cs typeface="Times New Roman" panose="02020603050405020304" pitchFamily="18" charset="0"/>
              </a:rPr>
              <a:t>	For example: “</a:t>
            </a:r>
            <a:r>
              <a:rPr lang="en-US" altLang="en-US" sz="2800" i="1" dirty="0">
                <a:latin typeface="Times New Roman" panose="02020603050405020304" pitchFamily="18" charset="0"/>
                <a:ea typeface="ＭＳ Ｐゴシック" pitchFamily="34" charset="-128"/>
                <a:cs typeface="Times New Roman" panose="02020603050405020304" pitchFamily="18" charset="0"/>
              </a:rPr>
              <a:t>letter followed by letters and digits”</a:t>
            </a:r>
            <a:r>
              <a:rPr lang="en-US" altLang="en-US" sz="2800" dirty="0">
                <a:latin typeface="Times New Roman" panose="02020603050405020304" pitchFamily="18" charset="0"/>
                <a:ea typeface="ＭＳ Ｐゴシック" pitchFamily="34" charset="-128"/>
                <a:cs typeface="Times New Roman" panose="02020603050405020304" pitchFamily="18" charset="0"/>
              </a:rPr>
              <a:t> and “</a:t>
            </a:r>
            <a:r>
              <a:rPr lang="en-US" altLang="en-US" sz="2800" i="1" dirty="0">
                <a:latin typeface="Times New Roman" panose="02020603050405020304" pitchFamily="18" charset="0"/>
                <a:ea typeface="ＭＳ Ｐゴシック" pitchFamily="34" charset="-128"/>
                <a:cs typeface="Times New Roman" panose="02020603050405020304" pitchFamily="18" charset="0"/>
              </a:rPr>
              <a:t>non-empty sequence of digits</a:t>
            </a:r>
            <a:r>
              <a:rPr lang="en-US" altLang="en-US" sz="2800" dirty="0">
                <a:latin typeface="Times New Roman" panose="02020603050405020304" pitchFamily="18" charset="0"/>
                <a:ea typeface="ＭＳ Ｐゴシック" pitchFamily="34" charset="-128"/>
                <a:cs typeface="Times New Roman" panose="02020603050405020304" pitchFamily="18" charset="0"/>
              </a:rPr>
              <a:t>”</a:t>
            </a:r>
          </a:p>
          <a:p>
            <a:pPr marL="389625" lvl="1" indent="-389625">
              <a:buNone/>
              <a:defRPr/>
            </a:pPr>
            <a:endParaRPr lang="en-US" altLang="en-US" sz="2800" dirty="0">
              <a:latin typeface="Times New Roman" panose="02020603050405020304" pitchFamily="18" charset="0"/>
              <a:ea typeface="ＭＳ Ｐゴシック" pitchFamily="34" charset="-128"/>
              <a:cs typeface="Times New Roman" panose="02020603050405020304" pitchFamily="18" charset="0"/>
            </a:endParaRPr>
          </a:p>
          <a:p>
            <a:pPr marL="389625" indent="-389625">
              <a:buNone/>
              <a:defRPr/>
            </a:pPr>
            <a:r>
              <a:rPr lang="en-US" altLang="en-US" b="1" i="1" dirty="0">
                <a:latin typeface="Times New Roman" panose="02020603050405020304" pitchFamily="18" charset="0"/>
                <a:ea typeface="ＭＳ Ｐゴシック" pitchFamily="34" charset="-128"/>
                <a:cs typeface="Times New Roman" panose="02020603050405020304" pitchFamily="18" charset="0"/>
              </a:rPr>
              <a:t>Lexemes: </a:t>
            </a:r>
            <a:r>
              <a:rPr lang="en-US" altLang="en-US" dirty="0">
                <a:latin typeface="Times New Roman" panose="02020603050405020304" pitchFamily="18" charset="0"/>
                <a:ea typeface="ＭＳ Ｐゴシック" pitchFamily="34" charset="-128"/>
                <a:cs typeface="Times New Roman" panose="02020603050405020304" pitchFamily="18" charset="0"/>
              </a:rPr>
              <a:t>Sequence of characters in the source program that are      matched with the pattern of the token.</a:t>
            </a:r>
          </a:p>
          <a:p>
            <a:pPr marL="844190" lvl="1" indent="-324688">
              <a:buNone/>
              <a:defRPr/>
            </a:pPr>
            <a:r>
              <a:rPr lang="en-US" altLang="en-US" sz="2800" dirty="0">
                <a:latin typeface="Times New Roman" panose="02020603050405020304" pitchFamily="18" charset="0"/>
                <a:ea typeface="ＭＳ Ｐゴシック" pitchFamily="34" charset="-128"/>
                <a:cs typeface="Times New Roman" panose="02020603050405020304" pitchFamily="18" charset="0"/>
              </a:rPr>
              <a:t>For example: abc,int,i,123</a:t>
            </a:r>
          </a:p>
        </p:txBody>
      </p:sp>
      <p:sp>
        <p:nvSpPr>
          <p:cNvPr id="2" name="TextBox 1">
            <a:extLst>
              <a:ext uri="{FF2B5EF4-FFF2-40B4-BE49-F238E27FC236}">
                <a16:creationId xmlns:a16="http://schemas.microsoft.com/office/drawing/2014/main" id="{0988D437-F4C2-5E4B-56A6-327FA99687C5}"/>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34246" y="0"/>
            <a:ext cx="7801583" cy="787400"/>
          </a:xfrm>
        </p:spPr>
        <p:txBody>
          <a:bodyPr>
            <a:normAutofit/>
          </a:bodyPr>
          <a:lstStyle/>
          <a:p>
            <a:pPr algn="ctr"/>
            <a:r>
              <a:rPr lang="en-US" altLang="en-US" sz="3600" b="1" dirty="0">
                <a:solidFill>
                  <a:schemeClr val="bg1"/>
                </a:solidFill>
                <a:latin typeface="Times New Roman" panose="02020603050405020304" pitchFamily="18" charset="0"/>
                <a:ea typeface="ＭＳ Ｐゴシック" pitchFamily="34" charset="-128"/>
                <a:cs typeface="Times New Roman" panose="02020603050405020304" pitchFamily="18" charset="0"/>
              </a:rPr>
              <a:t>Tokens, Patterns, and Lexemes</a:t>
            </a:r>
          </a:p>
        </p:txBody>
      </p:sp>
      <p:grpSp>
        <p:nvGrpSpPr>
          <p:cNvPr id="39939" name="Group 25"/>
          <p:cNvGrpSpPr>
            <a:grpSpLocks/>
          </p:cNvGrpSpPr>
          <p:nvPr/>
        </p:nvGrpSpPr>
        <p:grpSpPr bwMode="auto">
          <a:xfrm>
            <a:off x="2172512" y="1193801"/>
            <a:ext cx="9042400" cy="4557713"/>
            <a:chOff x="795" y="912"/>
            <a:chExt cx="4628" cy="2871"/>
          </a:xfrm>
        </p:grpSpPr>
        <p:sp>
          <p:nvSpPr>
            <p:cNvPr id="39944" name="Line 4"/>
            <p:cNvSpPr>
              <a:spLocks noChangeShapeType="1"/>
            </p:cNvSpPr>
            <p:nvPr/>
          </p:nvSpPr>
          <p:spPr bwMode="auto">
            <a:xfrm>
              <a:off x="816" y="912"/>
              <a:ext cx="4560" cy="0"/>
            </a:xfrm>
            <a:prstGeom prst="line">
              <a:avLst/>
            </a:prstGeom>
            <a:noFill/>
            <a:ln w="9525">
              <a:solidFill>
                <a:srgbClr val="FFFF00"/>
              </a:solidFill>
              <a:round/>
              <a:headEnd/>
              <a:tailEnd/>
            </a:ln>
          </p:spPr>
          <p:txBody>
            <a:bodyPr wrap="none" anchor="ctr"/>
            <a:lstStyle/>
            <a:p>
              <a:endParaRPr lang="en-US" sz="2400">
                <a:latin typeface="Times New Roman" panose="02020603050405020304" pitchFamily="18" charset="0"/>
                <a:cs typeface="Times New Roman" panose="02020603050405020304" pitchFamily="18" charset="0"/>
              </a:endParaRPr>
            </a:p>
          </p:txBody>
        </p:sp>
        <p:sp>
          <p:nvSpPr>
            <p:cNvPr id="39945" name="Line 5"/>
            <p:cNvSpPr>
              <a:spLocks noChangeShapeType="1"/>
            </p:cNvSpPr>
            <p:nvPr/>
          </p:nvSpPr>
          <p:spPr bwMode="auto">
            <a:xfrm>
              <a:off x="807" y="949"/>
              <a:ext cx="4552" cy="1"/>
            </a:xfrm>
            <a:prstGeom prst="line">
              <a:avLst/>
            </a:prstGeom>
            <a:noFill/>
            <a:ln w="9525">
              <a:solidFill>
                <a:srgbClr val="FFFF00"/>
              </a:solidFill>
              <a:round/>
              <a:headEnd/>
              <a:tailEnd/>
            </a:ln>
          </p:spPr>
          <p:txBody>
            <a:bodyPr wrap="none" anchor="ctr"/>
            <a:lstStyle/>
            <a:p>
              <a:endParaRPr lang="en-US" sz="2400" dirty="0">
                <a:latin typeface="Times New Roman" panose="02020603050405020304" pitchFamily="18" charset="0"/>
                <a:cs typeface="Times New Roman" panose="02020603050405020304" pitchFamily="18" charset="0"/>
              </a:endParaRPr>
            </a:p>
          </p:txBody>
        </p:sp>
        <p:sp>
          <p:nvSpPr>
            <p:cNvPr id="39946" name="Line 6"/>
            <p:cNvSpPr>
              <a:spLocks noChangeShapeType="1"/>
            </p:cNvSpPr>
            <p:nvPr/>
          </p:nvSpPr>
          <p:spPr bwMode="auto">
            <a:xfrm>
              <a:off x="815" y="1188"/>
              <a:ext cx="4552" cy="1"/>
            </a:xfrm>
            <a:prstGeom prst="line">
              <a:avLst/>
            </a:prstGeom>
            <a:noFill/>
            <a:ln w="9525">
              <a:solidFill>
                <a:srgbClr val="FFFF00"/>
              </a:solidFill>
              <a:round/>
              <a:headEnd/>
              <a:tailEnd/>
            </a:ln>
          </p:spPr>
          <p:txBody>
            <a:bodyPr wrap="none" anchor="ctr"/>
            <a:lstStyle/>
            <a:p>
              <a:endParaRPr lang="en-US" sz="2400">
                <a:latin typeface="Times New Roman" panose="02020603050405020304" pitchFamily="18" charset="0"/>
                <a:cs typeface="Times New Roman" panose="02020603050405020304" pitchFamily="18" charset="0"/>
              </a:endParaRPr>
            </a:p>
          </p:txBody>
        </p:sp>
        <p:sp>
          <p:nvSpPr>
            <p:cNvPr id="39947" name="Line 7"/>
            <p:cNvSpPr>
              <a:spLocks noChangeShapeType="1"/>
            </p:cNvSpPr>
            <p:nvPr/>
          </p:nvSpPr>
          <p:spPr bwMode="auto">
            <a:xfrm>
              <a:off x="815" y="2831"/>
              <a:ext cx="4552" cy="1"/>
            </a:xfrm>
            <a:prstGeom prst="line">
              <a:avLst/>
            </a:prstGeom>
            <a:noFill/>
            <a:ln w="9525">
              <a:solidFill>
                <a:srgbClr val="FFFF00"/>
              </a:solidFill>
              <a:round/>
              <a:headEnd/>
              <a:tailEnd/>
            </a:ln>
          </p:spPr>
          <p:txBody>
            <a:bodyPr wrap="none" anchor="ctr"/>
            <a:lstStyle/>
            <a:p>
              <a:endParaRPr lang="en-US" sz="2400">
                <a:latin typeface="Times New Roman" panose="02020603050405020304" pitchFamily="18" charset="0"/>
                <a:cs typeface="Times New Roman" panose="02020603050405020304" pitchFamily="18" charset="0"/>
              </a:endParaRPr>
            </a:p>
          </p:txBody>
        </p:sp>
        <p:sp>
          <p:nvSpPr>
            <p:cNvPr id="39948" name="Text Box 8"/>
            <p:cNvSpPr txBox="1">
              <a:spLocks noChangeArrowheads="1"/>
            </p:cNvSpPr>
            <p:nvPr/>
          </p:nvSpPr>
          <p:spPr bwMode="auto">
            <a:xfrm>
              <a:off x="807" y="912"/>
              <a:ext cx="825" cy="27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en-US" sz="2267" dirty="0">
                  <a:latin typeface="Times New Roman" panose="02020603050405020304" pitchFamily="18" charset="0"/>
                  <a:ea typeface="ＭＳ Ｐゴシック" pitchFamily="34" charset="-128"/>
                  <a:cs typeface="Times New Roman" panose="02020603050405020304" pitchFamily="18" charset="0"/>
                </a:rPr>
                <a:t>Token</a:t>
              </a:r>
            </a:p>
          </p:txBody>
        </p:sp>
        <p:sp>
          <p:nvSpPr>
            <p:cNvPr id="39949" name="Text Box 9"/>
            <p:cNvSpPr txBox="1">
              <a:spLocks noChangeArrowheads="1"/>
            </p:cNvSpPr>
            <p:nvPr/>
          </p:nvSpPr>
          <p:spPr bwMode="auto">
            <a:xfrm>
              <a:off x="1644" y="912"/>
              <a:ext cx="1482" cy="2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en-US" sz="2267" dirty="0">
                  <a:latin typeface="Times New Roman" panose="02020603050405020304" pitchFamily="18" charset="0"/>
                  <a:ea typeface="ＭＳ Ｐゴシック" pitchFamily="34" charset="-128"/>
                  <a:cs typeface="Times New Roman" panose="02020603050405020304" pitchFamily="18" charset="0"/>
                </a:rPr>
                <a:t>Sample Lexemes</a:t>
              </a:r>
            </a:p>
          </p:txBody>
        </p:sp>
        <p:sp>
          <p:nvSpPr>
            <p:cNvPr id="39950" name="Text Box 10"/>
            <p:cNvSpPr txBox="1">
              <a:spLocks noChangeArrowheads="1"/>
            </p:cNvSpPr>
            <p:nvPr/>
          </p:nvSpPr>
          <p:spPr bwMode="auto">
            <a:xfrm>
              <a:off x="3083" y="912"/>
              <a:ext cx="2340" cy="2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en-US" sz="2267" dirty="0">
                  <a:latin typeface="Times New Roman" panose="02020603050405020304" pitchFamily="18" charset="0"/>
                  <a:ea typeface="ＭＳ Ｐゴシック" pitchFamily="34" charset="-128"/>
                  <a:cs typeface="Times New Roman" panose="02020603050405020304" pitchFamily="18" charset="0"/>
                </a:rPr>
                <a:t>Informal Description of Pattern</a:t>
              </a:r>
            </a:p>
          </p:txBody>
        </p:sp>
        <p:sp>
          <p:nvSpPr>
            <p:cNvPr id="39953" name="Text Box 13"/>
            <p:cNvSpPr txBox="1">
              <a:spLocks noChangeArrowheads="1"/>
            </p:cNvSpPr>
            <p:nvPr/>
          </p:nvSpPr>
          <p:spPr bwMode="auto">
            <a:xfrm>
              <a:off x="795" y="1168"/>
              <a:ext cx="833" cy="170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const</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if</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relation</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id</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num</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literal</a:t>
              </a:r>
            </a:p>
          </p:txBody>
        </p:sp>
        <p:sp>
          <p:nvSpPr>
            <p:cNvPr id="39954" name="Text Box 14"/>
            <p:cNvSpPr txBox="1">
              <a:spLocks noChangeArrowheads="1"/>
            </p:cNvSpPr>
            <p:nvPr/>
          </p:nvSpPr>
          <p:spPr bwMode="auto">
            <a:xfrm>
              <a:off x="1630" y="1168"/>
              <a:ext cx="1443" cy="170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const</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if</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&lt;, &lt;=, =, &lt; &gt;, &gt;, &gt;=</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pi, count, </a:t>
              </a:r>
              <a:r>
                <a:rPr lang="en-US" altLang="en-US" sz="2000" u="sng" dirty="0">
                  <a:latin typeface="Times New Roman" panose="02020603050405020304" pitchFamily="18" charset="0"/>
                  <a:ea typeface="ＭＳ Ｐゴシック" pitchFamily="34" charset="-128"/>
                  <a:cs typeface="Times New Roman" panose="02020603050405020304" pitchFamily="18" charset="0"/>
                </a:rPr>
                <a:t>D2</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3.1416,  0,  6.02E23</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“core dumped”</a:t>
              </a:r>
            </a:p>
          </p:txBody>
        </p:sp>
        <p:sp>
          <p:nvSpPr>
            <p:cNvPr id="39955" name="Text Box 15"/>
            <p:cNvSpPr txBox="1">
              <a:spLocks noChangeArrowheads="1"/>
            </p:cNvSpPr>
            <p:nvPr/>
          </p:nvSpPr>
          <p:spPr bwMode="auto">
            <a:xfrm>
              <a:off x="3083" y="1151"/>
              <a:ext cx="2332" cy="170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const</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if</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&lt; or &lt;= or = or &lt; &gt; or &gt;= or &gt;</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letter followed by letters and digits</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any numeric constant</a:t>
              </a:r>
            </a:p>
            <a:p>
              <a:pPr algn="ctr">
                <a:spcBef>
                  <a:spcPct val="50000"/>
                </a:spcBef>
              </a:pPr>
              <a:r>
                <a:rPr lang="en-US" altLang="en-US" sz="2000" dirty="0">
                  <a:latin typeface="Times New Roman" panose="02020603050405020304" pitchFamily="18" charset="0"/>
                  <a:ea typeface="ＭＳ Ｐゴシック" pitchFamily="34" charset="-128"/>
                  <a:cs typeface="Times New Roman" panose="02020603050405020304" pitchFamily="18" charset="0"/>
                </a:rPr>
                <a:t>any characters between “ and ” except “</a:t>
              </a:r>
            </a:p>
          </p:txBody>
        </p:sp>
        <p:sp>
          <p:nvSpPr>
            <p:cNvPr id="39956" name="Text Box 16"/>
            <p:cNvSpPr txBox="1">
              <a:spLocks noChangeArrowheads="1"/>
            </p:cNvSpPr>
            <p:nvPr/>
          </p:nvSpPr>
          <p:spPr bwMode="auto">
            <a:xfrm>
              <a:off x="871" y="3108"/>
              <a:ext cx="943" cy="498"/>
            </a:xfrm>
            <a:prstGeom prst="rect">
              <a:avLst/>
            </a:prstGeom>
            <a:noFill/>
            <a:ln w="9525">
              <a:noFill/>
              <a:miter lim="800000"/>
              <a:headEnd/>
              <a:tailEnd/>
            </a:ln>
          </p:spPr>
          <p:txBody>
            <a:bodyPr>
              <a:spAutoFit/>
            </a:bodyPr>
            <a:lstStyle/>
            <a:p>
              <a:pPr>
                <a:spcBef>
                  <a:spcPct val="50000"/>
                </a:spcBef>
              </a:pPr>
              <a:r>
                <a:rPr lang="en-US" altLang="en-US" sz="2267" dirty="0">
                  <a:latin typeface="Times New Roman" panose="02020603050405020304" pitchFamily="18" charset="0"/>
                  <a:ea typeface="ＭＳ Ｐゴシック" pitchFamily="34" charset="-128"/>
                  <a:cs typeface="Times New Roman" panose="02020603050405020304" pitchFamily="18" charset="0"/>
                </a:rPr>
                <a:t>Classifies Pattern</a:t>
              </a:r>
            </a:p>
          </p:txBody>
        </p:sp>
        <p:sp>
          <p:nvSpPr>
            <p:cNvPr id="39957" name="Rectangle 17"/>
            <p:cNvSpPr>
              <a:spLocks noChangeArrowheads="1"/>
            </p:cNvSpPr>
            <p:nvPr/>
          </p:nvSpPr>
          <p:spPr bwMode="auto">
            <a:xfrm>
              <a:off x="815" y="2148"/>
              <a:ext cx="444" cy="160"/>
            </a:xfrm>
            <a:prstGeom prst="rect">
              <a:avLst/>
            </a:prstGeom>
            <a:noFill/>
            <a:ln w="9525">
              <a:noFill/>
              <a:miter lim="800000"/>
              <a:headEnd/>
              <a:tailEnd/>
            </a:ln>
          </p:spPr>
          <p:txBody>
            <a:bodyPr wrap="none" anchor="ctr"/>
            <a:lstStyle/>
            <a:p>
              <a:endParaRPr lang="en-US" altLang="en-US" sz="2400">
                <a:latin typeface="Times New Roman" panose="02020603050405020304" pitchFamily="18" charset="0"/>
                <a:ea typeface="ＭＳ Ｐゴシック" pitchFamily="34" charset="-128"/>
                <a:cs typeface="Times New Roman" panose="02020603050405020304" pitchFamily="18" charset="0"/>
              </a:endParaRPr>
            </a:p>
          </p:txBody>
        </p:sp>
        <p:cxnSp>
          <p:nvCxnSpPr>
            <p:cNvPr id="39958" name="AutoShape 18"/>
            <p:cNvCxnSpPr>
              <a:cxnSpLocks noChangeShapeType="1"/>
              <a:stCxn id="39956" idx="1"/>
              <a:endCxn id="39957" idx="1"/>
            </p:cNvCxnSpPr>
            <p:nvPr/>
          </p:nvCxnSpPr>
          <p:spPr bwMode="auto">
            <a:xfrm rot="10800000">
              <a:off x="815" y="2228"/>
              <a:ext cx="56" cy="1129"/>
            </a:xfrm>
            <a:prstGeom prst="curvedConnector3">
              <a:avLst>
                <a:gd name="adj1" fmla="val 308929"/>
              </a:avLst>
            </a:prstGeom>
            <a:ln>
              <a:headEnd/>
              <a:tailEnd type="triangle" w="med" len="med"/>
            </a:ln>
          </p:spPr>
          <p:style>
            <a:lnRef idx="1">
              <a:schemeClr val="accent1"/>
            </a:lnRef>
            <a:fillRef idx="0">
              <a:schemeClr val="accent1"/>
            </a:fillRef>
            <a:effectRef idx="0">
              <a:schemeClr val="accent1"/>
            </a:effectRef>
            <a:fontRef idx="minor">
              <a:schemeClr val="tx1"/>
            </a:fontRef>
          </p:style>
        </p:cxnSp>
        <p:sp>
          <p:nvSpPr>
            <p:cNvPr id="39959" name="Text Box 19"/>
            <p:cNvSpPr txBox="1">
              <a:spLocks noChangeArrowheads="1"/>
            </p:cNvSpPr>
            <p:nvPr/>
          </p:nvSpPr>
          <p:spPr bwMode="auto">
            <a:xfrm>
              <a:off x="2425" y="3012"/>
              <a:ext cx="2665" cy="771"/>
            </a:xfrm>
            <a:prstGeom prst="rect">
              <a:avLst/>
            </a:prstGeom>
            <a:noFill/>
            <a:ln w="9525">
              <a:noFill/>
              <a:miter lim="800000"/>
              <a:headEnd/>
              <a:tailEnd/>
            </a:ln>
          </p:spPr>
          <p:txBody>
            <a:bodyPr>
              <a:spAutoFit/>
            </a:bodyPr>
            <a:lstStyle/>
            <a:p>
              <a:pPr>
                <a:spcBef>
                  <a:spcPct val="50000"/>
                </a:spcBef>
              </a:pPr>
              <a:r>
                <a:rPr lang="en-US" altLang="en-US" sz="2267" dirty="0">
                  <a:latin typeface="Times New Roman" panose="02020603050405020304" pitchFamily="18" charset="0"/>
                  <a:ea typeface="ＭＳ Ｐゴシック" pitchFamily="34" charset="-128"/>
                  <a:cs typeface="Times New Roman" panose="02020603050405020304" pitchFamily="18" charset="0"/>
                </a:rPr>
                <a:t>Actual values are critical.  Info is :</a:t>
              </a:r>
            </a:p>
            <a:p>
              <a:pPr>
                <a:lnSpc>
                  <a:spcPct val="60000"/>
                </a:lnSpc>
                <a:spcBef>
                  <a:spcPct val="50000"/>
                </a:spcBef>
              </a:pPr>
              <a:r>
                <a:rPr lang="en-US" altLang="en-US" sz="2267" dirty="0">
                  <a:latin typeface="Times New Roman" panose="02020603050405020304" pitchFamily="18" charset="0"/>
                  <a:ea typeface="ＭＳ Ｐゴシック" pitchFamily="34" charset="-128"/>
                  <a:cs typeface="Times New Roman" panose="02020603050405020304" pitchFamily="18" charset="0"/>
                </a:rPr>
                <a:t>1.  Stored in symbol table</a:t>
              </a:r>
            </a:p>
            <a:p>
              <a:pPr>
                <a:lnSpc>
                  <a:spcPct val="60000"/>
                </a:lnSpc>
                <a:spcBef>
                  <a:spcPct val="50000"/>
                </a:spcBef>
              </a:pPr>
              <a:r>
                <a:rPr lang="en-US" altLang="en-US" sz="2267" dirty="0">
                  <a:latin typeface="Times New Roman" panose="02020603050405020304" pitchFamily="18" charset="0"/>
                  <a:ea typeface="ＭＳ Ｐゴシック" pitchFamily="34" charset="-128"/>
                  <a:cs typeface="Times New Roman" panose="02020603050405020304" pitchFamily="18" charset="0"/>
                </a:rPr>
                <a:t>2. Returned to parser</a:t>
              </a:r>
            </a:p>
          </p:txBody>
        </p:sp>
        <p:sp>
          <p:nvSpPr>
            <p:cNvPr id="39960" name="Line 20"/>
            <p:cNvSpPr>
              <a:spLocks noChangeShapeType="1"/>
            </p:cNvSpPr>
            <p:nvPr/>
          </p:nvSpPr>
          <p:spPr bwMode="auto">
            <a:xfrm flipH="1" flipV="1">
              <a:off x="2743" y="2628"/>
              <a:ext cx="444" cy="460"/>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wrap="none" anchor="ctr"/>
            <a:lstStyle/>
            <a:p>
              <a:endParaRPr lang="en-US" sz="2400">
                <a:latin typeface="Times New Roman" panose="02020603050405020304" pitchFamily="18" charset="0"/>
                <a:cs typeface="Times New Roman" panose="02020603050405020304" pitchFamily="18" charset="0"/>
              </a:endParaRPr>
            </a:p>
          </p:txBody>
        </p:sp>
        <p:sp>
          <p:nvSpPr>
            <p:cNvPr id="39961" name="Rectangle 21"/>
            <p:cNvSpPr>
              <a:spLocks noChangeArrowheads="1"/>
            </p:cNvSpPr>
            <p:nvPr/>
          </p:nvSpPr>
          <p:spPr bwMode="auto">
            <a:xfrm>
              <a:off x="2304" y="2016"/>
              <a:ext cx="288" cy="144"/>
            </a:xfrm>
            <a:prstGeom prst="rect">
              <a:avLst/>
            </a:prstGeom>
            <a:noFill/>
            <a:ln w="9525">
              <a:noFill/>
              <a:miter lim="800000"/>
              <a:headEnd/>
              <a:tailEnd/>
            </a:ln>
          </p:spPr>
          <p:txBody>
            <a:bodyPr wrap="none" anchor="ctr"/>
            <a:lstStyle/>
            <a:p>
              <a:endParaRPr lang="en-US" altLang="en-US" sz="2400">
                <a:latin typeface="Times New Roman" panose="02020603050405020304" pitchFamily="18" charset="0"/>
                <a:ea typeface="ＭＳ Ｐゴシック" pitchFamily="34" charset="-128"/>
                <a:cs typeface="Times New Roman" panose="02020603050405020304" pitchFamily="18" charset="0"/>
              </a:endParaRPr>
            </a:p>
          </p:txBody>
        </p:sp>
        <p:cxnSp>
          <p:nvCxnSpPr>
            <p:cNvPr id="39962" name="AutoShape 22"/>
            <p:cNvCxnSpPr>
              <a:cxnSpLocks noChangeShapeType="1"/>
              <a:stCxn id="39960" idx="0"/>
            </p:cNvCxnSpPr>
            <p:nvPr/>
          </p:nvCxnSpPr>
          <p:spPr bwMode="auto">
            <a:xfrm rot="16200000" flipV="1">
              <a:off x="2549" y="2450"/>
              <a:ext cx="832" cy="444"/>
            </a:xfrm>
            <a:prstGeom prst="curvedConnector4">
              <a:avLst>
                <a:gd name="adj1" fmla="val 37139"/>
                <a:gd name="adj2" fmla="val -2481"/>
              </a:avLst>
            </a:prstGeom>
            <a:ln>
              <a:headEn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7FF94405-C06F-1C7C-66C9-3091BBC93759}"/>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2849</TotalTime>
  <Words>1455</Words>
  <Application>Microsoft Office PowerPoint</Application>
  <PresentationFormat>Widescreen</PresentationFormat>
  <Paragraphs>316</Paragraphs>
  <Slides>34</Slides>
  <Notes>12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6" baseType="lpstr">
      <vt:lpstr>Batang</vt:lpstr>
      <vt:lpstr>ＭＳ Ｐゴシック</vt:lpstr>
      <vt:lpstr>Arial</vt:lpstr>
      <vt:lpstr>Book Antiqua</vt:lpstr>
      <vt:lpstr>Calibri</vt:lpstr>
      <vt:lpstr>Calibri Light</vt:lpstr>
      <vt:lpstr>Symbol</vt:lpstr>
      <vt:lpstr>Times</vt:lpstr>
      <vt:lpstr>Times New Roman</vt:lpstr>
      <vt:lpstr>Wingdings</vt:lpstr>
      <vt:lpstr>Office Theme</vt:lpstr>
      <vt:lpstr>Equation</vt:lpstr>
      <vt:lpstr>Compiler Design (22CS302)  III B.Tech – I Semester</vt:lpstr>
      <vt:lpstr>Lexical Analyzer</vt:lpstr>
      <vt:lpstr>Lexical Analyzer</vt:lpstr>
      <vt:lpstr>Interaction of the Lexical Analyzer with the Parser</vt:lpstr>
      <vt:lpstr>Functions of Lexical Analyzer</vt:lpstr>
      <vt:lpstr>Functions of Lexical Analyzer</vt:lpstr>
      <vt:lpstr>Lexical Analysis versus Parsing</vt:lpstr>
      <vt:lpstr>2. Tokens, Patterns, and Lexemes</vt:lpstr>
      <vt:lpstr>Tokens, Patterns, and Lexemes</vt:lpstr>
      <vt:lpstr>2. Tokens, Patterns, and Lexemes</vt:lpstr>
      <vt:lpstr>3. Attributes of Tokens</vt:lpstr>
      <vt:lpstr>3. Attributes of Tokens</vt:lpstr>
      <vt:lpstr>PowerPoint Presentation</vt:lpstr>
      <vt:lpstr>Specification of Tokens</vt:lpstr>
      <vt:lpstr>1. Strings and Languages</vt:lpstr>
      <vt:lpstr>1. Strings and Languages</vt:lpstr>
      <vt:lpstr>1. Strings and Languages</vt:lpstr>
      <vt:lpstr>1. Strings and Languages</vt:lpstr>
      <vt:lpstr>2. Operations on Languages</vt:lpstr>
      <vt:lpstr>2. Operations on Languages</vt:lpstr>
      <vt:lpstr>2. Operations on Languages</vt:lpstr>
      <vt:lpstr>3. Regular Expressions</vt:lpstr>
      <vt:lpstr>3. Regular Expressions</vt:lpstr>
      <vt:lpstr>3. Regular Expressions (cont..)</vt:lpstr>
      <vt:lpstr>3. Regular Expressions (cont..)</vt:lpstr>
      <vt:lpstr>4. Regular Definitions</vt:lpstr>
      <vt:lpstr>4. Regular Definitions</vt:lpstr>
      <vt:lpstr>4. Regular Definitions (cont..)</vt:lpstr>
      <vt:lpstr>4. Regular Definitions (cont..)</vt:lpstr>
      <vt:lpstr>5. Extension of Regular Expressions</vt:lpstr>
      <vt:lpstr>5. Extension of Regular Expressions</vt:lpstr>
      <vt:lpstr>4.Lexical Errors</vt:lpstr>
      <vt:lpstr>Error Recovery Actions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sdevakumar31@gmail.com</dc:creator>
  <cp:lastModifiedBy>Admin</cp:lastModifiedBy>
  <cp:revision>439</cp:revision>
  <dcterms:created xsi:type="dcterms:W3CDTF">2023-02-16T08:55:59Z</dcterms:created>
  <dcterms:modified xsi:type="dcterms:W3CDTF">2023-07-26T11:13:49Z</dcterms:modified>
</cp:coreProperties>
</file>