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88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4" r:id="rId25"/>
    <p:sldId id="283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7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DC5C-C4B7-45BC-B12F-9F65B669082D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8599-A900-4D05-B66F-53532645A1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2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4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0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59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85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4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3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24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27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8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15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709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53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3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4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6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5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3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1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Predective / LL(1)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59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91" y="6477000"/>
            <a:ext cx="3352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008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Syntax Analyser 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Parser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7A69-FF69-47CF-A06F-2929159CFB74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12" y="6486525"/>
            <a:ext cx="2143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IN" b="1" dirty="0" smtClean="0"/>
              <a:t>	</a:t>
            </a:r>
          </a:p>
          <a:p>
            <a:pPr marL="0" indent="0" algn="r">
              <a:buNone/>
            </a:pPr>
            <a:endParaRPr lang="en-IN" b="1" dirty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b="1" dirty="0" smtClean="0"/>
              <a:t>By </a:t>
            </a:r>
          </a:p>
          <a:p>
            <a:pPr marL="0" indent="0" algn="ctr">
              <a:buNone/>
            </a:pPr>
            <a:r>
              <a:rPr lang="en-IN" b="1" dirty="0" smtClean="0"/>
              <a:t>K PAVAN KUMAR</a:t>
            </a:r>
          </a:p>
          <a:p>
            <a:pPr marL="0" indent="0" algn="ctr">
              <a:buNone/>
            </a:pPr>
            <a:r>
              <a:rPr lang="en-IN" b="1" dirty="0" smtClean="0"/>
              <a:t>Dept. Of CSE</a:t>
            </a:r>
          </a:p>
          <a:p>
            <a:pPr marL="0" indent="0" algn="ctr">
              <a:buNone/>
            </a:pPr>
            <a:r>
              <a:rPr lang="en-IN" b="1" dirty="0" smtClean="0"/>
              <a:t>VFSTR University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884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IN" b="1" dirty="0" smtClean="0"/>
              <a:t>Ex:</a:t>
            </a:r>
            <a:r>
              <a:rPr lang="en-IN" dirty="0" smtClean="0"/>
              <a:t> Construct the Follow(A) of G,</a:t>
            </a:r>
            <a:r>
              <a:rPr lang="en-US" altLang="en-US" dirty="0"/>
              <a:t> </a:t>
            </a:r>
            <a:r>
              <a:rPr lang="en-US" altLang="en-US" b="1" dirty="0"/>
              <a:t>E </a:t>
            </a:r>
            <a:r>
              <a:rPr lang="en-US" altLang="en-US" b="1" dirty="0">
                <a:sym typeface="Symbol" pitchFamily="18" charset="2"/>
              </a:rPr>
              <a:t> TE</a:t>
            </a:r>
            <a:r>
              <a:rPr lang="en-US" altLang="en-US" b="1" baseline="30000" dirty="0" smtClean="0">
                <a:sym typeface="Symbol" pitchFamily="18" charset="2"/>
              </a:rPr>
              <a:t>’ 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baseline="30000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E</a:t>
            </a:r>
            <a:r>
              <a:rPr lang="en-US" altLang="en-US" b="1" baseline="30000" dirty="0">
                <a:sym typeface="Symbol" pitchFamily="18" charset="2"/>
              </a:rPr>
              <a:t>’</a:t>
            </a:r>
            <a:r>
              <a:rPr lang="en-US" altLang="en-US" b="1" dirty="0">
                <a:sym typeface="Symbol" pitchFamily="18" charset="2"/>
              </a:rPr>
              <a:t>  +TE</a:t>
            </a:r>
            <a:r>
              <a:rPr lang="en-US" altLang="en-US" b="1" baseline="30000" dirty="0" smtClean="0">
                <a:sym typeface="Symbol" pitchFamily="18" charset="2"/>
              </a:rPr>
              <a:t>’</a:t>
            </a:r>
            <a:r>
              <a:rPr lang="en-US" altLang="en-US" b="1" dirty="0" smtClean="0">
                <a:sym typeface="Symbol" pitchFamily="18" charset="2"/>
              </a:rPr>
              <a:t>|, </a:t>
            </a:r>
            <a:r>
              <a:rPr lang="en-US" altLang="en-US" b="1" dirty="0" smtClean="0"/>
              <a:t>T </a:t>
            </a:r>
            <a:r>
              <a:rPr lang="en-US" altLang="en-US" b="1" dirty="0">
                <a:sym typeface="Symbol" pitchFamily="18" charset="2"/>
              </a:rPr>
              <a:t> FT</a:t>
            </a:r>
            <a:r>
              <a:rPr lang="en-US" altLang="en-US" b="1" baseline="30000" dirty="0" smtClean="0">
                <a:sym typeface="Symbol" pitchFamily="18" charset="2"/>
              </a:rPr>
              <a:t>’, </a:t>
            </a:r>
            <a:r>
              <a:rPr lang="en-US" altLang="en-US" b="1" dirty="0" smtClean="0">
                <a:sym typeface="Symbol" pitchFamily="18" charset="2"/>
              </a:rPr>
              <a:t>T</a:t>
            </a:r>
            <a:r>
              <a:rPr lang="en-US" altLang="en-US" b="1" baseline="30000" dirty="0">
                <a:sym typeface="Symbol" pitchFamily="18" charset="2"/>
              </a:rPr>
              <a:t>’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*</a:t>
            </a:r>
            <a:r>
              <a:rPr lang="en-US" altLang="en-US" b="1" dirty="0">
                <a:sym typeface="Symbol" pitchFamily="18" charset="2"/>
              </a:rPr>
              <a:t>FT</a:t>
            </a:r>
            <a:r>
              <a:rPr lang="en-US" altLang="en-US" b="1" baseline="30000" dirty="0" smtClean="0">
                <a:sym typeface="Symbol" pitchFamily="18" charset="2"/>
              </a:rPr>
              <a:t>’</a:t>
            </a:r>
            <a:r>
              <a:rPr lang="en-US" altLang="en-US" b="1" dirty="0" smtClean="0">
                <a:sym typeface="Symbol" pitchFamily="18" charset="2"/>
              </a:rPr>
              <a:t>|, </a:t>
            </a:r>
            <a:r>
              <a:rPr lang="en-US" altLang="en-US" b="1" dirty="0" smtClean="0"/>
              <a:t>F </a:t>
            </a:r>
            <a:r>
              <a:rPr lang="en-US" altLang="en-US" b="1" dirty="0">
                <a:sym typeface="Symbol" pitchFamily="18" charset="2"/>
              </a:rPr>
              <a:t> (E</a:t>
            </a:r>
            <a:r>
              <a:rPr lang="en-US" altLang="en-US" b="1" dirty="0" smtClean="0">
                <a:sym typeface="Symbol" pitchFamily="18" charset="2"/>
              </a:rPr>
              <a:t>)|id</a:t>
            </a:r>
            <a:r>
              <a:rPr lang="en-US" altLang="en-US" dirty="0" smtClean="0">
                <a:sym typeface="Symbol" pitchFamily="18" charset="2"/>
              </a:rPr>
              <a:t>.</a:t>
            </a:r>
            <a:endParaRPr lang="en-US" altLang="en-US" dirty="0"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/>
              <a:t>Sol: Non Terminals(A) are {E, E’, T, T’, F}</a:t>
            </a:r>
          </a:p>
          <a:p>
            <a:r>
              <a:rPr lang="en-IN" b="1" dirty="0"/>
              <a:t>Follow(E):</a:t>
            </a:r>
          </a:p>
          <a:p>
            <a:pPr marL="0" indent="0">
              <a:buNone/>
            </a:pPr>
            <a:r>
              <a:rPr lang="en-IN" dirty="0" smtClean="0"/>
              <a:t>		F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(E)</a:t>
            </a:r>
          </a:p>
          <a:p>
            <a:pPr marL="0" indent="0">
              <a:buNone/>
            </a:pPr>
            <a:r>
              <a:rPr lang="en-IN" dirty="0"/>
              <a:t>Compare by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αBβ Where </a:t>
            </a:r>
          </a:p>
          <a:p>
            <a:pPr marL="0" indent="0">
              <a:buNone/>
            </a:pPr>
            <a:r>
              <a:rPr lang="en-IN" dirty="0"/>
              <a:t>           A = F; α = (; B = E;β = )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By case 1 : Follow(E) = {$}</a:t>
            </a:r>
          </a:p>
          <a:p>
            <a:pPr marL="0" indent="0">
              <a:buNone/>
            </a:pPr>
            <a:r>
              <a:rPr lang="en-IN" dirty="0"/>
              <a:t>By Case 2 : Follow(B) = First(β)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US" dirty="0" smtClean="0"/>
              <a:t>∴</a:t>
            </a:r>
            <a:r>
              <a:rPr lang="en-IN" dirty="0"/>
              <a:t>Follow(E) = First())={)}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Finally Follow(E) = { ),$ 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6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6796"/>
            <a:ext cx="8208912" cy="555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4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66967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35292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54" y="4739756"/>
            <a:ext cx="2251206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33" y="5521796"/>
            <a:ext cx="2106311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0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624"/>
            <a:ext cx="867645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67645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157192"/>
            <a:ext cx="557213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1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Similarly </a:t>
            </a:r>
          </a:p>
          <a:p>
            <a:pPr marL="0" indent="0">
              <a:buNone/>
            </a:pPr>
            <a:r>
              <a:rPr lang="en-US" altLang="en-US" dirty="0" smtClean="0"/>
              <a:t>FOLLOW(F</a:t>
            </a:r>
            <a:r>
              <a:rPr lang="en-US" altLang="en-US" dirty="0"/>
              <a:t>)  =  {+, *, ), $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576064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/>
              <a:t>Algorithm for </a:t>
            </a:r>
            <a:r>
              <a:rPr lang="en-IN" sz="3200" b="1" dirty="0" err="1" smtClean="0"/>
              <a:t>P.Parser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Input : </a:t>
            </a:r>
            <a:r>
              <a:rPr lang="en-IN" b="1" dirty="0" smtClean="0"/>
              <a:t>Grammar G</a:t>
            </a:r>
            <a:endParaRPr lang="en-IN" b="1" dirty="0"/>
          </a:p>
          <a:p>
            <a:r>
              <a:rPr lang="en-IN" dirty="0"/>
              <a:t>Output : </a:t>
            </a:r>
            <a:r>
              <a:rPr lang="en-IN" b="1" dirty="0"/>
              <a:t>Parsing table M</a:t>
            </a:r>
          </a:p>
          <a:p>
            <a:r>
              <a:rPr lang="en-IN" dirty="0"/>
              <a:t>Method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/>
              <a:t>each production A → α of the grammar, do steps 2 and 3.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/>
              <a:t>each terminal a in FIRST(α), add A → α to 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M[A</a:t>
            </a:r>
            <a:r>
              <a:rPr lang="en-IN" b="1" dirty="0"/>
              <a:t>, a].</a:t>
            </a:r>
          </a:p>
          <a:p>
            <a:pPr marL="0" indent="0">
              <a:buNone/>
            </a:pPr>
            <a:r>
              <a:rPr lang="en-IN" dirty="0" smtClean="0"/>
              <a:t>3. If </a:t>
            </a:r>
            <a:r>
              <a:rPr lang="en-IN" dirty="0"/>
              <a:t>ε is in </a:t>
            </a:r>
            <a:r>
              <a:rPr lang="en-IN" dirty="0" smtClean="0"/>
              <a:t>First(α</a:t>
            </a:r>
            <a:r>
              <a:rPr lang="en-IN" dirty="0"/>
              <a:t>), add A → α to </a:t>
            </a:r>
            <a:r>
              <a:rPr lang="en-IN" b="1" dirty="0"/>
              <a:t>M[A, b]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Where b = </a:t>
            </a:r>
            <a:r>
              <a:rPr lang="en-IN" b="1" dirty="0" smtClean="0"/>
              <a:t>Follow(A</a:t>
            </a:r>
            <a:r>
              <a:rPr lang="en-IN" b="1" dirty="0"/>
              <a:t>)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</a:t>
            </a:r>
            <a:r>
              <a:rPr lang="en-IN" dirty="0"/>
              <a:t>. Make each undefined entry of M be error. </a:t>
            </a:r>
          </a:p>
        </p:txBody>
      </p:sp>
    </p:spTree>
    <p:extLst>
      <p:ext uri="{BB962C8B-B14F-4D97-AF65-F5344CB8AC3E}">
        <p14:creationId xmlns:p14="http://schemas.microsoft.com/office/powerpoint/2010/main" val="37547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Steps for </a:t>
            </a:r>
            <a:r>
              <a:rPr lang="en-IN" sz="3200" b="1" dirty="0" err="1" smtClean="0"/>
              <a:t>P.Parser</a:t>
            </a:r>
            <a:r>
              <a:rPr lang="en-IN" sz="3200" b="1" dirty="0" smtClean="0"/>
              <a:t>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Elimination of left recursion, left factoring and ambiguous grammar.</a:t>
            </a:r>
          </a:p>
          <a:p>
            <a:pPr marL="514350" indent="-514350">
              <a:buAutoNum type="arabicPeriod"/>
            </a:pPr>
            <a:r>
              <a:rPr lang="en-IN" dirty="0"/>
              <a:t>Construct FIRST() and FOLLOW() for all non-terminals.</a:t>
            </a:r>
          </a:p>
          <a:p>
            <a:pPr marL="514350" indent="-514350">
              <a:buAutoNum type="arabicPeriod"/>
            </a:pPr>
            <a:r>
              <a:rPr lang="en-IN" dirty="0"/>
              <a:t>Construct predictive parsing table.</a:t>
            </a:r>
          </a:p>
          <a:p>
            <a:pPr marL="514350" indent="-514350">
              <a:buAutoNum type="arabicPeriod"/>
            </a:pPr>
            <a:r>
              <a:rPr lang="en-IN" dirty="0"/>
              <a:t>Parse the given input string using stack and parsing table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7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IN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IN" dirty="0" smtClean="0"/>
              <a:t>Construct the </a:t>
            </a:r>
            <a:r>
              <a:rPr lang="en-IN" dirty="0" err="1" smtClean="0"/>
              <a:t>predective</a:t>
            </a:r>
            <a:r>
              <a:rPr lang="en-IN" dirty="0" smtClean="0"/>
              <a:t> parse table for the following Grammar </a:t>
            </a:r>
            <a:r>
              <a:rPr lang="en-US" altLang="en-US" b="1" dirty="0"/>
              <a:t>E </a:t>
            </a:r>
            <a:r>
              <a:rPr lang="en-US" altLang="en-US" b="1" dirty="0">
                <a:sym typeface="Symbol" pitchFamily="18" charset="2"/>
              </a:rPr>
              <a:t> </a:t>
            </a:r>
            <a:r>
              <a:rPr lang="en-US" altLang="en-US" b="1" dirty="0" smtClean="0">
                <a:sym typeface="Symbol" pitchFamily="18" charset="2"/>
              </a:rPr>
              <a:t>E+T|T</a:t>
            </a:r>
            <a:r>
              <a:rPr lang="en-US" altLang="en-US" b="1" baseline="30000" dirty="0" smtClean="0">
                <a:sym typeface="Symbol" pitchFamily="18" charset="2"/>
              </a:rPr>
              <a:t> </a:t>
            </a:r>
            <a:r>
              <a:rPr lang="en-US" altLang="en-US" b="1" baseline="30000" dirty="0">
                <a:sym typeface="Symbol" pitchFamily="18" charset="2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baseline="30000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T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 </a:t>
            </a:r>
            <a:r>
              <a:rPr lang="en-US" altLang="en-US" b="1" dirty="0" smtClean="0">
                <a:sym typeface="Symbol" pitchFamily="18" charset="2"/>
              </a:rPr>
              <a:t>T*F|</a:t>
            </a:r>
            <a:r>
              <a:rPr lang="en-US" altLang="en-US" b="1" dirty="0">
                <a:sym typeface="Symbol" pitchFamily="18" charset="2"/>
              </a:rPr>
              <a:t>F</a:t>
            </a:r>
            <a:r>
              <a:rPr lang="en-US" altLang="en-US" b="1" dirty="0" smtClean="0">
                <a:sym typeface="Symbol" pitchFamily="18" charset="2"/>
              </a:rPr>
              <a:t>, </a:t>
            </a:r>
            <a:r>
              <a:rPr lang="en-US" altLang="en-US" b="1" dirty="0">
                <a:sym typeface="Symbol" pitchFamily="18" charset="2"/>
              </a:rPr>
              <a:t>F</a:t>
            </a:r>
            <a:r>
              <a:rPr lang="en-US" altLang="en-US" b="1" dirty="0" smtClean="0"/>
              <a:t> </a:t>
            </a:r>
            <a:r>
              <a:rPr lang="en-US" altLang="en-US" b="1" dirty="0">
                <a:sym typeface="Symbol" pitchFamily="18" charset="2"/>
              </a:rPr>
              <a:t> </a:t>
            </a:r>
            <a:r>
              <a:rPr lang="en-US" altLang="en-US" b="1" dirty="0" smtClean="0">
                <a:sym typeface="Symbol" pitchFamily="18" charset="2"/>
              </a:rPr>
              <a:t>(E)|id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Sol</a:t>
            </a:r>
            <a:r>
              <a:rPr lang="en-US" dirty="0">
                <a:sym typeface="Symbol" pitchFamily="18" charset="2"/>
              </a:rPr>
              <a:t>:</a:t>
            </a:r>
            <a:r>
              <a:rPr lang="en-IN" dirty="0"/>
              <a:t>  </a:t>
            </a:r>
            <a:endParaRPr lang="en-IN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IN" b="1" dirty="0" smtClean="0"/>
              <a:t>Step1</a:t>
            </a:r>
            <a:r>
              <a:rPr lang="en-IN" dirty="0" smtClean="0"/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dirty="0"/>
              <a:t> </a:t>
            </a:r>
            <a:r>
              <a:rPr lang="en-IN" dirty="0" smtClean="0"/>
              <a:t> The given grammar consists of Left Recursion. So we have to eliminate the Left recursion, then the productions becomes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E </a:t>
            </a:r>
            <a:r>
              <a:rPr lang="en-US" dirty="0">
                <a:sym typeface="Symbol" pitchFamily="18" charset="2"/>
              </a:rPr>
              <a:t> T E</a:t>
            </a:r>
            <a:r>
              <a:rPr lang="en-US" baseline="30000" dirty="0">
                <a:sym typeface="Symbol" pitchFamily="18" charset="2"/>
              </a:rPr>
              <a:t>’</a:t>
            </a:r>
            <a:endParaRPr lang="en-US" baseline="-25000" dirty="0">
              <a:sym typeface="Symbol" pitchFamily="18" charset="2"/>
            </a:endParaRPr>
          </a:p>
          <a:p>
            <a:pPr marL="0" lvl="0" indent="0">
              <a:buNone/>
            </a:pPr>
            <a:r>
              <a:rPr lang="en-US" dirty="0" smtClean="0">
                <a:sym typeface="Symbol" pitchFamily="18" charset="2"/>
              </a:rPr>
              <a:t>	E</a:t>
            </a:r>
            <a:r>
              <a:rPr lang="en-US" baseline="30000" dirty="0">
                <a:sym typeface="Symbol" pitchFamily="18" charset="2"/>
              </a:rPr>
              <a:t>’ </a:t>
            </a:r>
            <a:r>
              <a:rPr lang="en-US" dirty="0">
                <a:sym typeface="Symbol" pitchFamily="18" charset="2"/>
              </a:rPr>
              <a:t> +T E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| </a:t>
            </a:r>
          </a:p>
          <a:p>
            <a:pPr marL="0" lvl="0" indent="0">
              <a:buNone/>
            </a:pPr>
            <a:r>
              <a:rPr lang="en-US" dirty="0" smtClean="0">
                <a:sym typeface="Symbol" pitchFamily="18" charset="2"/>
              </a:rPr>
              <a:t>	T </a:t>
            </a:r>
            <a:r>
              <a:rPr lang="en-US" dirty="0">
                <a:sym typeface="Symbol" pitchFamily="18" charset="2"/>
              </a:rPr>
              <a:t> F T</a:t>
            </a:r>
            <a:r>
              <a:rPr lang="en-US" baseline="30000" dirty="0">
                <a:sym typeface="Symbol" pitchFamily="18" charset="2"/>
              </a:rPr>
              <a:t>’</a:t>
            </a:r>
            <a:endParaRPr lang="en-US" dirty="0">
              <a:sym typeface="Symbol" pitchFamily="18" charset="2"/>
            </a:endParaRPr>
          </a:p>
          <a:p>
            <a:pPr marL="0" lvl="0" indent="0">
              <a:buNone/>
            </a:pPr>
            <a:r>
              <a:rPr lang="en-US" dirty="0" smtClean="0">
                <a:sym typeface="Symbol" pitchFamily="18" charset="2"/>
              </a:rPr>
              <a:t>	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 *F T</a:t>
            </a:r>
            <a:r>
              <a:rPr lang="en-US" baseline="30000" dirty="0">
                <a:sym typeface="Symbol" pitchFamily="18" charset="2"/>
              </a:rPr>
              <a:t>’</a:t>
            </a:r>
            <a:r>
              <a:rPr lang="en-US" dirty="0">
                <a:sym typeface="Symbol" pitchFamily="18" charset="2"/>
              </a:rPr>
              <a:t>  | </a:t>
            </a:r>
          </a:p>
          <a:p>
            <a:pPr marL="0" lvl="0" indent="0">
              <a:buNone/>
            </a:pPr>
            <a:r>
              <a:rPr lang="en-US" dirty="0" smtClean="0">
                <a:sym typeface="Symbol" pitchFamily="18" charset="2"/>
              </a:rPr>
              <a:t>	F </a:t>
            </a:r>
            <a:r>
              <a:rPr lang="en-US" dirty="0">
                <a:sym typeface="Symbol" pitchFamily="18" charset="2"/>
              </a:rPr>
              <a:t> id  |  (E)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dirty="0" smtClean="0"/>
          </a:p>
          <a:p>
            <a:pPr>
              <a:spcBef>
                <a:spcPct val="0"/>
              </a:spcBef>
              <a:buFontTx/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2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424936" cy="586551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Step 2:</a:t>
            </a:r>
          </a:p>
          <a:p>
            <a:pPr marL="0" indent="0">
              <a:buNone/>
            </a:pPr>
            <a:r>
              <a:rPr lang="en-IN" dirty="0" smtClean="0"/>
              <a:t>FIRST(E</a:t>
            </a:r>
            <a:r>
              <a:rPr lang="en-IN" dirty="0"/>
              <a:t>) = { ( , id}</a:t>
            </a:r>
          </a:p>
          <a:p>
            <a:pPr marL="0" indent="0">
              <a:buNone/>
            </a:pPr>
            <a:r>
              <a:rPr lang="en-IN" dirty="0"/>
              <a:t>FIRST(E’) ={+ ,</a:t>
            </a:r>
            <a:r>
              <a:rPr lang="el-GR" dirty="0"/>
              <a:t>ε}</a:t>
            </a:r>
          </a:p>
          <a:p>
            <a:pPr marL="0" indent="0">
              <a:buNone/>
            </a:pPr>
            <a:r>
              <a:rPr lang="en-IN" dirty="0"/>
              <a:t>FIRST(T) = { ( , id}</a:t>
            </a:r>
          </a:p>
          <a:p>
            <a:pPr marL="0" indent="0">
              <a:buNone/>
            </a:pPr>
            <a:r>
              <a:rPr lang="en-IN" dirty="0"/>
              <a:t>FIRST(T’) = {*, </a:t>
            </a:r>
            <a:r>
              <a:rPr lang="el-GR" dirty="0"/>
              <a:t>ε }</a:t>
            </a:r>
          </a:p>
          <a:p>
            <a:pPr marL="0" indent="0">
              <a:buNone/>
            </a:pPr>
            <a:r>
              <a:rPr lang="en-IN" dirty="0"/>
              <a:t>FIRST(F) = { ( , id }</a:t>
            </a:r>
          </a:p>
          <a:p>
            <a:pPr marL="0" indent="0">
              <a:buNone/>
            </a:pPr>
            <a:r>
              <a:rPr lang="en-IN" dirty="0" smtClean="0"/>
              <a:t>																						</a:t>
            </a:r>
          </a:p>
          <a:p>
            <a:pPr marL="0" indent="0">
              <a:buNone/>
            </a:pPr>
            <a:r>
              <a:rPr lang="en-IN" dirty="0" smtClean="0"/>
              <a:t>FOLLOW(E</a:t>
            </a:r>
            <a:r>
              <a:rPr lang="en-IN" dirty="0"/>
              <a:t>) = { $, ) }</a:t>
            </a:r>
          </a:p>
          <a:p>
            <a:pPr marL="0" indent="0">
              <a:buNone/>
            </a:pPr>
            <a:r>
              <a:rPr lang="en-IN" dirty="0"/>
              <a:t>FOLLOW(E’) = { $, ) }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FOLLOW(T) </a:t>
            </a:r>
            <a:r>
              <a:rPr lang="en-IN" dirty="0" smtClean="0"/>
              <a:t>={ </a:t>
            </a:r>
            <a:r>
              <a:rPr lang="en-IN" dirty="0"/>
              <a:t>+, $, ) }</a:t>
            </a:r>
          </a:p>
          <a:p>
            <a:pPr marL="0" indent="0">
              <a:buNone/>
            </a:pPr>
            <a:r>
              <a:rPr lang="en-IN" dirty="0"/>
              <a:t>FOLLOW(T</a:t>
            </a:r>
            <a:r>
              <a:rPr lang="en-IN" dirty="0" smtClean="0"/>
              <a:t>’)={ </a:t>
            </a:r>
            <a:r>
              <a:rPr lang="en-IN" dirty="0"/>
              <a:t>+, $, </a:t>
            </a:r>
            <a:r>
              <a:rPr lang="en-IN" dirty="0" smtClean="0"/>
              <a:t>)}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FOLLOW(F</a:t>
            </a:r>
            <a:r>
              <a:rPr lang="en-IN" dirty="0" smtClean="0"/>
              <a:t>)={+,*,$,)} </a:t>
            </a:r>
          </a:p>
          <a:p>
            <a:pPr marL="0" indent="0">
              <a:buNone/>
            </a:pP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93096"/>
            <a:ext cx="19335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8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Step 3: Parse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114716"/>
              </p:ext>
            </p:extLst>
          </p:nvPr>
        </p:nvGraphicFramePr>
        <p:xfrm>
          <a:off x="467544" y="1556792"/>
          <a:ext cx="8229598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272"/>
                <a:gridCol w="1290221"/>
                <a:gridCol w="1290221"/>
                <a:gridCol w="1290221"/>
                <a:gridCol w="1290221"/>
                <a:gridCol w="1290221"/>
                <a:gridCol w="1290221"/>
              </a:tblGrid>
              <a:tr h="564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E'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T'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</a:tr>
              <a:tr h="7800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881" marR="8881" marT="8881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64" y="2240935"/>
            <a:ext cx="96397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13315"/>
            <a:ext cx="96397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75932"/>
            <a:ext cx="9239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91" y="3419475"/>
            <a:ext cx="9239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56" y="4437112"/>
            <a:ext cx="89546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23" y="4476573"/>
            <a:ext cx="93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18039"/>
            <a:ext cx="1095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33056"/>
            <a:ext cx="10763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818038"/>
            <a:ext cx="762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18039"/>
            <a:ext cx="762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69" y="3956868"/>
            <a:ext cx="790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633" y="3980681"/>
            <a:ext cx="790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51" y="3980681"/>
            <a:ext cx="7905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29200"/>
            <a:ext cx="49815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229200"/>
            <a:ext cx="45243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7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/>
              <a:t>Predictive </a:t>
            </a:r>
            <a:r>
              <a:rPr lang="en-IN" sz="6000" b="1" dirty="0" smtClean="0"/>
              <a:t>Parser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2628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E 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 TE’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M[LHS, First(RHS)]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			</a:t>
            </a:r>
            <a:r>
              <a:rPr lang="en-US" b="1" dirty="0"/>
              <a:t>∴</a:t>
            </a:r>
            <a:r>
              <a:rPr lang="en-IN" b="1" dirty="0"/>
              <a:t> [E ,First(T)]  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(E, ( ) and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					 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(E, id)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T </a:t>
            </a:r>
            <a:r>
              <a:rPr lang="en-IN" b="1" dirty="0">
                <a:sym typeface="Symbol"/>
              </a:rPr>
              <a:t></a:t>
            </a:r>
            <a:r>
              <a:rPr lang="en-IN" b="1" dirty="0"/>
              <a:t> F T’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M[LHS, First(RHS)]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			</a:t>
            </a:r>
            <a:r>
              <a:rPr lang="en-US" b="1" dirty="0"/>
              <a:t>∴</a:t>
            </a:r>
            <a:r>
              <a:rPr lang="en-IN" b="1" dirty="0"/>
              <a:t> [T ,First(F)]  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(T, ( ) and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					 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(T, id)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baseline="30000" dirty="0"/>
              <a:t>’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+T E</a:t>
            </a:r>
            <a:r>
              <a:rPr lang="en-US" b="1" baseline="30000" dirty="0"/>
              <a:t>’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M[LHS, First(RHS)]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			</a:t>
            </a:r>
            <a:r>
              <a:rPr lang="en-US" b="1" dirty="0"/>
              <a:t>∴</a:t>
            </a:r>
            <a:r>
              <a:rPr lang="en-IN" b="1" dirty="0"/>
              <a:t> [T ,First(F)]  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(T, ( ) and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					 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(T, id)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…..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baseline="30000" dirty="0"/>
              <a:t>’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ϵ</a:t>
            </a:r>
            <a:r>
              <a:rPr lang="en-US" b="1" baseline="30000" dirty="0"/>
              <a:t>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M[LHS, Follow(LHS)]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			</a:t>
            </a:r>
            <a:r>
              <a:rPr lang="en-US" b="1" dirty="0"/>
              <a:t>∴</a:t>
            </a:r>
            <a:r>
              <a:rPr lang="en-IN" b="1" dirty="0"/>
              <a:t> [E’ ,First(E’)]  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(E’, ( ) and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					   </a:t>
            </a:r>
            <a:r>
              <a:rPr lang="en-IN" b="1" dirty="0">
                <a:sym typeface="Wingdings"/>
              </a:rPr>
              <a:t></a:t>
            </a:r>
            <a:r>
              <a:rPr lang="en-IN" b="1" dirty="0"/>
              <a:t> (E’, $)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2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/>
              <a:t>S</a:t>
            </a:r>
            <a:r>
              <a:rPr lang="en-IN" sz="2400" b="1" dirty="0" smtClean="0"/>
              <a:t>tring </a:t>
            </a:r>
            <a:r>
              <a:rPr lang="en-IN" sz="2400" b="1" dirty="0"/>
              <a:t>A</a:t>
            </a:r>
            <a:r>
              <a:rPr lang="en-IN" sz="2400" b="1" dirty="0" smtClean="0"/>
              <a:t>cceptance by Parser: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Stack </a:t>
            </a:r>
            <a:r>
              <a:rPr lang="en-IN" sz="2800" b="1" dirty="0"/>
              <a:t>		</a:t>
            </a:r>
            <a:r>
              <a:rPr lang="en-IN" sz="2800" b="1" dirty="0" smtClean="0"/>
              <a:t>Input</a:t>
            </a:r>
            <a:r>
              <a:rPr lang="en-IN" sz="2800" b="1" dirty="0"/>
              <a:t>			Action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$</a:t>
            </a:r>
            <a:r>
              <a:rPr lang="en-IN" sz="2800" dirty="0"/>
              <a:t>E		</a:t>
            </a:r>
            <a:r>
              <a:rPr lang="en-IN" sz="2800" dirty="0" smtClean="0"/>
              <a:t>id</a:t>
            </a:r>
            <a:r>
              <a:rPr lang="en-IN" sz="2800" dirty="0"/>
              <a:t>+ id* id $ 	</a:t>
            </a:r>
            <a:r>
              <a:rPr lang="en-IN" sz="2800" dirty="0" smtClean="0"/>
              <a:t>Push E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TE`   </a:t>
            </a:r>
          </a:p>
          <a:p>
            <a:pPr marL="0" indent="0">
              <a:buNone/>
            </a:pPr>
            <a:r>
              <a:rPr lang="en-IN" sz="2800" dirty="0" smtClean="0"/>
              <a:t>$</a:t>
            </a:r>
            <a:r>
              <a:rPr lang="en-IN" sz="2800" dirty="0"/>
              <a:t>E`T 		</a:t>
            </a:r>
            <a:r>
              <a:rPr lang="en-IN" sz="2800" dirty="0" smtClean="0"/>
              <a:t>id</a:t>
            </a:r>
            <a:r>
              <a:rPr lang="en-IN" sz="2800" dirty="0"/>
              <a:t>+ id*id </a:t>
            </a:r>
            <a:r>
              <a:rPr lang="en-IN" sz="2800" dirty="0" smtClean="0"/>
              <a:t>$</a:t>
            </a:r>
            <a:r>
              <a:rPr lang="en-IN" sz="2800" dirty="0"/>
              <a:t>	Push </a:t>
            </a:r>
            <a:r>
              <a:rPr lang="en-IN" sz="2800" dirty="0" smtClean="0"/>
              <a:t>T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FT` </a:t>
            </a:r>
          </a:p>
          <a:p>
            <a:pPr marL="0" indent="0">
              <a:buNone/>
            </a:pPr>
            <a:r>
              <a:rPr lang="en-IN" sz="2800" dirty="0" smtClean="0"/>
              <a:t>$E`T`F 	id</a:t>
            </a:r>
            <a:r>
              <a:rPr lang="en-IN" sz="2800" dirty="0"/>
              <a:t>+ id*id </a:t>
            </a:r>
            <a:r>
              <a:rPr lang="en-IN" sz="2800" dirty="0" smtClean="0"/>
              <a:t>$</a:t>
            </a:r>
            <a:r>
              <a:rPr lang="en-IN" sz="2800" dirty="0"/>
              <a:t>	Push </a:t>
            </a:r>
            <a:r>
              <a:rPr lang="en-IN" sz="2800" dirty="0" err="1" smtClean="0"/>
              <a:t>F</a:t>
            </a:r>
            <a:r>
              <a:rPr lang="en-IN" sz="2800" dirty="0" err="1">
                <a:sym typeface="Wingdings"/>
              </a:rPr>
              <a:t></a:t>
            </a:r>
            <a:r>
              <a:rPr lang="en-IN" sz="2800" dirty="0" err="1"/>
              <a:t>id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r>
              <a:rPr lang="en-IN" sz="2800" dirty="0" smtClean="0"/>
              <a:t>$</a:t>
            </a:r>
            <a:r>
              <a:rPr lang="en-IN" sz="2800" dirty="0" err="1" smtClean="0"/>
              <a:t>E`T`id</a:t>
            </a:r>
            <a:r>
              <a:rPr lang="en-IN" sz="2800" dirty="0" smtClean="0"/>
              <a:t>	id</a:t>
            </a:r>
            <a:r>
              <a:rPr lang="en-IN" sz="2800" dirty="0"/>
              <a:t>+ id*id </a:t>
            </a:r>
            <a:r>
              <a:rPr lang="en-IN" sz="2800" dirty="0" smtClean="0"/>
              <a:t>$       </a:t>
            </a:r>
            <a:r>
              <a:rPr lang="en-IN" sz="2800" dirty="0" err="1" smtClean="0"/>
              <a:t>pop&amp;remove</a:t>
            </a:r>
            <a:r>
              <a:rPr lang="en-IN" sz="2800" dirty="0" smtClean="0"/>
              <a:t> </a:t>
            </a:r>
            <a:r>
              <a:rPr lang="en-IN" sz="2800" dirty="0"/>
              <a:t>id </a:t>
            </a:r>
          </a:p>
          <a:p>
            <a:pPr marL="0" indent="0">
              <a:buNone/>
            </a:pPr>
            <a:r>
              <a:rPr lang="en-IN" sz="2800" dirty="0" smtClean="0"/>
              <a:t>$E`T’	</a:t>
            </a:r>
            <a:r>
              <a:rPr lang="en-IN" sz="2800" dirty="0"/>
              <a:t>	</a:t>
            </a:r>
            <a:r>
              <a:rPr lang="en-IN" sz="2800" dirty="0" smtClean="0"/>
              <a:t>+</a:t>
            </a:r>
            <a:r>
              <a:rPr lang="en-IN" sz="2800" dirty="0"/>
              <a:t>id*id</a:t>
            </a:r>
            <a:r>
              <a:rPr lang="en-IN" sz="2800" dirty="0" smtClean="0"/>
              <a:t>$            Push T</a:t>
            </a:r>
            <a:r>
              <a:rPr lang="en-IN" sz="2800" dirty="0"/>
              <a:t>`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€ </a:t>
            </a:r>
          </a:p>
          <a:p>
            <a:pPr marL="0" indent="0">
              <a:buNone/>
            </a:pPr>
            <a:r>
              <a:rPr lang="en-IN" sz="2800" dirty="0" smtClean="0"/>
              <a:t>$</a:t>
            </a:r>
            <a:r>
              <a:rPr lang="en-IN" sz="2800" dirty="0"/>
              <a:t>E</a:t>
            </a:r>
            <a:r>
              <a:rPr lang="en-IN" sz="2800" dirty="0" smtClean="0"/>
              <a:t>`	 </a:t>
            </a:r>
            <a:r>
              <a:rPr lang="en-IN" sz="2800" dirty="0"/>
              <a:t>	</a:t>
            </a:r>
            <a:r>
              <a:rPr lang="en-IN" sz="2800" dirty="0" smtClean="0"/>
              <a:t>+</a:t>
            </a:r>
            <a:r>
              <a:rPr lang="en-IN" sz="2800" dirty="0"/>
              <a:t>id*id</a:t>
            </a:r>
            <a:r>
              <a:rPr lang="en-IN" sz="2800" dirty="0" smtClean="0"/>
              <a:t>$	Push E</a:t>
            </a:r>
            <a:r>
              <a:rPr lang="en-IN" sz="2800" dirty="0"/>
              <a:t>`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+TE` </a:t>
            </a:r>
          </a:p>
          <a:p>
            <a:pPr marL="0" indent="0">
              <a:buNone/>
            </a:pPr>
            <a:r>
              <a:rPr lang="en-IN" sz="2800" dirty="0" smtClean="0"/>
              <a:t>$</a:t>
            </a:r>
            <a:r>
              <a:rPr lang="en-IN" sz="2800" dirty="0"/>
              <a:t>E`T</a:t>
            </a:r>
            <a:r>
              <a:rPr lang="en-IN" sz="2800" dirty="0" smtClean="0"/>
              <a:t>+	</a:t>
            </a:r>
            <a:r>
              <a:rPr lang="en-IN" sz="2800" dirty="0"/>
              <a:t>	</a:t>
            </a:r>
            <a:r>
              <a:rPr lang="en-IN" sz="2800" dirty="0" smtClean="0"/>
              <a:t>+</a:t>
            </a:r>
            <a:r>
              <a:rPr lang="en-IN" sz="2800" dirty="0"/>
              <a:t>id*id$	</a:t>
            </a:r>
            <a:r>
              <a:rPr lang="en-IN" sz="2800" dirty="0" err="1" smtClean="0"/>
              <a:t>Pop&amp;remove</a:t>
            </a:r>
            <a:r>
              <a:rPr lang="en-IN" sz="2800" dirty="0" smtClean="0"/>
              <a:t> </a:t>
            </a:r>
            <a:r>
              <a:rPr lang="en-IN" sz="2800" dirty="0"/>
              <a:t>+ </a:t>
            </a:r>
          </a:p>
          <a:p>
            <a:pPr marL="0" indent="0">
              <a:buNone/>
            </a:pPr>
            <a:r>
              <a:rPr lang="en-IN" sz="2800" dirty="0" smtClean="0"/>
              <a:t>$E`T	</a:t>
            </a:r>
            <a:r>
              <a:rPr lang="en-IN" sz="2800" dirty="0"/>
              <a:t>	</a:t>
            </a:r>
            <a:r>
              <a:rPr lang="en-IN" sz="2800" dirty="0" smtClean="0"/>
              <a:t>id*id$</a:t>
            </a:r>
            <a:r>
              <a:rPr lang="en-IN" sz="2800" dirty="0"/>
              <a:t>		</a:t>
            </a:r>
            <a:r>
              <a:rPr lang="en-IN" sz="2800" dirty="0" smtClean="0"/>
              <a:t>Push T</a:t>
            </a:r>
            <a:r>
              <a:rPr lang="en-IN" sz="2800" dirty="0">
                <a:sym typeface="Wingdings"/>
              </a:rPr>
              <a:t></a:t>
            </a:r>
            <a:r>
              <a:rPr lang="en-IN" sz="2800" dirty="0"/>
              <a:t>FT` </a:t>
            </a:r>
          </a:p>
          <a:p>
            <a:pPr marL="0" indent="0">
              <a:buNone/>
            </a:pPr>
            <a:r>
              <a:rPr lang="en-IN" sz="2800" dirty="0" smtClean="0"/>
              <a:t>$E`T`F	</a:t>
            </a:r>
            <a:r>
              <a:rPr lang="en-IN" sz="2800" dirty="0"/>
              <a:t>	</a:t>
            </a:r>
            <a:r>
              <a:rPr lang="en-IN" sz="2800" dirty="0" smtClean="0"/>
              <a:t>id*id</a:t>
            </a:r>
            <a:r>
              <a:rPr lang="en-IN" sz="2800" dirty="0"/>
              <a:t>$		</a:t>
            </a:r>
            <a:r>
              <a:rPr lang="en-IN" sz="2800" dirty="0" smtClean="0"/>
              <a:t>Push </a:t>
            </a:r>
            <a:r>
              <a:rPr lang="en-IN" sz="2800" dirty="0" err="1" smtClean="0"/>
              <a:t>F</a:t>
            </a:r>
            <a:r>
              <a:rPr lang="en-IN" sz="2800" dirty="0" err="1">
                <a:sym typeface="Wingdings"/>
              </a:rPr>
              <a:t></a:t>
            </a:r>
            <a:r>
              <a:rPr lang="en-IN" sz="2800" dirty="0" err="1"/>
              <a:t>id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$</a:t>
            </a:r>
            <a:r>
              <a:rPr lang="en-IN" sz="2800" dirty="0" err="1"/>
              <a:t>E`T`id</a:t>
            </a:r>
            <a:r>
              <a:rPr lang="en-IN" sz="2800" dirty="0"/>
              <a:t>	</a:t>
            </a:r>
            <a:r>
              <a:rPr lang="en-IN" sz="2800" dirty="0" smtClean="0"/>
              <a:t>id </a:t>
            </a:r>
            <a:r>
              <a:rPr lang="en-IN" sz="2800" dirty="0"/>
              <a:t>* id$	</a:t>
            </a:r>
            <a:r>
              <a:rPr lang="en-IN" sz="2800" dirty="0" err="1" smtClean="0"/>
              <a:t>pop&amp;remove</a:t>
            </a:r>
            <a:r>
              <a:rPr lang="en-IN" sz="2800" dirty="0" smtClean="0"/>
              <a:t> </a:t>
            </a:r>
            <a:r>
              <a:rPr lang="en-IN" sz="2800" dirty="0"/>
              <a:t>id 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99315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7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…</a:t>
            </a:r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/>
              <a:t>E`T</a:t>
            </a:r>
            <a:r>
              <a:rPr lang="en-IN" dirty="0" smtClean="0"/>
              <a:t>` </a:t>
            </a:r>
            <a:r>
              <a:rPr lang="en-IN" dirty="0"/>
              <a:t>	</a:t>
            </a:r>
            <a:r>
              <a:rPr lang="en-IN" dirty="0" smtClean="0"/>
              <a:t>*</a:t>
            </a:r>
            <a:r>
              <a:rPr lang="en-IN" dirty="0"/>
              <a:t>id</a:t>
            </a:r>
            <a:r>
              <a:rPr lang="en-IN" dirty="0" smtClean="0"/>
              <a:t>$</a:t>
            </a:r>
            <a:r>
              <a:rPr lang="en-IN" dirty="0"/>
              <a:t>	 </a:t>
            </a:r>
            <a:r>
              <a:rPr lang="en-IN" dirty="0" smtClean="0"/>
              <a:t> Push T</a:t>
            </a:r>
            <a:r>
              <a:rPr lang="en-IN" dirty="0"/>
              <a:t>`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*FT` </a:t>
            </a:r>
          </a:p>
          <a:p>
            <a:pPr marL="0" indent="0">
              <a:buNone/>
            </a:pPr>
            <a:r>
              <a:rPr lang="en-IN" dirty="0"/>
              <a:t>$E`T`F*	</a:t>
            </a:r>
            <a:r>
              <a:rPr lang="en-IN" dirty="0" smtClean="0"/>
              <a:t>*</a:t>
            </a:r>
            <a:r>
              <a:rPr lang="en-IN" dirty="0"/>
              <a:t>id</a:t>
            </a:r>
            <a:r>
              <a:rPr lang="en-IN" dirty="0" smtClean="0"/>
              <a:t>$</a:t>
            </a:r>
            <a:r>
              <a:rPr lang="en-IN" dirty="0"/>
              <a:t>	</a:t>
            </a:r>
            <a:r>
              <a:rPr lang="en-IN" dirty="0" smtClean="0"/>
              <a:t>   </a:t>
            </a:r>
            <a:r>
              <a:rPr lang="en-IN" dirty="0" err="1" smtClean="0"/>
              <a:t>pop&amp;remove</a:t>
            </a:r>
            <a:r>
              <a:rPr lang="en-IN" dirty="0" smtClean="0"/>
              <a:t> </a:t>
            </a:r>
            <a:r>
              <a:rPr lang="en-IN" dirty="0"/>
              <a:t>* </a:t>
            </a:r>
          </a:p>
          <a:p>
            <a:pPr marL="0" indent="0">
              <a:buNone/>
            </a:pPr>
            <a:r>
              <a:rPr lang="en-IN" dirty="0"/>
              <a:t>$E`T`F	</a:t>
            </a:r>
            <a:r>
              <a:rPr lang="en-IN" dirty="0" smtClean="0"/>
              <a:t>id$</a:t>
            </a:r>
            <a:r>
              <a:rPr lang="en-IN" dirty="0"/>
              <a:t>	</a:t>
            </a:r>
            <a:r>
              <a:rPr lang="en-IN" dirty="0" smtClean="0"/>
              <a:t>   Push </a:t>
            </a:r>
            <a:r>
              <a:rPr lang="en-IN" dirty="0" err="1" smtClean="0"/>
              <a:t>F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id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E`T`id</a:t>
            </a:r>
            <a:r>
              <a:rPr lang="en-IN" dirty="0"/>
              <a:t>	</a:t>
            </a:r>
            <a:r>
              <a:rPr lang="en-IN" dirty="0" smtClean="0"/>
              <a:t>id$</a:t>
            </a:r>
            <a:r>
              <a:rPr lang="en-IN" dirty="0"/>
              <a:t>	</a:t>
            </a:r>
            <a:r>
              <a:rPr lang="en-IN" dirty="0" smtClean="0"/>
              <a:t>   </a:t>
            </a:r>
            <a:r>
              <a:rPr lang="en-IN" dirty="0" err="1" smtClean="0"/>
              <a:t>Pop&amp;remove</a:t>
            </a:r>
            <a:r>
              <a:rPr lang="en-IN" dirty="0" smtClean="0"/>
              <a:t> </a:t>
            </a:r>
            <a:r>
              <a:rPr lang="en-IN" dirty="0"/>
              <a:t>id </a:t>
            </a:r>
          </a:p>
          <a:p>
            <a:pPr marL="0" indent="0">
              <a:buNone/>
            </a:pPr>
            <a:r>
              <a:rPr lang="en-IN" dirty="0"/>
              <a:t>$E`T`		</a:t>
            </a:r>
            <a:r>
              <a:rPr lang="en-IN" dirty="0" smtClean="0"/>
              <a:t>$</a:t>
            </a:r>
            <a:r>
              <a:rPr lang="en-IN" dirty="0"/>
              <a:t>	</a:t>
            </a:r>
            <a:r>
              <a:rPr lang="en-IN" dirty="0" smtClean="0"/>
              <a:t>   Push </a:t>
            </a:r>
            <a:r>
              <a:rPr lang="en-IN" dirty="0"/>
              <a:t>T`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€ </a:t>
            </a:r>
          </a:p>
          <a:p>
            <a:pPr marL="0" indent="0">
              <a:buNone/>
            </a:pPr>
            <a:r>
              <a:rPr lang="en-IN" dirty="0"/>
              <a:t>$E`		</a:t>
            </a:r>
            <a:r>
              <a:rPr lang="en-IN" dirty="0" smtClean="0"/>
              <a:t>$</a:t>
            </a:r>
            <a:r>
              <a:rPr lang="en-IN" dirty="0"/>
              <a:t>	</a:t>
            </a:r>
            <a:r>
              <a:rPr lang="en-IN" dirty="0" smtClean="0"/>
              <a:t>   Push E</a:t>
            </a:r>
            <a:r>
              <a:rPr lang="en-IN" dirty="0"/>
              <a:t>`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€ </a:t>
            </a:r>
          </a:p>
          <a:p>
            <a:pPr marL="0" indent="0">
              <a:buNone/>
            </a:pPr>
            <a:r>
              <a:rPr lang="en-IN" dirty="0"/>
              <a:t>$ 		</a:t>
            </a:r>
            <a:r>
              <a:rPr lang="en-IN" dirty="0" smtClean="0"/>
              <a:t>$</a:t>
            </a:r>
            <a:r>
              <a:rPr lang="en-IN" dirty="0"/>
              <a:t>	</a:t>
            </a:r>
            <a:r>
              <a:rPr lang="en-IN" dirty="0" smtClean="0"/>
              <a:t>  </a:t>
            </a:r>
            <a:r>
              <a:rPr lang="en-IN" b="1" dirty="0" smtClean="0">
                <a:solidFill>
                  <a:srgbClr val="FF0000"/>
                </a:solidFill>
              </a:rPr>
              <a:t>Parsing </a:t>
            </a:r>
            <a:r>
              <a:rPr lang="en-IN" b="1" dirty="0">
                <a:solidFill>
                  <a:srgbClr val="FF0000"/>
                </a:solidFill>
              </a:rPr>
              <a:t>is </a:t>
            </a:r>
            <a:r>
              <a:rPr lang="en-IN" b="1" dirty="0" smtClean="0">
                <a:solidFill>
                  <a:srgbClr val="FF0000"/>
                </a:solidFill>
              </a:rPr>
              <a:t>							successful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99315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42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IN" b="1" dirty="0"/>
              <a:t>LL(1) Grammars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 smtClean="0"/>
              <a:t>Whose </a:t>
            </a:r>
            <a:r>
              <a:rPr lang="en-IN" dirty="0"/>
              <a:t>parsing table has </a:t>
            </a:r>
            <a:r>
              <a:rPr lang="en-IN"/>
              <a:t>no </a:t>
            </a:r>
            <a:r>
              <a:rPr lang="en-IN" smtClean="0"/>
              <a:t>multiple entries</a:t>
            </a:r>
            <a:endParaRPr lang="en-US" sz="11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 </a:t>
            </a:r>
            <a:r>
              <a:rPr lang="en-US" sz="4800" dirty="0" smtClean="0"/>
              <a:t>L </a:t>
            </a:r>
            <a:r>
              <a:rPr lang="en-US" sz="4800" dirty="0" err="1" smtClean="0"/>
              <a:t>L</a:t>
            </a:r>
            <a:r>
              <a:rPr lang="en-US" sz="4800" dirty="0" smtClean="0"/>
              <a:t> (k</a:t>
            </a:r>
            <a:r>
              <a:rPr lang="en-US" sz="4800" dirty="0"/>
              <a:t>) parsing.</a:t>
            </a:r>
          </a:p>
          <a:p>
            <a:pPr>
              <a:lnSpc>
                <a:spcPct val="90000"/>
              </a:lnSpc>
            </a:pPr>
            <a:endParaRPr lang="en-US" sz="48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		</a:t>
            </a:r>
            <a:r>
              <a:rPr lang="en-US" dirty="0" smtClean="0"/>
              <a:t>		Left </a:t>
            </a:r>
            <a:r>
              <a:rPr lang="en-US" dirty="0"/>
              <a:t>to R</a:t>
            </a:r>
            <a:r>
              <a:rPr lang="en-US" dirty="0" smtClean="0"/>
              <a:t>ight </a:t>
            </a:r>
            <a:r>
              <a:rPr lang="en-US" dirty="0"/>
              <a:t>S</a:t>
            </a:r>
            <a:r>
              <a:rPr lang="en-US" dirty="0" smtClean="0"/>
              <a:t>canning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		Left-Most </a:t>
            </a:r>
            <a:r>
              <a:rPr lang="en-US" dirty="0"/>
              <a:t>D</a:t>
            </a:r>
            <a:r>
              <a:rPr lang="en-US" dirty="0" smtClean="0"/>
              <a:t>erivation</a:t>
            </a:r>
            <a:r>
              <a:rPr lang="en-US" dirty="0"/>
              <a:t>		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	k </a:t>
            </a:r>
            <a:r>
              <a:rPr lang="en-US" dirty="0" err="1" smtClean="0"/>
              <a:t>lookhead</a:t>
            </a:r>
            <a:r>
              <a:rPr lang="en-US" dirty="0"/>
              <a:t>	</a:t>
            </a:r>
            <a:r>
              <a:rPr lang="en-US" dirty="0" smtClean="0"/>
              <a:t> (</a:t>
            </a:r>
            <a:r>
              <a:rPr lang="en-US" dirty="0"/>
              <a:t>k is omitted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it is 1)</a:t>
            </a:r>
            <a:endParaRPr lang="en-US" dirty="0"/>
          </a:p>
          <a:p>
            <a:endParaRPr lang="en-IN" dirty="0"/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483768" y="3140968"/>
            <a:ext cx="936104" cy="648072"/>
          </a:xfrm>
          <a:prstGeom prst="curvedConnector3">
            <a:avLst/>
          </a:prstGeom>
          <a:ln w="3810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2249743" y="3699029"/>
            <a:ext cx="1656185" cy="252028"/>
          </a:xfrm>
          <a:prstGeom prst="curvedConnector3">
            <a:avLst/>
          </a:prstGeom>
          <a:ln w="3810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1799693" y="3609019"/>
            <a:ext cx="2376265" cy="1152128"/>
          </a:xfrm>
          <a:prstGeom prst="curvedConnector3">
            <a:avLst/>
          </a:prstGeom>
          <a:ln w="3810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Ex: </a:t>
            </a:r>
            <a:r>
              <a:rPr lang="en-IN" dirty="0"/>
              <a:t>Verify whether the given grammar</a:t>
            </a:r>
            <a:br>
              <a:rPr lang="en-IN" dirty="0"/>
            </a:br>
            <a:r>
              <a:rPr lang="en-IN" dirty="0"/>
              <a:t> is </a:t>
            </a:r>
            <a:r>
              <a:rPr lang="en-IN" dirty="0" smtClean="0"/>
              <a:t>LL(1</a:t>
            </a:r>
            <a:r>
              <a:rPr lang="en-IN" dirty="0"/>
              <a:t>) or Not</a:t>
            </a:r>
            <a:r>
              <a:rPr lang="en-IN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S </a:t>
            </a:r>
            <a:r>
              <a:rPr lang="en-US" altLang="en-US" dirty="0">
                <a:sym typeface="Symbol" pitchFamily="18" charset="2"/>
              </a:rPr>
              <a:t> i C t S E   |    a			</a:t>
            </a: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E  e S    |   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C </a:t>
            </a:r>
            <a:r>
              <a:rPr lang="en-US" altLang="en-US" dirty="0">
                <a:sym typeface="Symbol" pitchFamily="18" charset="2"/>
              </a:rPr>
              <a:t> b			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itchFamily="18" charset="2"/>
              </a:rPr>
              <a:t>FIRST(</a:t>
            </a:r>
            <a:r>
              <a:rPr lang="en-US" altLang="en-US" dirty="0" err="1">
                <a:sym typeface="Symbol" pitchFamily="18" charset="2"/>
              </a:rPr>
              <a:t>iCtSE</a:t>
            </a:r>
            <a:r>
              <a:rPr lang="en-US" altLang="en-US" dirty="0">
                <a:sym typeface="Symbol" pitchFamily="18" charset="2"/>
              </a:rPr>
              <a:t>) = {i}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itchFamily="18" charset="2"/>
              </a:rPr>
              <a:t>FIRST(a) = {a}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itchFamily="18" charset="2"/>
              </a:rPr>
              <a:t>FIRST(</a:t>
            </a:r>
            <a:r>
              <a:rPr lang="en-US" altLang="en-US" dirty="0" err="1">
                <a:sym typeface="Symbol" pitchFamily="18" charset="2"/>
              </a:rPr>
              <a:t>eS</a:t>
            </a:r>
            <a:r>
              <a:rPr lang="en-US" altLang="en-US" dirty="0">
                <a:sym typeface="Symbol" pitchFamily="18" charset="2"/>
              </a:rPr>
              <a:t>) = {e}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itchFamily="18" charset="2"/>
              </a:rPr>
              <a:t>FIRST() = {}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itchFamily="18" charset="2"/>
              </a:rPr>
              <a:t>FIRST(b) = {b}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itchFamily="18" charset="2"/>
              </a:rPr>
              <a:t>						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∴</a:t>
            </a:r>
            <a:r>
              <a:rPr lang="en-US" altLang="en-US" sz="2800" dirty="0">
                <a:sym typeface="Symbol" pitchFamily="18" charset="2"/>
              </a:rPr>
              <a:t>	The above grammar is not LL(1) because of  two production rules for M[</a:t>
            </a:r>
            <a:r>
              <a:rPr lang="en-US" altLang="en-US" sz="2800" dirty="0" err="1">
                <a:sym typeface="Symbol" pitchFamily="18" charset="2"/>
              </a:rPr>
              <a:t>E,e</a:t>
            </a:r>
            <a:r>
              <a:rPr lang="en-US" altLang="en-US" sz="2800" dirty="0">
                <a:sym typeface="Symbol" pitchFamily="18" charset="2"/>
              </a:rPr>
              <a:t>]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52736"/>
            <a:ext cx="3200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510060"/>
            <a:ext cx="5667375" cy="264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2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Is the grammar G = { S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=R, S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R, R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L, </a:t>
            </a:r>
          </a:p>
          <a:p>
            <a:pPr marL="0" indent="0">
              <a:buNone/>
            </a:pPr>
            <a:r>
              <a:rPr lang="pt-BR" dirty="0"/>
              <a:t>L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*R | id } an LL(1) grammar?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2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Predictive </a:t>
            </a:r>
            <a:r>
              <a:rPr lang="en-IN" b="1" dirty="0"/>
              <a:t>P</a:t>
            </a:r>
            <a:r>
              <a:rPr lang="en-IN" b="1" dirty="0" smtClean="0"/>
              <a:t>arsing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</a:t>
            </a:r>
            <a:r>
              <a:rPr lang="en-IN" dirty="0"/>
              <a:t>a special case of recursive descent parsing where </a:t>
            </a:r>
            <a:r>
              <a:rPr lang="en-IN" dirty="0" smtClean="0"/>
              <a:t>no backtracking </a:t>
            </a:r>
            <a:r>
              <a:rPr lang="en-IN" dirty="0"/>
              <a:t>is </a:t>
            </a:r>
            <a:r>
              <a:rPr lang="en-IN" dirty="0" smtClean="0"/>
              <a:t>required.</a:t>
            </a:r>
          </a:p>
          <a:p>
            <a:endParaRPr lang="en-IN" dirty="0"/>
          </a:p>
          <a:p>
            <a:r>
              <a:rPr lang="en-IN" b="1" dirty="0" smtClean="0"/>
              <a:t>To </a:t>
            </a:r>
            <a:r>
              <a:rPr lang="en-IN" b="1" dirty="0"/>
              <a:t>determine the production to be </a:t>
            </a:r>
            <a:r>
              <a:rPr lang="en-IN" b="1" dirty="0" smtClean="0"/>
              <a:t>applied for </a:t>
            </a:r>
            <a:r>
              <a:rPr lang="en-IN" b="1" dirty="0"/>
              <a:t>a non-terminal in case of alternatives.</a:t>
            </a:r>
          </a:p>
        </p:txBody>
      </p:sp>
    </p:spTree>
    <p:extLst>
      <p:ext uri="{BB962C8B-B14F-4D97-AF65-F5344CB8AC3E}">
        <p14:creationId xmlns:p14="http://schemas.microsoft.com/office/powerpoint/2010/main" val="32078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Input B</a:t>
            </a:r>
            <a:r>
              <a:rPr lang="en-IN" b="1" dirty="0" smtClean="0"/>
              <a:t>uffer:</a:t>
            </a:r>
          </a:p>
          <a:p>
            <a:r>
              <a:rPr lang="en-IN" dirty="0" smtClean="0"/>
              <a:t>It </a:t>
            </a:r>
            <a:r>
              <a:rPr lang="en-IN" dirty="0"/>
              <a:t>consists of </a:t>
            </a:r>
            <a:r>
              <a:rPr lang="en-IN" dirty="0" smtClean="0"/>
              <a:t>strings, followed </a:t>
            </a:r>
            <a:r>
              <a:rPr lang="en-IN" dirty="0"/>
              <a:t>by $</a:t>
            </a:r>
          </a:p>
          <a:p>
            <a:pPr marL="0" indent="0">
              <a:buNone/>
            </a:pPr>
            <a:r>
              <a:rPr lang="en-IN" b="1" dirty="0" smtClean="0"/>
              <a:t>Stack:</a:t>
            </a:r>
          </a:p>
          <a:p>
            <a:r>
              <a:rPr lang="en-IN" dirty="0" smtClean="0"/>
              <a:t>It </a:t>
            </a:r>
            <a:r>
              <a:rPr lang="en-IN" dirty="0"/>
              <a:t>contains a sequence of grammar symbols preceded by </a:t>
            </a:r>
            <a:r>
              <a:rPr lang="en-IN" dirty="0" smtClean="0"/>
              <a:t>$.</a:t>
            </a:r>
          </a:p>
          <a:p>
            <a:pPr marL="0" indent="0">
              <a:buNone/>
            </a:pPr>
            <a:r>
              <a:rPr lang="en-IN" b="1" dirty="0" smtClean="0"/>
              <a:t>Parsing Table:</a:t>
            </a:r>
          </a:p>
          <a:p>
            <a:r>
              <a:rPr lang="en-IN" dirty="0" smtClean="0"/>
              <a:t>It </a:t>
            </a:r>
            <a:r>
              <a:rPr lang="en-IN" dirty="0"/>
              <a:t>is a </a:t>
            </a:r>
            <a:r>
              <a:rPr lang="en-IN" dirty="0" smtClean="0"/>
              <a:t>2D </a:t>
            </a:r>
            <a:r>
              <a:rPr lang="en-IN" dirty="0"/>
              <a:t>array M[A, a], where ‘A’ is a </a:t>
            </a:r>
            <a:r>
              <a:rPr lang="en-IN" dirty="0" smtClean="0"/>
              <a:t>NT </a:t>
            </a:r>
            <a:r>
              <a:rPr lang="en-IN" dirty="0"/>
              <a:t>and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‘</a:t>
            </a:r>
            <a:r>
              <a:rPr lang="en-IN" dirty="0"/>
              <a:t>a’ is a terminal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Predictive </a:t>
            </a:r>
            <a:r>
              <a:rPr lang="en-IN" b="1" dirty="0" smtClean="0"/>
              <a:t>Parsing </a:t>
            </a:r>
            <a:r>
              <a:rPr lang="en-IN" b="1" dirty="0"/>
              <a:t>P</a:t>
            </a:r>
            <a:r>
              <a:rPr lang="en-IN" b="1" dirty="0" smtClean="0"/>
              <a:t>rogram:</a:t>
            </a:r>
          </a:p>
          <a:p>
            <a:r>
              <a:rPr lang="en-IN" dirty="0" smtClean="0"/>
              <a:t>The </a:t>
            </a:r>
            <a:r>
              <a:rPr lang="en-IN" dirty="0"/>
              <a:t>parser is controlled by a program that considers </a:t>
            </a:r>
            <a:r>
              <a:rPr lang="en-IN" dirty="0" smtClean="0"/>
              <a:t>X(symbol </a:t>
            </a:r>
            <a:r>
              <a:rPr lang="en-IN" dirty="0"/>
              <a:t>on top of </a:t>
            </a:r>
            <a:r>
              <a:rPr lang="en-IN" dirty="0" smtClean="0"/>
              <a:t>stack) </a:t>
            </a:r>
            <a:r>
              <a:rPr lang="en-IN" dirty="0"/>
              <a:t>and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smtClean="0"/>
              <a:t>a</a:t>
            </a:r>
            <a:r>
              <a:rPr lang="en-IN" dirty="0"/>
              <a:t>, </a:t>
            </a:r>
            <a:r>
              <a:rPr lang="en-IN" dirty="0" smtClean="0"/>
              <a:t>the current </a:t>
            </a:r>
            <a:r>
              <a:rPr lang="en-IN" dirty="0"/>
              <a:t>input symbol. These two symbols </a:t>
            </a:r>
            <a:r>
              <a:rPr lang="en-IN" dirty="0" smtClean="0"/>
              <a:t>	determine </a:t>
            </a:r>
            <a:r>
              <a:rPr lang="en-IN" dirty="0"/>
              <a:t>the parser action.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2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Predictive Parsing 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2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>Predictive </a:t>
            </a:r>
            <a:r>
              <a:rPr lang="en-IN" sz="3200" b="1" dirty="0"/>
              <a:t>parsing table construction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construction of a predictive parser is </a:t>
            </a:r>
            <a:r>
              <a:rPr lang="en-IN" dirty="0" smtClean="0"/>
              <a:t>depends on 2 functions.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	1</a:t>
            </a:r>
            <a:r>
              <a:rPr lang="en-IN" dirty="0"/>
              <a:t>. FIRST</a:t>
            </a:r>
          </a:p>
          <a:p>
            <a:pPr marL="0" indent="0">
              <a:buNone/>
            </a:pPr>
            <a:r>
              <a:rPr lang="en-IN" dirty="0" smtClean="0"/>
              <a:t>			2</a:t>
            </a:r>
            <a:r>
              <a:rPr lang="en-IN" dirty="0"/>
              <a:t>. FOLLOW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22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/>
              <a:t>Rules </a:t>
            </a:r>
            <a:r>
              <a:rPr lang="en-IN" sz="3600" b="1" dirty="0" smtClean="0"/>
              <a:t>for calculating FIRST( ):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pPr marL="514350" indent="-514350" fontAlgn="base">
              <a:buAutoNum type="arabicPeriod"/>
            </a:pPr>
            <a:r>
              <a:rPr lang="en-IN" sz="3600" dirty="0" smtClean="0"/>
              <a:t>If </a:t>
            </a:r>
            <a:r>
              <a:rPr lang="en-IN" sz="3600" dirty="0"/>
              <a:t>a production rule </a:t>
            </a:r>
            <a:r>
              <a:rPr lang="en-IN" sz="3600" b="1" dirty="0"/>
              <a:t>X → ∈</a:t>
            </a:r>
            <a:r>
              <a:rPr lang="en-IN" sz="3600" b="1" dirty="0" smtClean="0"/>
              <a:t>, </a:t>
            </a:r>
          </a:p>
          <a:p>
            <a:pPr marL="0" indent="0" fontAlgn="base">
              <a:buNone/>
            </a:pPr>
            <a:r>
              <a:rPr lang="en-IN" sz="3600" b="1" dirty="0"/>
              <a:t>	</a:t>
            </a:r>
            <a:r>
              <a:rPr lang="en-IN" sz="3600" b="1" dirty="0" smtClean="0"/>
              <a:t>	First(X</a:t>
            </a:r>
            <a:r>
              <a:rPr lang="en-IN" sz="3600" b="1" dirty="0"/>
              <a:t>) = { ∈ </a:t>
            </a:r>
            <a:r>
              <a:rPr lang="en-IN" sz="3600" b="1" dirty="0" smtClean="0"/>
              <a:t>}</a:t>
            </a:r>
          </a:p>
          <a:p>
            <a:pPr marL="0" indent="0" fontAlgn="base">
              <a:buNone/>
            </a:pPr>
            <a:r>
              <a:rPr lang="en-IN" sz="3600" dirty="0" smtClean="0"/>
              <a:t>2. For </a:t>
            </a:r>
            <a:r>
              <a:rPr lang="en-IN" sz="3600" dirty="0"/>
              <a:t>any terminal symbol ‘a</a:t>
            </a:r>
            <a:r>
              <a:rPr lang="en-IN" sz="3600" dirty="0" smtClean="0"/>
              <a:t>’, </a:t>
            </a:r>
          </a:p>
          <a:p>
            <a:pPr marL="0" indent="0" fontAlgn="base">
              <a:buNone/>
            </a:pPr>
            <a:r>
              <a:rPr lang="en-IN" sz="3600" dirty="0"/>
              <a:t>	</a:t>
            </a:r>
            <a:r>
              <a:rPr lang="en-IN" sz="3600" dirty="0" smtClean="0"/>
              <a:t>	</a:t>
            </a:r>
            <a:r>
              <a:rPr lang="en-IN" sz="3600" b="1" dirty="0" smtClean="0"/>
              <a:t>First(a</a:t>
            </a:r>
            <a:r>
              <a:rPr lang="en-IN" sz="3600" b="1" dirty="0"/>
              <a:t>) = { a </a:t>
            </a:r>
            <a:r>
              <a:rPr lang="en-IN" sz="3600" b="1" dirty="0" smtClean="0"/>
              <a:t>}</a:t>
            </a:r>
          </a:p>
          <a:p>
            <a:pPr marL="0" indent="0" fontAlgn="base">
              <a:buNone/>
            </a:pPr>
            <a:r>
              <a:rPr lang="en-IN" sz="3600" dirty="0" smtClean="0"/>
              <a:t>3. </a:t>
            </a:r>
            <a:r>
              <a:rPr lang="es-ES" sz="3600" dirty="0" err="1"/>
              <a:t>For</a:t>
            </a:r>
            <a:r>
              <a:rPr lang="es-ES" sz="3600" dirty="0"/>
              <a:t> a </a:t>
            </a:r>
            <a:r>
              <a:rPr lang="es-ES" sz="3600" dirty="0" err="1" smtClean="0"/>
              <a:t>production</a:t>
            </a:r>
            <a:r>
              <a:rPr lang="es-ES" sz="3600" dirty="0" smtClean="0"/>
              <a:t> </a:t>
            </a:r>
            <a:r>
              <a:rPr lang="es-ES" sz="3600" dirty="0"/>
              <a:t>rule X → Y</a:t>
            </a:r>
            <a:r>
              <a:rPr lang="es-ES" sz="3600" baseline="-25000" dirty="0"/>
              <a:t>1</a:t>
            </a:r>
            <a:r>
              <a:rPr lang="es-ES" sz="3600" dirty="0"/>
              <a:t>Y</a:t>
            </a:r>
            <a:r>
              <a:rPr lang="es-ES" sz="3600" baseline="-25000" dirty="0"/>
              <a:t>2</a:t>
            </a:r>
            <a:r>
              <a:rPr lang="es-ES" sz="3600" dirty="0"/>
              <a:t>Y</a:t>
            </a:r>
            <a:r>
              <a:rPr lang="es-ES" sz="3600" baseline="-25000" dirty="0"/>
              <a:t>3</a:t>
            </a:r>
            <a:r>
              <a:rPr lang="es-ES" sz="3600" dirty="0" smtClean="0"/>
              <a:t>,</a:t>
            </a:r>
          </a:p>
          <a:p>
            <a:pPr fontAlgn="base"/>
            <a:r>
              <a:rPr lang="en-IN" sz="3600" dirty="0"/>
              <a:t>If ∈ ∉ First(Y</a:t>
            </a:r>
            <a:r>
              <a:rPr lang="en-IN" sz="3600" baseline="-25000" dirty="0"/>
              <a:t>1</a:t>
            </a:r>
            <a:r>
              <a:rPr lang="en-IN" sz="3600" dirty="0"/>
              <a:t>), then </a:t>
            </a:r>
            <a:endParaRPr lang="en-IN" sz="3600" dirty="0" smtClean="0"/>
          </a:p>
          <a:p>
            <a:pPr marL="0" indent="0" fontAlgn="base">
              <a:buNone/>
            </a:pPr>
            <a:r>
              <a:rPr lang="en-IN" sz="3600" b="1" dirty="0"/>
              <a:t>	</a:t>
            </a:r>
            <a:r>
              <a:rPr lang="en-IN" sz="3600" b="1" dirty="0" smtClean="0"/>
              <a:t>		First(X</a:t>
            </a:r>
            <a:r>
              <a:rPr lang="en-IN" sz="3600" b="1" dirty="0"/>
              <a:t>) = First(Y</a:t>
            </a:r>
            <a:r>
              <a:rPr lang="en-IN" sz="3600" b="1" baseline="-25000" dirty="0"/>
              <a:t>1</a:t>
            </a:r>
            <a:r>
              <a:rPr lang="en-IN" sz="3600" b="1" dirty="0"/>
              <a:t>)</a:t>
            </a:r>
          </a:p>
          <a:p>
            <a:pPr fontAlgn="base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792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l"/>
            <a:r>
              <a:rPr lang="en-IN" sz="2700" dirty="0">
                <a:ea typeface="+mn-ea"/>
                <a:cs typeface="+mn-cs"/>
              </a:rPr>
              <a:t>Construct the </a:t>
            </a:r>
            <a:r>
              <a:rPr lang="en-IN" sz="2700" dirty="0" smtClean="0">
                <a:ea typeface="+mn-ea"/>
                <a:cs typeface="+mn-cs"/>
              </a:rPr>
              <a:t>FIRST(A</a:t>
            </a:r>
            <a:r>
              <a:rPr lang="en-IN" sz="2700" dirty="0">
                <a:ea typeface="+mn-ea"/>
                <a:cs typeface="+mn-cs"/>
              </a:rPr>
              <a:t>) of G,</a:t>
            </a:r>
            <a:r>
              <a:rPr lang="en-US" altLang="en-US" sz="2700" dirty="0">
                <a:ea typeface="+mn-ea"/>
                <a:cs typeface="+mn-cs"/>
              </a:rPr>
              <a:t> </a:t>
            </a:r>
            <a:r>
              <a:rPr lang="en-US" altLang="en-US" sz="2700" b="1" dirty="0">
                <a:ea typeface="+mn-ea"/>
                <a:cs typeface="+mn-cs"/>
              </a:rPr>
              <a:t>E </a:t>
            </a:r>
            <a:r>
              <a:rPr lang="en-US" altLang="en-US" sz="2700" b="1" dirty="0">
                <a:ea typeface="+mn-ea"/>
                <a:cs typeface="+mn-cs"/>
                <a:sym typeface="Symbol" pitchFamily="18" charset="2"/>
              </a:rPr>
              <a:t> TE</a:t>
            </a:r>
            <a:r>
              <a:rPr lang="en-US" altLang="en-US" sz="2700" b="1" baseline="30000" dirty="0">
                <a:ea typeface="+mn-ea"/>
                <a:cs typeface="+mn-cs"/>
                <a:sym typeface="Symbol" pitchFamily="18" charset="2"/>
              </a:rPr>
              <a:t>’ ,</a:t>
            </a:r>
            <a:br>
              <a:rPr lang="en-US" altLang="en-US" sz="2700" b="1" baseline="30000" dirty="0">
                <a:ea typeface="+mn-ea"/>
                <a:cs typeface="+mn-cs"/>
                <a:sym typeface="Symbol" pitchFamily="18" charset="2"/>
              </a:rPr>
            </a:br>
            <a:r>
              <a:rPr lang="en-US" altLang="en-US" sz="2700" b="1" baseline="30000" dirty="0">
                <a:ea typeface="+mn-ea"/>
                <a:cs typeface="+mn-cs"/>
                <a:sym typeface="Symbol" pitchFamily="18" charset="2"/>
              </a:rPr>
              <a:t> </a:t>
            </a:r>
            <a:r>
              <a:rPr lang="en-US" altLang="en-US" sz="2700" b="1" dirty="0">
                <a:ea typeface="+mn-ea"/>
                <a:cs typeface="+mn-cs"/>
                <a:sym typeface="Symbol" pitchFamily="18" charset="2"/>
              </a:rPr>
              <a:t>E</a:t>
            </a:r>
            <a:r>
              <a:rPr lang="en-US" altLang="en-US" sz="2700" b="1" baseline="30000" dirty="0">
                <a:ea typeface="+mn-ea"/>
                <a:cs typeface="+mn-cs"/>
                <a:sym typeface="Symbol" pitchFamily="18" charset="2"/>
              </a:rPr>
              <a:t>’</a:t>
            </a:r>
            <a:r>
              <a:rPr lang="en-US" altLang="en-US" sz="2700" b="1" dirty="0">
                <a:ea typeface="+mn-ea"/>
                <a:cs typeface="+mn-cs"/>
                <a:sym typeface="Symbol" pitchFamily="18" charset="2"/>
              </a:rPr>
              <a:t>  +TE</a:t>
            </a:r>
            <a:r>
              <a:rPr lang="en-US" altLang="en-US" sz="2700" b="1" baseline="30000" dirty="0">
                <a:ea typeface="+mn-ea"/>
                <a:cs typeface="+mn-cs"/>
                <a:sym typeface="Symbol" pitchFamily="18" charset="2"/>
              </a:rPr>
              <a:t>’</a:t>
            </a:r>
            <a:r>
              <a:rPr lang="en-US" altLang="en-US" sz="2700" b="1" dirty="0">
                <a:ea typeface="+mn-ea"/>
                <a:cs typeface="+mn-cs"/>
                <a:sym typeface="Symbol" pitchFamily="18" charset="2"/>
              </a:rPr>
              <a:t>|, </a:t>
            </a:r>
            <a:r>
              <a:rPr lang="en-US" altLang="en-US" sz="2700" b="1" dirty="0">
                <a:ea typeface="+mn-ea"/>
                <a:cs typeface="+mn-cs"/>
              </a:rPr>
              <a:t>T </a:t>
            </a:r>
            <a:r>
              <a:rPr lang="en-US" altLang="en-US" sz="2700" b="1" dirty="0">
                <a:ea typeface="+mn-ea"/>
                <a:cs typeface="+mn-cs"/>
                <a:sym typeface="Symbol" pitchFamily="18" charset="2"/>
              </a:rPr>
              <a:t> FT</a:t>
            </a:r>
            <a:r>
              <a:rPr lang="en-US" altLang="en-US" sz="2700" b="1" baseline="30000" dirty="0">
                <a:ea typeface="+mn-ea"/>
                <a:cs typeface="+mn-cs"/>
                <a:sym typeface="Symbol" pitchFamily="18" charset="2"/>
              </a:rPr>
              <a:t>’, </a:t>
            </a:r>
            <a:r>
              <a:rPr lang="en-US" altLang="en-US" sz="2700" b="1" dirty="0">
                <a:ea typeface="+mn-ea"/>
                <a:cs typeface="+mn-cs"/>
                <a:sym typeface="Symbol" pitchFamily="18" charset="2"/>
              </a:rPr>
              <a:t>T</a:t>
            </a:r>
            <a:r>
              <a:rPr lang="en-US" altLang="en-US" sz="2700" b="1" baseline="30000" dirty="0">
                <a:ea typeface="+mn-ea"/>
                <a:cs typeface="+mn-cs"/>
                <a:sym typeface="Symbol" pitchFamily="18" charset="2"/>
              </a:rPr>
              <a:t>’</a:t>
            </a:r>
            <a:r>
              <a:rPr lang="en-US" altLang="en-US" sz="2700" b="1" dirty="0">
                <a:ea typeface="+mn-ea"/>
                <a:cs typeface="+mn-cs"/>
                <a:sym typeface="Symbol" pitchFamily="18" charset="2"/>
              </a:rPr>
              <a:t> *FT</a:t>
            </a:r>
            <a:r>
              <a:rPr lang="en-US" altLang="en-US" sz="2700" b="1" baseline="30000" dirty="0">
                <a:ea typeface="+mn-ea"/>
                <a:cs typeface="+mn-cs"/>
                <a:sym typeface="Symbol" pitchFamily="18" charset="2"/>
              </a:rPr>
              <a:t>’</a:t>
            </a:r>
            <a:r>
              <a:rPr lang="en-US" altLang="en-US" sz="2700" b="1" dirty="0">
                <a:ea typeface="+mn-ea"/>
                <a:cs typeface="+mn-cs"/>
                <a:sym typeface="Symbol" pitchFamily="18" charset="2"/>
              </a:rPr>
              <a:t>|, </a:t>
            </a:r>
            <a:r>
              <a:rPr lang="en-US" altLang="en-US" sz="2700" b="1" dirty="0">
                <a:ea typeface="+mn-ea"/>
                <a:cs typeface="+mn-cs"/>
              </a:rPr>
              <a:t>F </a:t>
            </a:r>
            <a:r>
              <a:rPr lang="en-US" altLang="en-US" sz="2700" b="1" dirty="0">
                <a:ea typeface="+mn-ea"/>
                <a:cs typeface="+mn-cs"/>
                <a:sym typeface="Symbol" pitchFamily="18" charset="2"/>
              </a:rPr>
              <a:t> (E)|id</a:t>
            </a:r>
            <a:r>
              <a:rPr lang="en-US" altLang="en-US" sz="2700" dirty="0">
                <a:ea typeface="+mn-ea"/>
                <a:cs typeface="+mn-cs"/>
                <a:sym typeface="Symbol" pitchFamily="18" charset="2"/>
              </a:rP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/>
              <a:t>Ans</a:t>
            </a:r>
            <a:r>
              <a:rPr lang="en-IN" b="1" dirty="0" smtClean="0"/>
              <a:t>: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5721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8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en-IN" sz="3200" b="1" dirty="0"/>
              <a:t>Rules for calculating </a:t>
            </a:r>
            <a:r>
              <a:rPr lang="en-IN" sz="3200" b="1" dirty="0" smtClean="0"/>
              <a:t>Follow( </a:t>
            </a:r>
            <a:r>
              <a:rPr lang="en-IN" sz="3200" b="1" dirty="0"/>
              <a:t>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If </a:t>
            </a:r>
            <a:r>
              <a:rPr lang="en-IN" dirty="0"/>
              <a:t>S is the start symbol </a:t>
            </a:r>
            <a:r>
              <a:rPr lang="en-IN" dirty="0" smtClean="0"/>
              <a:t>then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Follow(S)={$}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2. if  </a:t>
            </a:r>
            <a:r>
              <a:rPr lang="en-IN" b="1" dirty="0"/>
              <a:t>A </a:t>
            </a:r>
            <a:r>
              <a:rPr lang="en-US" altLang="en-US" b="1" dirty="0">
                <a:sym typeface="Symbol" pitchFamily="18" charset="2"/>
              </a:rPr>
              <a:t> B</a:t>
            </a:r>
            <a:r>
              <a:rPr lang="en-IN" b="1" dirty="0" smtClean="0"/>
              <a:t>  </a:t>
            </a:r>
            <a:r>
              <a:rPr lang="en-IN" dirty="0"/>
              <a:t>is a production </a:t>
            </a:r>
            <a:r>
              <a:rPr lang="en-IN" dirty="0" smtClean="0"/>
              <a:t>rule then                                                            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Follow(B)=First(</a:t>
            </a:r>
            <a:r>
              <a:rPr lang="en-US" altLang="en-US" b="1" dirty="0">
                <a:sym typeface="Symbol" pitchFamily="18" charset="2"/>
              </a:rPr>
              <a:t></a:t>
            </a:r>
            <a:r>
              <a:rPr lang="en-IN" b="1" dirty="0" smtClean="0"/>
              <a:t>) </a:t>
            </a:r>
            <a:r>
              <a:rPr lang="en-IN" dirty="0" smtClean="0"/>
              <a:t>except </a:t>
            </a:r>
            <a:r>
              <a:rPr lang="en-US" altLang="en-US" dirty="0" smtClean="0">
                <a:sym typeface="Symbol" pitchFamily="18" charset="2"/>
              </a:rPr>
              <a:t>.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US" altLang="en-US" dirty="0" smtClean="0">
                <a:sym typeface="Symbol" pitchFamily="18" charset="2"/>
              </a:rPr>
              <a:t>3. If  </a:t>
            </a:r>
            <a:r>
              <a:rPr lang="en-US" altLang="en-US" dirty="0">
                <a:sym typeface="Symbol" pitchFamily="18" charset="2"/>
              </a:rPr>
              <a:t>( </a:t>
            </a:r>
            <a:r>
              <a:rPr lang="en-US" altLang="en-US" dirty="0">
                <a:sym typeface="Wingdings" pitchFamily="2" charset="2"/>
              </a:rPr>
              <a:t>A </a:t>
            </a:r>
            <a:r>
              <a:rPr lang="en-US" altLang="en-US" dirty="0">
                <a:sym typeface="Symbol" pitchFamily="18" charset="2"/>
              </a:rPr>
              <a:t> B is a production rule )   or                                                       </a:t>
            </a:r>
            <a:r>
              <a:rPr lang="en-US" altLang="en-US" dirty="0" smtClean="0">
                <a:sym typeface="Symbol" pitchFamily="18" charset="2"/>
              </a:rPr>
              <a:t>	( </a:t>
            </a:r>
            <a:r>
              <a:rPr lang="en-US" altLang="en-US" dirty="0">
                <a:sym typeface="Wingdings" pitchFamily="2" charset="2"/>
              </a:rPr>
              <a:t>A </a:t>
            </a:r>
            <a:r>
              <a:rPr lang="en-US" altLang="en-US" dirty="0">
                <a:sym typeface="Symbol" pitchFamily="18" charset="2"/>
              </a:rPr>
              <a:t> B is a production rule and  is in </a:t>
            </a:r>
            <a:r>
              <a:rPr lang="en-US" altLang="en-US" dirty="0" smtClean="0">
                <a:sym typeface="Symbol" pitchFamily="18" charset="2"/>
              </a:rPr>
              <a:t>						FIRST</a:t>
            </a:r>
            <a:r>
              <a:rPr lang="en-US" altLang="en-US" dirty="0">
                <a:sym typeface="Symbol" pitchFamily="18" charset="2"/>
              </a:rPr>
              <a:t>(</a:t>
            </a:r>
            <a:r>
              <a:rPr lang="en-US" altLang="en-US" dirty="0">
                <a:sym typeface="Wingdings" pitchFamily="2" charset="2"/>
              </a:rPr>
              <a:t>) )                            	</a:t>
            </a:r>
            <a:r>
              <a:rPr lang="en-US" altLang="en-US" dirty="0" smtClean="0">
                <a:sym typeface="Wingdings" pitchFamily="2" charset="2"/>
              </a:rPr>
              <a:t>then</a:t>
            </a:r>
          </a:p>
          <a:p>
            <a:pPr marL="0" indent="0">
              <a:buNone/>
            </a:pPr>
            <a:r>
              <a:rPr lang="en-US" altLang="en-US" b="1" dirty="0">
                <a:sym typeface="Wingdings" pitchFamily="2" charset="2"/>
              </a:rPr>
              <a:t>	</a:t>
            </a:r>
            <a:r>
              <a:rPr lang="en-US" altLang="en-US" b="1" dirty="0" smtClean="0">
                <a:sym typeface="Wingdings" pitchFamily="2" charset="2"/>
              </a:rPr>
              <a:t>	Follow(A</a:t>
            </a:r>
            <a:r>
              <a:rPr lang="en-US" altLang="en-US" b="1" dirty="0">
                <a:sym typeface="Wingdings" pitchFamily="2" charset="2"/>
              </a:rPr>
              <a:t>) </a:t>
            </a:r>
            <a:r>
              <a:rPr lang="en-US" altLang="en-US" b="1" dirty="0" smtClean="0">
                <a:sym typeface="Wingdings" pitchFamily="2" charset="2"/>
              </a:rPr>
              <a:t>= Follow(B</a:t>
            </a:r>
            <a:r>
              <a:rPr lang="en-US" altLang="en-US" b="1" dirty="0">
                <a:sym typeface="Wingdings" pitchFamily="2" charset="2"/>
              </a:rPr>
              <a:t>).</a:t>
            </a:r>
            <a:r>
              <a:rPr lang="en-US" altLang="en-US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2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488</Words>
  <Application>Microsoft Office PowerPoint</Application>
  <PresentationFormat>On-screen Show (4:3)</PresentationFormat>
  <Paragraphs>207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1_Office Theme</vt:lpstr>
      <vt:lpstr>Office Theme</vt:lpstr>
      <vt:lpstr>PowerPoint Presentation</vt:lpstr>
      <vt:lpstr>Predictive Parser </vt:lpstr>
      <vt:lpstr>Predictive Parsing </vt:lpstr>
      <vt:lpstr>PowerPoint Presentation</vt:lpstr>
      <vt:lpstr>Predictive Parsing </vt:lpstr>
      <vt:lpstr>  Predictive parsing table construction </vt:lpstr>
      <vt:lpstr>Rules for calculating FIRST( ):</vt:lpstr>
      <vt:lpstr>Construct the FIRST(A) of G, E  TE’ ,  E’  +TE’|, T  FT’, T’ *FT’|, F  (E)|id.</vt:lpstr>
      <vt:lpstr>Rules for calculating Follow( 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for P.Parser</vt:lpstr>
      <vt:lpstr>Steps for P.Parser:</vt:lpstr>
      <vt:lpstr>PowerPoint Presentation</vt:lpstr>
      <vt:lpstr>PowerPoint Presentation</vt:lpstr>
      <vt:lpstr>Step 3: Parse Table</vt:lpstr>
      <vt:lpstr>PowerPoint Presentation</vt:lpstr>
      <vt:lpstr>String Acceptance by Parser:</vt:lpstr>
      <vt:lpstr>PowerPoint Presentation</vt:lpstr>
      <vt:lpstr>LL(1) Grammars</vt:lpstr>
      <vt:lpstr>PowerPoint Presentation</vt:lpstr>
      <vt:lpstr>Practice problem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Parsing</dc:title>
  <dc:creator>ADMIN</dc:creator>
  <cp:lastModifiedBy>ADMIN</cp:lastModifiedBy>
  <cp:revision>15</cp:revision>
  <dcterms:created xsi:type="dcterms:W3CDTF">2020-08-14T10:46:48Z</dcterms:created>
  <dcterms:modified xsi:type="dcterms:W3CDTF">2020-08-21T05:22:13Z</dcterms:modified>
</cp:coreProperties>
</file>