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334" r:id="rId3"/>
    <p:sldId id="349" r:id="rId4"/>
    <p:sldId id="352" r:id="rId5"/>
    <p:sldId id="351" r:id="rId6"/>
    <p:sldId id="353" r:id="rId7"/>
    <p:sldId id="355" r:id="rId8"/>
    <p:sldId id="336" r:id="rId9"/>
    <p:sldId id="337" r:id="rId10"/>
    <p:sldId id="338" r:id="rId11"/>
    <p:sldId id="339" r:id="rId12"/>
    <p:sldId id="340" r:id="rId13"/>
    <p:sldId id="356" r:id="rId14"/>
    <p:sldId id="341" r:id="rId15"/>
    <p:sldId id="357" r:id="rId16"/>
    <p:sldId id="342" r:id="rId17"/>
    <p:sldId id="358" r:id="rId18"/>
    <p:sldId id="359" r:id="rId19"/>
    <p:sldId id="360" r:id="rId20"/>
    <p:sldId id="36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098" autoAdjust="0"/>
  </p:normalViewPr>
  <p:slideViewPr>
    <p:cSldViewPr snapToGrid="0">
      <p:cViewPr varScale="1">
        <p:scale>
          <a:sx n="49" d="100"/>
          <a:sy n="49" d="100"/>
        </p:scale>
        <p:origin x="1458"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8A7AF-7369-4218-931D-B3A149CD8F5F}" type="datetimeFigureOut">
              <a:rPr lang="en-US" smtClean="0"/>
              <a:t>7/20/2023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36EB24-B8D4-4657-9C3C-C59C6179E55E}" type="slidenum">
              <a:rPr lang="en-US" smtClean="0"/>
              <a:t>‹#›</a:t>
            </a:fld>
            <a:endParaRPr lang="en-US"/>
          </a:p>
        </p:txBody>
      </p:sp>
    </p:spTree>
    <p:extLst>
      <p:ext uri="{BB962C8B-B14F-4D97-AF65-F5344CB8AC3E}">
        <p14:creationId xmlns:p14="http://schemas.microsoft.com/office/powerpoint/2010/main" val="25650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36EB24-B8D4-4657-9C3C-C59C6179E55E}" type="slidenum">
              <a:rPr lang="en-US" smtClean="0"/>
              <a:t>1</a:t>
            </a:fld>
            <a:endParaRPr lang="en-US"/>
          </a:p>
        </p:txBody>
      </p:sp>
    </p:spTree>
    <p:extLst>
      <p:ext uri="{BB962C8B-B14F-4D97-AF65-F5344CB8AC3E}">
        <p14:creationId xmlns:p14="http://schemas.microsoft.com/office/powerpoint/2010/main" val="2600919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ChangeArrowheads="1" noTextEdit="1"/>
          </p:cNvSpPr>
          <p:nvPr>
            <p:ph type="sldImg"/>
          </p:nvPr>
        </p:nvSpPr>
        <p:spPr>
          <a:xfrm>
            <a:off x="93663" y="744538"/>
            <a:ext cx="6613525" cy="3721100"/>
          </a:xfrm>
          <a:ln/>
        </p:spPr>
      </p:sp>
      <p:sp>
        <p:nvSpPr>
          <p:cNvPr id="80899" name="Notes Placeholder 2"/>
          <p:cNvSpPr>
            <a:spLocks noGrp="1"/>
          </p:cNvSpPr>
          <p:nvPr>
            <p:ph type="body" idx="1"/>
          </p:nvPr>
        </p:nvSpPr>
        <p:spPr>
          <a:noFill/>
          <a:ln/>
        </p:spPr>
        <p:txBody>
          <a:bodyPr/>
          <a:lstStyle/>
          <a:p>
            <a:endParaRPr lang="en-IN"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1026">
            <a:extLst>
              <a:ext uri="{FF2B5EF4-FFF2-40B4-BE49-F238E27FC236}">
                <a16:creationId xmlns:a16="http://schemas.microsoft.com/office/drawing/2014/main" id="{8CC64978-F80B-32B8-6C22-7505724D922F}"/>
              </a:ext>
            </a:extLst>
          </p:cNvPr>
          <p:cNvSpPr>
            <a:spLocks noGrp="1" noRot="1" noChangeAspect="1" noChangeArrowheads="1" noTextEdit="1"/>
          </p:cNvSpPr>
          <p:nvPr>
            <p:ph type="sldImg"/>
          </p:nvPr>
        </p:nvSpPr>
        <p:spPr>
          <a:ln/>
        </p:spPr>
      </p:sp>
      <p:sp>
        <p:nvSpPr>
          <p:cNvPr id="162819" name="Rectangle 1027">
            <a:extLst>
              <a:ext uri="{FF2B5EF4-FFF2-40B4-BE49-F238E27FC236}">
                <a16:creationId xmlns:a16="http://schemas.microsoft.com/office/drawing/2014/main" id="{16E55D6F-5D39-2864-E3AA-AF97062F915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93663" y="744538"/>
            <a:ext cx="6613525" cy="3721100"/>
          </a:xfrm>
          <a:ln/>
        </p:spPr>
      </p:sp>
      <p:sp>
        <p:nvSpPr>
          <p:cNvPr id="53251" name="Rectangle 3"/>
          <p:cNvSpPr>
            <a:spLocks noGrp="1" noChangeArrowheads="1"/>
          </p:cNvSpPr>
          <p:nvPr>
            <p:ph type="body" idx="1"/>
          </p:nvPr>
        </p:nvSpPr>
        <p:spPr>
          <a:noFill/>
          <a:ln/>
        </p:spPr>
        <p:txBody>
          <a:bodyPr/>
          <a:lstStyle/>
          <a:p>
            <a:endParaRPr lang="en-US" altLang="en-US" dirty="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93663" y="744538"/>
            <a:ext cx="6613525" cy="3721100"/>
          </a:xfrm>
          <a:ln/>
        </p:spPr>
      </p:sp>
      <p:sp>
        <p:nvSpPr>
          <p:cNvPr id="55299"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93663" y="744538"/>
            <a:ext cx="6613525" cy="3721100"/>
          </a:xfrm>
          <a:ln/>
        </p:spPr>
      </p:sp>
      <p:sp>
        <p:nvSpPr>
          <p:cNvPr id="57347"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93663" y="744538"/>
            <a:ext cx="6613525" cy="3721100"/>
          </a:xfrm>
          <a:ln/>
        </p:spPr>
      </p:sp>
      <p:sp>
        <p:nvSpPr>
          <p:cNvPr id="59395"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93663" y="744538"/>
            <a:ext cx="6613525" cy="3721100"/>
          </a:xfrm>
          <a:ln/>
        </p:spPr>
      </p:sp>
      <p:sp>
        <p:nvSpPr>
          <p:cNvPr id="61443" name="Rectangle 3"/>
          <p:cNvSpPr>
            <a:spLocks noGrp="1" noChangeArrowheads="1"/>
          </p:cNvSpPr>
          <p:nvPr>
            <p:ph type="body" idx="1"/>
          </p:nvPr>
        </p:nvSpPr>
        <p:spPr>
          <a:noFill/>
          <a:ln/>
        </p:spPr>
        <p:txBody>
          <a:bodyPr/>
          <a:lstStyle/>
          <a:p>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ChangeArrowheads="1" noTextEdit="1"/>
          </p:cNvSpPr>
          <p:nvPr>
            <p:ph type="sldImg"/>
          </p:nvPr>
        </p:nvSpPr>
        <p:spPr>
          <a:xfrm>
            <a:off x="93663" y="744538"/>
            <a:ext cx="6613525" cy="3721100"/>
          </a:xfrm>
          <a:ln/>
        </p:spPr>
      </p:sp>
      <p:sp>
        <p:nvSpPr>
          <p:cNvPr id="74755" name="Notes Placeholder 2"/>
          <p:cNvSpPr>
            <a:spLocks noGrp="1"/>
          </p:cNvSpPr>
          <p:nvPr>
            <p:ph type="body" idx="1"/>
          </p:nvPr>
        </p:nvSpPr>
        <p:spPr>
          <a:noFill/>
          <a:ln/>
        </p:spPr>
        <p:txBody>
          <a:bodyPr/>
          <a:lstStyle/>
          <a:p>
            <a:endParaRPr lang="en-IN" alt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ChangeArrowheads="1" noTextEdit="1"/>
          </p:cNvSpPr>
          <p:nvPr>
            <p:ph type="sldImg"/>
          </p:nvPr>
        </p:nvSpPr>
        <p:spPr>
          <a:xfrm>
            <a:off x="93663" y="744538"/>
            <a:ext cx="6613525" cy="3721100"/>
          </a:xfrm>
          <a:ln/>
        </p:spPr>
      </p:sp>
      <p:sp>
        <p:nvSpPr>
          <p:cNvPr id="76803" name="Notes Placeholder 2"/>
          <p:cNvSpPr>
            <a:spLocks noGrp="1"/>
          </p:cNvSpPr>
          <p:nvPr>
            <p:ph type="body" idx="1"/>
          </p:nvPr>
        </p:nvSpPr>
        <p:spPr>
          <a:noFill/>
          <a:ln/>
        </p:spPr>
        <p:txBody>
          <a:bodyPr/>
          <a:lstStyle/>
          <a:p>
            <a:endParaRPr lang="en-IN" altLang="en-US">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ChangeArrowheads="1" noTextEdit="1"/>
          </p:cNvSpPr>
          <p:nvPr>
            <p:ph type="sldImg"/>
          </p:nvPr>
        </p:nvSpPr>
        <p:spPr>
          <a:xfrm>
            <a:off x="93663" y="744538"/>
            <a:ext cx="6613525" cy="3721100"/>
          </a:xfrm>
          <a:ln/>
        </p:spPr>
      </p:sp>
      <p:sp>
        <p:nvSpPr>
          <p:cNvPr id="78851" name="Notes Placeholder 2"/>
          <p:cNvSpPr>
            <a:spLocks noGrp="1"/>
          </p:cNvSpPr>
          <p:nvPr>
            <p:ph type="body" idx="1"/>
          </p:nvPr>
        </p:nvSpPr>
        <p:spPr>
          <a:noFill/>
          <a:ln/>
        </p:spPr>
        <p:txBody>
          <a:bodyPr/>
          <a:lstStyle/>
          <a:p>
            <a:endParaRPr lang="en-IN"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50CB759-23DD-CCDA-2C2F-6F30E3F624DA}"/>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0600" y="1384145"/>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34634"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6F54D160-7EEA-4310-AB3B-CDD9DCDA25D1}" type="datetime1">
              <a:rPr lang="en-US" smtClean="0"/>
              <a:t>7/20/2023</a:t>
            </a:fld>
            <a:endParaRPr lang="en-US" dirty="0"/>
          </a:p>
        </p:txBody>
      </p:sp>
      <p:sp>
        <p:nvSpPr>
          <p:cNvPr id="6" name="Slide Number Placeholder 5"/>
          <p:cNvSpPr>
            <a:spLocks noGrp="1"/>
          </p:cNvSpPr>
          <p:nvPr>
            <p:ph type="sldNum" sz="quarter" idx="12"/>
          </p:nvPr>
        </p:nvSpPr>
        <p:spPr>
          <a:xfrm>
            <a:off x="9414177" y="6356352"/>
            <a:ext cx="2743200" cy="365125"/>
          </a:xfrm>
        </p:spPr>
        <p:txBody>
          <a:bodyPr/>
          <a:lstStyle>
            <a:lvl1pPr>
              <a:defRPr b="1">
                <a:solidFill>
                  <a:schemeClr val="bg1"/>
                </a:solidFill>
                <a:latin typeface="Times New Roman" panose="02020603050405020304" pitchFamily="18" charset="0"/>
                <a:cs typeface="Times New Roman" panose="02020603050405020304" pitchFamily="18" charset="0"/>
              </a:defRPr>
            </a:lvl1pPr>
          </a:lstStyle>
          <a:p>
            <a:fld id="{2DA77800-7C6D-4204-93F1-46A0D653007A}"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299EDBD1-6C4B-5710-E1A8-DCE6055A21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4" name="Rectangle 13">
            <a:extLst>
              <a:ext uri="{FF2B5EF4-FFF2-40B4-BE49-F238E27FC236}">
                <a16:creationId xmlns:a16="http://schemas.microsoft.com/office/drawing/2014/main" id="{16281EE4-FC7E-7AE6-7B5C-B55478373656}"/>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F7F5B-C40C-ACF8-6227-1C21A5622620}"/>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98210F-DFCA-95B2-76A8-B1046A874F86}"/>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280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E10BC-4017-413A-A912-1054A81CCD51}" type="datetime1">
              <a:rPr lang="en-US" smtClean="0"/>
              <a:t>7/20/2023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18054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13781-D1BF-4805-89DE-E493D0B0E24F}" type="datetime1">
              <a:rPr lang="en-US" smtClean="0"/>
              <a:t>7/20/2023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10641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7132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9E5159-0BB8-41D2-9C27-9361FC3EE726}" type="datetime1">
              <a:rPr lang="en-US" smtClean="0"/>
              <a:t>7/20/2023</a:t>
            </a:fld>
            <a:endParaRPr lang="en-US"/>
          </a:p>
        </p:txBody>
      </p:sp>
      <p:sp>
        <p:nvSpPr>
          <p:cNvPr id="5" name="Footer Placeholder 4"/>
          <p:cNvSpPr>
            <a:spLocks noGrp="1"/>
          </p:cNvSpPr>
          <p:nvPr>
            <p:ph type="ftr" sz="quarter" idx="11"/>
          </p:nvPr>
        </p:nvSpPr>
        <p:spPr/>
        <p:txBody>
          <a:bodyPr/>
          <a:lstStyle/>
          <a:p>
            <a:r>
              <a:rPr lang="en-US"/>
              <a:t>Department of Computer Science and Engineering</a:t>
            </a:r>
          </a:p>
        </p:txBody>
      </p:sp>
      <p:sp>
        <p:nvSpPr>
          <p:cNvPr id="6" name="Slide Number Placeholder 5"/>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561996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165E2-480E-40C9-B0BD-DA9B38468748}" type="datetime1">
              <a:rPr lang="en-US" smtClean="0"/>
              <a:t>7/20/2023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658032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A25A16-927E-4AE4-95BE-778B9DE199A0}" type="datetime1">
              <a:rPr lang="en-US" smtClean="0"/>
              <a:t>7/20/2023</a:t>
            </a:fld>
            <a:endParaRPr lang="en-US"/>
          </a:p>
        </p:txBody>
      </p:sp>
      <p:sp>
        <p:nvSpPr>
          <p:cNvPr id="8" name="Footer Placeholder 7"/>
          <p:cNvSpPr>
            <a:spLocks noGrp="1"/>
          </p:cNvSpPr>
          <p:nvPr>
            <p:ph type="ftr" sz="quarter" idx="11"/>
          </p:nvPr>
        </p:nvSpPr>
        <p:spPr/>
        <p:txBody>
          <a:bodyPr/>
          <a:lstStyle/>
          <a:p>
            <a:r>
              <a:rPr lang="en-US"/>
              <a:t>Department of Computer Science and Engineering</a:t>
            </a:r>
          </a:p>
        </p:txBody>
      </p:sp>
      <p:sp>
        <p:nvSpPr>
          <p:cNvPr id="9" name="Slide Number Placeholder 8"/>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1267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DAD27-7167-43C0-B0B2-A84C84356CFB}" type="datetime1">
              <a:rPr lang="en-US" smtClean="0"/>
              <a:t>7/20/2023</a:t>
            </a:fld>
            <a:endParaRPr lang="en-US"/>
          </a:p>
        </p:txBody>
      </p:sp>
      <p:sp>
        <p:nvSpPr>
          <p:cNvPr id="4" name="Footer Placeholder 3"/>
          <p:cNvSpPr>
            <a:spLocks noGrp="1"/>
          </p:cNvSpPr>
          <p:nvPr>
            <p:ph type="ftr" sz="quarter" idx="11"/>
          </p:nvPr>
        </p:nvSpPr>
        <p:spPr/>
        <p:txBody>
          <a:bodyPr/>
          <a:lstStyle/>
          <a:p>
            <a:r>
              <a:rPr lang="en-US"/>
              <a:t>Department of Computer Science and Engineering</a:t>
            </a:r>
          </a:p>
        </p:txBody>
      </p:sp>
      <p:sp>
        <p:nvSpPr>
          <p:cNvPr id="5" name="Slide Number Placeholder 4"/>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478875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57387-5667-4CB4-9C45-562771497AAE}" type="datetime1">
              <a:rPr lang="en-US" smtClean="0"/>
              <a:t>7/20/2023</a:t>
            </a:fld>
            <a:endParaRPr lang="en-US"/>
          </a:p>
        </p:txBody>
      </p:sp>
      <p:sp>
        <p:nvSpPr>
          <p:cNvPr id="3" name="Footer Placeholder 2"/>
          <p:cNvSpPr>
            <a:spLocks noGrp="1"/>
          </p:cNvSpPr>
          <p:nvPr>
            <p:ph type="ftr" sz="quarter" idx="11"/>
          </p:nvPr>
        </p:nvSpPr>
        <p:spPr/>
        <p:txBody>
          <a:bodyPr/>
          <a:lstStyle/>
          <a:p>
            <a:r>
              <a:rPr lang="en-US"/>
              <a:t>Department of Computer Science and Engineering</a:t>
            </a:r>
          </a:p>
        </p:txBody>
      </p:sp>
      <p:sp>
        <p:nvSpPr>
          <p:cNvPr id="4" name="Slide Number Placeholder 3"/>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378351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44E9F-E0B9-4484-AD7E-ABB55D0E9DDB}" type="datetime1">
              <a:rPr lang="en-US" smtClean="0"/>
              <a:t>7/20/2023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422917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694345-A13D-4E53-BC8F-1940232B418B}" type="datetime1">
              <a:rPr lang="en-US" smtClean="0"/>
              <a:t>7/20/2023</a:t>
            </a:fld>
            <a:endParaRPr lang="en-US"/>
          </a:p>
        </p:txBody>
      </p:sp>
      <p:sp>
        <p:nvSpPr>
          <p:cNvPr id="6" name="Footer Placeholder 5"/>
          <p:cNvSpPr>
            <a:spLocks noGrp="1"/>
          </p:cNvSpPr>
          <p:nvPr>
            <p:ph type="ftr" sz="quarter" idx="11"/>
          </p:nvPr>
        </p:nvSpPr>
        <p:spPr/>
        <p:txBody>
          <a:bodyPr/>
          <a:lstStyle/>
          <a:p>
            <a:r>
              <a:rPr lang="en-US"/>
              <a:t>Department of Computer Science and Engineering</a:t>
            </a:r>
          </a:p>
        </p:txBody>
      </p:sp>
      <p:sp>
        <p:nvSpPr>
          <p:cNvPr id="7" name="Slide Number Placeholder 6"/>
          <p:cNvSpPr>
            <a:spLocks noGrp="1"/>
          </p:cNvSpPr>
          <p:nvPr>
            <p:ph type="sldNum" sz="quarter" idx="12"/>
          </p:nvPr>
        </p:nvSpPr>
        <p:spPr/>
        <p:txBody>
          <a:bodyPr/>
          <a:lstStyle/>
          <a:p>
            <a:fld id="{2DA77800-7C6D-4204-93F1-46A0D653007A}" type="slidenum">
              <a:rPr lang="en-US" smtClean="0"/>
              <a:t>‹#›</a:t>
            </a:fld>
            <a:endParaRPr lang="en-US"/>
          </a:p>
        </p:txBody>
      </p:sp>
    </p:spTree>
    <p:extLst>
      <p:ext uri="{BB962C8B-B14F-4D97-AF65-F5344CB8AC3E}">
        <p14:creationId xmlns:p14="http://schemas.microsoft.com/office/powerpoint/2010/main" val="2717120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54276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9D588-72CE-4986-B342-44D546AC8246}" type="datetime1">
              <a:rPr lang="en-US" smtClean="0"/>
              <a:t>7/20/2023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a:t>
            </a: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A77800-7C6D-4204-93F1-46A0D653007A}" type="slidenum">
              <a:rPr lang="en-US" smtClean="0"/>
              <a:t>‹#›</a:t>
            </a:fld>
            <a:endParaRPr lang="en-US"/>
          </a:p>
        </p:txBody>
      </p:sp>
      <p:sp>
        <p:nvSpPr>
          <p:cNvPr id="7" name="Rectangle 6">
            <a:extLst>
              <a:ext uri="{FF2B5EF4-FFF2-40B4-BE49-F238E27FC236}">
                <a16:creationId xmlns:a16="http://schemas.microsoft.com/office/drawing/2014/main" id="{6682E932-9053-6230-2A3D-472731F47EA8}"/>
              </a:ext>
            </a:extLst>
          </p:cNvPr>
          <p:cNvSpPr/>
          <p:nvPr userDrawn="1"/>
        </p:nvSpPr>
        <p:spPr>
          <a:xfrm>
            <a:off x="0" y="6356352"/>
            <a:ext cx="12181086"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65F661C-A5DB-EFAB-1EE8-A2B9CD0ACEF2}"/>
              </a:ext>
            </a:extLst>
          </p:cNvPr>
          <p:cNvSpPr txBox="1">
            <a:spLocks/>
          </p:cNvSpPr>
          <p:nvPr userDrawn="1"/>
        </p:nvSpPr>
        <p:spPr>
          <a:xfrm>
            <a:off x="34634"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DEC1E6B-751C-4780-9CEE-8189D84B482A}" type="datetime1">
              <a:rPr lang="en-US" sz="1200" smtClean="0"/>
              <a:pPr/>
              <a:t>7/20/2023</a:t>
            </a:fld>
            <a:endParaRPr lang="en-US" sz="1200" dirty="0"/>
          </a:p>
        </p:txBody>
      </p:sp>
      <p:sp>
        <p:nvSpPr>
          <p:cNvPr id="10" name="Slide Number Placeholder 5">
            <a:extLst>
              <a:ext uri="{FF2B5EF4-FFF2-40B4-BE49-F238E27FC236}">
                <a16:creationId xmlns:a16="http://schemas.microsoft.com/office/drawing/2014/main" id="{1CA3E2A5-C88D-30C1-5AB6-A8E6F727E5C8}"/>
              </a:ext>
            </a:extLst>
          </p:cNvPr>
          <p:cNvSpPr txBox="1">
            <a:spLocks/>
          </p:cNvSpPr>
          <p:nvPr userDrawn="1"/>
        </p:nvSpPr>
        <p:spPr>
          <a:xfrm>
            <a:off x="9414177" y="6411772"/>
            <a:ext cx="2743200" cy="365125"/>
          </a:xfrm>
          <a:prstGeom prst="rect">
            <a:avLst/>
          </a:prstGeom>
        </p:spPr>
        <p:txBody>
          <a:bodyPr/>
          <a:lstStyle>
            <a:defPPr>
              <a:defRPr lang="en-US"/>
            </a:defPPr>
            <a:lvl1pPr marL="0" algn="l" defTabSz="457200" rtl="0" eaLnBrk="1" latinLnBrk="0" hangingPunct="1">
              <a:defRPr sz="1800" b="1" kern="1200">
                <a:solidFill>
                  <a:schemeClr val="bg1"/>
                </a:solidFill>
                <a:latin typeface="Times New Roman" panose="02020603050405020304" pitchFamily="18" charset="0"/>
                <a:ea typeface="+mn-ea"/>
                <a:cs typeface="Times New Roman" panose="02020603050405020304" pitchFamily="18"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2DA77800-7C6D-4204-93F1-46A0D653007A}" type="slidenum">
              <a:rPr lang="en-US" sz="1200" smtClean="0"/>
              <a:pPr algn="r"/>
              <a:t>‹#›</a:t>
            </a:fld>
            <a:endParaRPr lang="en-US" sz="1200" dirty="0"/>
          </a:p>
        </p:txBody>
      </p:sp>
      <p:pic>
        <p:nvPicPr>
          <p:cNvPr id="11" name="Picture 10" descr="Text&#10;&#10;Description automatically generated">
            <a:extLst>
              <a:ext uri="{FF2B5EF4-FFF2-40B4-BE49-F238E27FC236}">
                <a16:creationId xmlns:a16="http://schemas.microsoft.com/office/drawing/2014/main" id="{0CDD4FAE-16E1-11FA-9FB2-88C5CC97467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542573" y="10099"/>
            <a:ext cx="2638793" cy="828791"/>
          </a:xfrm>
          <a:prstGeom prst="rect">
            <a:avLst/>
          </a:prstGeom>
        </p:spPr>
      </p:pic>
      <p:sp>
        <p:nvSpPr>
          <p:cNvPr id="13" name="Rectangle 12">
            <a:extLst>
              <a:ext uri="{FF2B5EF4-FFF2-40B4-BE49-F238E27FC236}">
                <a16:creationId xmlns:a16="http://schemas.microsoft.com/office/drawing/2014/main" id="{280727DF-707F-D418-791F-30CE63DE6115}"/>
              </a:ext>
            </a:extLst>
          </p:cNvPr>
          <p:cNvSpPr/>
          <p:nvPr userDrawn="1"/>
        </p:nvSpPr>
        <p:spPr>
          <a:xfrm>
            <a:off x="-3" y="-2482"/>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7D07EFF-86B2-DDC5-021C-F15FB35BD008}"/>
              </a:ext>
            </a:extLst>
          </p:cNvPr>
          <p:cNvSpPr/>
          <p:nvPr userDrawn="1"/>
        </p:nvSpPr>
        <p:spPr>
          <a:xfrm>
            <a:off x="1524000" y="0"/>
            <a:ext cx="8018573" cy="8287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E5869F-60CF-46A0-F1E7-6749DA4335C9}"/>
              </a:ext>
            </a:extLst>
          </p:cNvPr>
          <p:cNvSpPr/>
          <p:nvPr userDrawn="1"/>
        </p:nvSpPr>
        <p:spPr>
          <a:xfrm>
            <a:off x="12001254" y="5230090"/>
            <a:ext cx="179832" cy="10969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8E4EC43-23EB-CE2C-E43A-BFA1E8929EB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90746" y="11226"/>
            <a:ext cx="1333254" cy="827663"/>
          </a:xfrm>
          <a:prstGeom prst="rect">
            <a:avLst/>
          </a:prstGeom>
        </p:spPr>
      </p:pic>
    </p:spTree>
    <p:extLst>
      <p:ext uri="{BB962C8B-B14F-4D97-AF65-F5344CB8AC3E}">
        <p14:creationId xmlns:p14="http://schemas.microsoft.com/office/powerpoint/2010/main" val="966023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40EFC357-8672-3A85-C211-488A2B83257C}"/>
              </a:ext>
            </a:extLst>
          </p:cNvPr>
          <p:cNvSpPr>
            <a:spLocks noGrp="1"/>
          </p:cNvSpPr>
          <p:nvPr>
            <p:ph type="ctrTitle"/>
          </p:nvPr>
        </p:nvSpPr>
        <p:spPr>
          <a:xfrm>
            <a:off x="47015" y="2067005"/>
            <a:ext cx="12091180" cy="2017681"/>
          </a:xfrm>
        </p:spPr>
        <p:txBody>
          <a:bodyPr>
            <a:noAutofit/>
          </a:bodyPr>
          <a:lstStyle/>
          <a:p>
            <a:r>
              <a:rPr lang="en-US" sz="3600" b="1" dirty="0">
                <a:solidFill>
                  <a:srgbClr val="7030A0"/>
                </a:solidFill>
                <a:latin typeface="Book Antiqua" panose="02040602050305030304" pitchFamily="18" charset="0"/>
              </a:rPr>
              <a:t>Compiler Design</a:t>
            </a: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(22CS302)</a:t>
            </a:r>
            <a:br>
              <a:rPr lang="en-US" sz="3600" b="1" dirty="0">
                <a:solidFill>
                  <a:srgbClr val="7030A0"/>
                </a:solidFill>
                <a:latin typeface="Book Antiqua" panose="02040602050305030304" pitchFamily="18" charset="0"/>
              </a:rPr>
            </a:br>
            <a:br>
              <a:rPr lang="en-US" sz="3600" b="1" dirty="0">
                <a:solidFill>
                  <a:srgbClr val="7030A0"/>
                </a:solidFill>
                <a:latin typeface="Book Antiqua" panose="02040602050305030304" pitchFamily="18" charset="0"/>
              </a:rPr>
            </a:br>
            <a:r>
              <a:rPr lang="en-US" sz="3600" b="1" dirty="0">
                <a:solidFill>
                  <a:srgbClr val="7030A0"/>
                </a:solidFill>
                <a:latin typeface="Book Antiqua" panose="02040602050305030304" pitchFamily="18" charset="0"/>
              </a:rPr>
              <a:t>III </a:t>
            </a:r>
            <a:r>
              <a:rPr lang="en-US" sz="3600" b="1" dirty="0" err="1">
                <a:solidFill>
                  <a:srgbClr val="7030A0"/>
                </a:solidFill>
                <a:latin typeface="Book Antiqua" panose="02040602050305030304" pitchFamily="18" charset="0"/>
              </a:rPr>
              <a:t>B.Tech</a:t>
            </a:r>
            <a:r>
              <a:rPr lang="en-US" sz="3600" b="1" dirty="0">
                <a:solidFill>
                  <a:srgbClr val="7030A0"/>
                </a:solidFill>
                <a:latin typeface="Book Antiqua" panose="02040602050305030304" pitchFamily="18" charset="0"/>
              </a:rPr>
              <a:t> – I Semester</a:t>
            </a:r>
            <a:endParaRPr lang="en-US" sz="3600" b="1" dirty="0">
              <a:solidFill>
                <a:srgbClr val="002060"/>
              </a:solidFill>
              <a:latin typeface="Book Antiqua" panose="02040602050305030304" pitchFamily="18" charset="0"/>
            </a:endParaRPr>
          </a:p>
        </p:txBody>
      </p:sp>
      <p:sp>
        <p:nvSpPr>
          <p:cNvPr id="2" name="Date Placeholder 1">
            <a:extLst>
              <a:ext uri="{FF2B5EF4-FFF2-40B4-BE49-F238E27FC236}">
                <a16:creationId xmlns:a16="http://schemas.microsoft.com/office/drawing/2014/main" id="{05B3CCFB-D548-6E0D-962F-743A8D966337}"/>
              </a:ext>
            </a:extLst>
          </p:cNvPr>
          <p:cNvSpPr>
            <a:spLocks noGrp="1"/>
          </p:cNvSpPr>
          <p:nvPr>
            <p:ph type="dt" sz="half" idx="10"/>
          </p:nvPr>
        </p:nvSpPr>
        <p:spPr/>
        <p:txBody>
          <a:bodyPr/>
          <a:lstStyle/>
          <a:p>
            <a:fld id="{9A85598E-52FB-4F6D-B462-4B458C580742}" type="datetime1">
              <a:rPr lang="en-US" smtClean="0"/>
              <a:t>7/20/2023</a:t>
            </a:fld>
            <a:endParaRPr lang="en-US" dirty="0"/>
          </a:p>
        </p:txBody>
      </p:sp>
      <p:sp>
        <p:nvSpPr>
          <p:cNvPr id="3" name="Slide Number Placeholder 2">
            <a:extLst>
              <a:ext uri="{FF2B5EF4-FFF2-40B4-BE49-F238E27FC236}">
                <a16:creationId xmlns:a16="http://schemas.microsoft.com/office/drawing/2014/main" id="{546F26E4-9B94-C341-7B04-B768925FD458}"/>
              </a:ext>
            </a:extLst>
          </p:cNvPr>
          <p:cNvSpPr>
            <a:spLocks noGrp="1"/>
          </p:cNvSpPr>
          <p:nvPr>
            <p:ph type="sldNum" sz="quarter" idx="12"/>
          </p:nvPr>
        </p:nvSpPr>
        <p:spPr/>
        <p:txBody>
          <a:bodyPr/>
          <a:lstStyle/>
          <a:p>
            <a:fld id="{2DA77800-7C6D-4204-93F1-46A0D653007A}" type="slidenum">
              <a:rPr lang="en-US" smtClean="0"/>
              <a:pPr/>
              <a:t>1</a:t>
            </a:fld>
            <a:endParaRPr lang="en-US" dirty="0"/>
          </a:p>
        </p:txBody>
      </p:sp>
      <p:sp>
        <p:nvSpPr>
          <p:cNvPr id="4" name="TextBox 3">
            <a:extLst>
              <a:ext uri="{FF2B5EF4-FFF2-40B4-BE49-F238E27FC236}">
                <a16:creationId xmlns:a16="http://schemas.microsoft.com/office/drawing/2014/main" id="{02D2B085-BE2D-E73A-2B33-BBFE0281B33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extLst>
      <p:ext uri="{BB962C8B-B14F-4D97-AF65-F5344CB8AC3E}">
        <p14:creationId xmlns:p14="http://schemas.microsoft.com/office/powerpoint/2010/main" val="293855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a:t>
            </a:r>
          </a:p>
        </p:txBody>
      </p:sp>
      <p:sp>
        <p:nvSpPr>
          <p:cNvPr id="67589" name="Rectangle 3"/>
          <p:cNvSpPr>
            <a:spLocks noGrp="1" noChangeArrowheads="1"/>
          </p:cNvSpPr>
          <p:nvPr>
            <p:ph type="body" idx="1"/>
          </p:nvPr>
        </p:nvSpPr>
        <p:spPr>
          <a:xfrm>
            <a:off x="1460772" y="1102470"/>
            <a:ext cx="10446384" cy="5105400"/>
          </a:xfrm>
        </p:spPr>
        <p:txBody>
          <a:bodyPr/>
          <a:lstStyle/>
          <a:p>
            <a:pPr algn="just">
              <a:lnSpc>
                <a:spcPct val="150000"/>
              </a:lnSpc>
            </a:pPr>
            <a:r>
              <a:rPr lang="en-US" altLang="en-US" dirty="0">
                <a:latin typeface="Times New Roman" panose="02020603050405020304" pitchFamily="18" charset="0"/>
                <a:cs typeface="Times New Roman" panose="02020603050405020304" pitchFamily="18" charset="0"/>
              </a:rPr>
              <a:t>By using regular expressions to describe tokens of a programming language.</a:t>
            </a:r>
          </a:p>
          <a:p>
            <a:pPr algn="just">
              <a:lnSpc>
                <a:spcPct val="150000"/>
              </a:lnSpc>
            </a:pPr>
            <a:r>
              <a:rPr lang="en-US" altLang="en-US" dirty="0">
                <a:latin typeface="Times New Roman" panose="02020603050405020304" pitchFamily="18" charset="0"/>
                <a:cs typeface="Times New Roman" panose="02020603050405020304" pitchFamily="18" charset="0"/>
              </a:rPr>
              <a:t>A regular expression is built up of simpler regular expressions (using defining rules).</a:t>
            </a:r>
          </a:p>
          <a:p>
            <a:pPr algn="just">
              <a:lnSpc>
                <a:spcPct val="150000"/>
              </a:lnSpc>
            </a:pPr>
            <a:r>
              <a:rPr lang="en-US" altLang="en-US" dirty="0">
                <a:latin typeface="Times New Roman" panose="02020603050405020304" pitchFamily="18" charset="0"/>
                <a:cs typeface="Times New Roman" panose="02020603050405020304" pitchFamily="18" charset="0"/>
              </a:rPr>
              <a:t>Each regular expression denotes a language.</a:t>
            </a:r>
          </a:p>
          <a:p>
            <a:pPr algn="just">
              <a:lnSpc>
                <a:spcPct val="150000"/>
              </a:lnSpc>
            </a:pPr>
            <a:r>
              <a:rPr lang="en-US" altLang="en-US" dirty="0">
                <a:latin typeface="Times New Roman" panose="02020603050405020304" pitchFamily="18" charset="0"/>
                <a:cs typeface="Times New Roman" panose="02020603050405020304" pitchFamily="18" charset="0"/>
              </a:rPr>
              <a:t>A language that can be defined by a regular expression is called as a </a:t>
            </a:r>
            <a:r>
              <a:rPr lang="en-US" altLang="en-US" b="1" dirty="0">
                <a:latin typeface="Times New Roman" panose="02020603050405020304" pitchFamily="18" charset="0"/>
                <a:cs typeface="Times New Roman" panose="02020603050405020304" pitchFamily="18" charset="0"/>
              </a:rPr>
              <a:t>regular set</a:t>
            </a:r>
            <a:r>
              <a:rPr lang="en-US" altLang="en-US" dirty="0">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9FD1DC65-1324-8D18-74F6-1F1C5101479C}"/>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3" name="Rectangle 3"/>
          <p:cNvSpPr>
            <a:spLocks noGrp="1" noChangeArrowheads="1"/>
          </p:cNvSpPr>
          <p:nvPr>
            <p:ph type="body" idx="1"/>
          </p:nvPr>
        </p:nvSpPr>
        <p:spPr>
          <a:xfrm>
            <a:off x="2140086" y="990600"/>
            <a:ext cx="7389653" cy="5105400"/>
          </a:xfrm>
        </p:spPr>
        <p:txBody>
          <a:bodyPr>
            <a:normAutofit fontScale="92500" lnSpcReduction="20000"/>
          </a:bodyPr>
          <a:lstStyle/>
          <a:p>
            <a:pPr>
              <a:lnSpc>
                <a:spcPct val="90000"/>
              </a:lnSpc>
              <a:buFontTx/>
              <a:buNone/>
            </a:pPr>
            <a:r>
              <a:rPr lang="en-US" altLang="en-US" dirty="0">
                <a:latin typeface="Times New Roman" panose="02020603050405020304" pitchFamily="18" charset="0"/>
                <a:cs typeface="Times New Roman" panose="02020603050405020304" pitchFamily="18" charset="0"/>
              </a:rPr>
              <a:t>Regular expressions over alphabet </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t>
            </a:r>
            <a:r>
              <a:rPr lang="en-US" altLang="en-US" b="1" u="sng" dirty="0">
                <a:latin typeface="Times New Roman" panose="02020603050405020304" pitchFamily="18" charset="0"/>
                <a:cs typeface="Times New Roman" panose="02020603050405020304" pitchFamily="18" charset="0"/>
                <a:sym typeface="Symbol" pitchFamily="18" charset="2"/>
              </a:rPr>
              <a:t>Reg. </a:t>
            </a:r>
            <a:r>
              <a:rPr lang="en-US" altLang="en-US" b="1" u="sng" dirty="0" err="1">
                <a:latin typeface="Times New Roman" panose="02020603050405020304" pitchFamily="18" charset="0"/>
                <a:cs typeface="Times New Roman" panose="02020603050405020304" pitchFamily="18" charset="0"/>
                <a:sym typeface="Symbol" pitchFamily="18" charset="2"/>
              </a:rPr>
              <a:t>Expr</a:t>
            </a:r>
            <a:r>
              <a:rPr lang="en-US" altLang="en-US" b="1" dirty="0">
                <a:latin typeface="Times New Roman" panose="02020603050405020304" pitchFamily="18" charset="0"/>
                <a:cs typeface="Times New Roman" panose="02020603050405020304" pitchFamily="18" charset="0"/>
                <a:sym typeface="Symbol" pitchFamily="18" charset="2"/>
              </a:rPr>
              <a:t> 		</a:t>
            </a:r>
            <a:r>
              <a:rPr lang="en-US" altLang="en-US" b="1" u="sng" dirty="0">
                <a:latin typeface="Times New Roman" panose="02020603050405020304" pitchFamily="18" charset="0"/>
                <a:cs typeface="Times New Roman" panose="02020603050405020304" pitchFamily="18" charset="0"/>
                <a:sym typeface="Symbol" pitchFamily="18" charset="2"/>
              </a:rPr>
              <a:t>Language it denotes</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			{}</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 			{a}</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 (r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 L(r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1</a:t>
            </a:r>
            <a:r>
              <a:rPr lang="en-US" altLang="en-US" dirty="0">
                <a:latin typeface="Times New Roman" panose="02020603050405020304" pitchFamily="18" charset="0"/>
                <a:cs typeface="Times New Roman" panose="02020603050405020304" pitchFamily="18" charset="0"/>
                <a:sym typeface="Symbol" pitchFamily="18" charset="2"/>
              </a:rPr>
              <a:t>) L(r</a:t>
            </a:r>
            <a:r>
              <a:rPr lang="en-US" altLang="en-US" baseline="-25000" dirty="0">
                <a:latin typeface="Times New Roman" panose="02020603050405020304" pitchFamily="18" charset="0"/>
                <a:cs typeface="Times New Roman" panose="02020603050405020304" pitchFamily="18" charset="0"/>
                <a:sym typeface="Symbol" pitchFamily="18" charset="2"/>
              </a:rPr>
              <a:t>2</a:t>
            </a:r>
            <a:r>
              <a:rPr lang="en-US" altLang="en-US"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(r)</a:t>
            </a: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(L(r))</a:t>
            </a:r>
            <a:r>
              <a:rPr lang="en-US" altLang="en-US" baseline="30000" dirty="0">
                <a:latin typeface="Times New Roman" panose="02020603050405020304" pitchFamily="18" charset="0"/>
                <a:cs typeface="Times New Roman" panose="02020603050405020304" pitchFamily="18" charset="0"/>
                <a:sym typeface="Symbol" pitchFamily="18" charset="2"/>
              </a:rPr>
              <a:t>*</a:t>
            </a:r>
          </a:p>
          <a:p>
            <a:pPr>
              <a:lnSpc>
                <a:spcPct val="90000"/>
              </a:lnSpc>
              <a:buFontTx/>
              <a:buNone/>
            </a:pP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(r)			L(r)</a:t>
            </a:r>
          </a:p>
          <a:p>
            <a:pPr>
              <a:lnSpc>
                <a:spcPct val="90000"/>
              </a:lnSpc>
              <a:buFontTx/>
              <a:buNone/>
            </a:pPr>
            <a:r>
              <a:rPr lang="en-US" altLang="en-US" dirty="0">
                <a:latin typeface="Times New Roman" panose="02020603050405020304" pitchFamily="18" charset="0"/>
                <a:cs typeface="Times New Roman" panose="02020603050405020304" pitchFamily="18" charset="0"/>
                <a:sym typeface="Symbol" pitchFamily="18" charset="2"/>
              </a:rPr>
              <a:t>	</a:t>
            </a:r>
          </a:p>
          <a:p>
            <a:pPr>
              <a:lnSpc>
                <a:spcPct val="90000"/>
              </a:lnSpc>
            </a:pPr>
            <a:r>
              <a:rPr lang="en-US" altLang="en-US" dirty="0">
                <a:latin typeface="Times New Roman" panose="02020603050405020304" pitchFamily="18" charset="0"/>
                <a:cs typeface="Times New Roman" panose="02020603050405020304" pitchFamily="18" charset="0"/>
                <a:sym typeface="Symbol" pitchFamily="18" charset="2"/>
              </a:rPr>
              <a:t>(r)</a:t>
            </a:r>
            <a:r>
              <a:rPr lang="en-US" altLang="en-US" baseline="30000" dirty="0">
                <a:latin typeface="Times New Roman" panose="02020603050405020304" pitchFamily="18" charset="0"/>
                <a:cs typeface="Times New Roman" panose="02020603050405020304" pitchFamily="18" charset="0"/>
                <a:sym typeface="Symbol" pitchFamily="18" charset="2"/>
              </a:rPr>
              <a:t>+</a:t>
            </a:r>
            <a:r>
              <a:rPr lang="en-US" altLang="en-US" baseline="-25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  (r)(r)</a:t>
            </a:r>
            <a:r>
              <a:rPr lang="en-US" altLang="en-US" baseline="30000" dirty="0">
                <a:latin typeface="Times New Roman" panose="02020603050405020304" pitchFamily="18" charset="0"/>
                <a:cs typeface="Times New Roman" panose="02020603050405020304" pitchFamily="18" charset="0"/>
                <a:sym typeface="Symbol" pitchFamily="18" charset="2"/>
              </a:rPr>
              <a:t>*</a:t>
            </a:r>
          </a:p>
          <a:p>
            <a:pPr>
              <a:lnSpc>
                <a:spcPct val="90000"/>
              </a:lnSpc>
            </a:pPr>
            <a:r>
              <a:rPr lang="en-US" altLang="en-US" dirty="0">
                <a:latin typeface="Times New Roman" panose="02020603050405020304" pitchFamily="18" charset="0"/>
                <a:cs typeface="Times New Roman" panose="02020603050405020304" pitchFamily="18" charset="0"/>
                <a:sym typeface="Symbol" pitchFamily="18" charset="2"/>
              </a:rPr>
              <a:t>(r)?</a:t>
            </a:r>
            <a:r>
              <a:rPr lang="en-US" altLang="en-US" baseline="30000" dirty="0">
                <a:latin typeface="Times New Roman" panose="02020603050405020304" pitchFamily="18" charset="0"/>
                <a:cs typeface="Times New Roman" panose="02020603050405020304" pitchFamily="18" charset="0"/>
                <a:sym typeface="Symbol" pitchFamily="18" charset="2"/>
              </a:rPr>
              <a:t>  </a:t>
            </a:r>
            <a:r>
              <a:rPr lang="en-US" altLang="en-US" dirty="0">
                <a:latin typeface="Times New Roman" panose="02020603050405020304" pitchFamily="18" charset="0"/>
                <a:cs typeface="Times New Roman" panose="02020603050405020304" pitchFamily="18" charset="0"/>
                <a:sym typeface="Symbol" pitchFamily="18" charset="2"/>
              </a:rPr>
              <a:t>=  (r) | </a:t>
            </a:r>
            <a:r>
              <a:rPr lang="en-US" altLang="en-US" baseline="30000" dirty="0">
                <a:latin typeface="Times New Roman" panose="02020603050405020304" pitchFamily="18" charset="0"/>
                <a:cs typeface="Times New Roman" panose="02020603050405020304" pitchFamily="18" charset="0"/>
                <a:sym typeface="Symbol" pitchFamily="18" charset="2"/>
              </a:rPr>
              <a:t> 	</a:t>
            </a:r>
            <a:endParaRPr lang="en-US" altLang="en-US" dirty="0">
              <a:latin typeface="Times New Roman" panose="02020603050405020304" pitchFamily="18" charset="0"/>
              <a:cs typeface="Times New Roman" panose="02020603050405020304" pitchFamily="18" charset="0"/>
              <a:sym typeface="Symbol" pitchFamily="18" charset="2"/>
            </a:endParaRPr>
          </a:p>
          <a:p>
            <a:pPr>
              <a:lnSpc>
                <a:spcPct val="90000"/>
              </a:lnSpc>
              <a:buFontTx/>
              <a:buNone/>
            </a:pPr>
            <a:endParaRPr lang="en-US" altLang="en-US" dirty="0">
              <a:sym typeface="Symbol" pitchFamily="18" charset="2"/>
            </a:endParaRPr>
          </a:p>
        </p:txBody>
      </p:sp>
      <p:sp>
        <p:nvSpPr>
          <p:cNvPr id="4" name="Rectangle 2">
            <a:extLst>
              <a:ext uri="{FF2B5EF4-FFF2-40B4-BE49-F238E27FC236}">
                <a16:creationId xmlns:a16="http://schemas.microsoft.com/office/drawing/2014/main" id="{740D0440-5352-303D-829A-39C7D00F1297}"/>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a:t>
            </a:r>
          </a:p>
        </p:txBody>
      </p:sp>
      <p:sp>
        <p:nvSpPr>
          <p:cNvPr id="5" name="TextBox 4">
            <a:extLst>
              <a:ext uri="{FF2B5EF4-FFF2-40B4-BE49-F238E27FC236}">
                <a16:creationId xmlns:a16="http://schemas.microsoft.com/office/drawing/2014/main" id="{1658763F-761E-D4B4-EF6E-0C9BE675B457}"/>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7" name="Rectangle 3"/>
          <p:cNvSpPr>
            <a:spLocks noGrp="1" noChangeArrowheads="1"/>
          </p:cNvSpPr>
          <p:nvPr>
            <p:ph type="body" idx="1"/>
          </p:nvPr>
        </p:nvSpPr>
        <p:spPr>
          <a:xfrm>
            <a:off x="1575884" y="1005195"/>
            <a:ext cx="10078355" cy="5298328"/>
          </a:xfrm>
        </p:spPr>
        <p:txBody>
          <a:bodyPr>
            <a:noAutofit/>
          </a:bodyPr>
          <a:lstStyle/>
          <a:p>
            <a:r>
              <a:rPr lang="en-US" altLang="en-US" sz="2600" dirty="0">
                <a:latin typeface="Times New Roman" panose="02020603050405020304" pitchFamily="18" charset="0"/>
                <a:cs typeface="Times New Roman" panose="02020603050405020304" pitchFamily="18" charset="0"/>
              </a:rPr>
              <a:t>We may remove parentheses by using precedence rules.</a:t>
            </a:r>
          </a:p>
          <a:p>
            <a:pPr marL="1371600" lvl="3" indent="0">
              <a:buNone/>
            </a:pPr>
            <a:r>
              <a:rPr lang="en-US" altLang="en-US" sz="2600" dirty="0">
                <a:latin typeface="Times New Roman" panose="02020603050405020304" pitchFamily="18" charset="0"/>
                <a:cs typeface="Times New Roman" panose="02020603050405020304" pitchFamily="18" charset="0"/>
              </a:rPr>
              <a:t>* highest</a:t>
            </a:r>
          </a:p>
          <a:p>
            <a:pPr lvl="3"/>
            <a:r>
              <a:rPr lang="en-US" altLang="en-US" sz="2600" dirty="0">
                <a:latin typeface="Times New Roman" panose="02020603050405020304" pitchFamily="18" charset="0"/>
                <a:cs typeface="Times New Roman" panose="02020603050405020304" pitchFamily="18" charset="0"/>
              </a:rPr>
              <a:t>concatenation </a:t>
            </a:r>
          </a:p>
          <a:p>
            <a:pPr marL="1371600" lvl="3" indent="0">
              <a:buNone/>
            </a:pPr>
            <a:r>
              <a:rPr lang="en-US" altLang="en-US" sz="2600" dirty="0">
                <a:latin typeface="Times New Roman" panose="02020603050405020304" pitchFamily="18" charset="0"/>
                <a:cs typeface="Times New Roman" panose="02020603050405020304" pitchFamily="18" charset="0"/>
              </a:rPr>
              <a:t>|  lowest</a:t>
            </a:r>
          </a:p>
          <a:p>
            <a:r>
              <a:rPr lang="en-US" altLang="en-US" sz="2600" dirty="0" err="1">
                <a:latin typeface="Times New Roman" panose="02020603050405020304" pitchFamily="18" charset="0"/>
                <a:cs typeface="Times New Roman" panose="02020603050405020304" pitchFamily="18" charset="0"/>
              </a:rPr>
              <a:t>ab</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|c    means     (a(b)</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)|(c) </a:t>
            </a:r>
          </a:p>
          <a:p>
            <a:endParaRPr lang="en-US" altLang="en-US" sz="2600" dirty="0">
              <a:latin typeface="Times New Roman" panose="02020603050405020304" pitchFamily="18" charset="0"/>
              <a:cs typeface="Times New Roman" panose="02020603050405020304" pitchFamily="18" charset="0"/>
            </a:endParaRPr>
          </a:p>
          <a:p>
            <a:r>
              <a:rPr lang="en-US" altLang="en-US" sz="2600" dirty="0">
                <a:latin typeface="Times New Roman" panose="02020603050405020304" pitchFamily="18" charset="0"/>
                <a:cs typeface="Times New Roman" panose="02020603050405020304" pitchFamily="18" charset="0"/>
              </a:rPr>
              <a:t>Ex:</a:t>
            </a:r>
          </a:p>
          <a:p>
            <a:pPr lvl="1"/>
            <a:r>
              <a:rPr lang="en-US" altLang="en-US" sz="2600" dirty="0">
                <a:latin typeface="Times New Roman" panose="02020603050405020304" pitchFamily="18" charset="0"/>
                <a:cs typeface="Times New Roman" panose="02020603050405020304" pitchFamily="18" charset="0"/>
                <a:sym typeface="Symbol" pitchFamily="18" charset="2"/>
              </a:rPr>
              <a:t> = {0,1}</a:t>
            </a:r>
          </a:p>
          <a:p>
            <a:pPr lvl="1"/>
            <a:r>
              <a:rPr lang="en-US" altLang="en-US" sz="2600" dirty="0">
                <a:latin typeface="Times New Roman" panose="02020603050405020304" pitchFamily="18" charset="0"/>
                <a:cs typeface="Times New Roman" panose="02020603050405020304" pitchFamily="18" charset="0"/>
                <a:sym typeface="Symbol" pitchFamily="18" charset="2"/>
              </a:rPr>
              <a:t>0|1 =&gt; {0,1}</a:t>
            </a:r>
          </a:p>
          <a:p>
            <a:pPr lvl="1"/>
            <a:r>
              <a:rPr lang="en-US" altLang="en-US" sz="2600" dirty="0">
                <a:latin typeface="Times New Roman" panose="02020603050405020304" pitchFamily="18" charset="0"/>
                <a:cs typeface="Times New Roman" panose="02020603050405020304" pitchFamily="18" charset="0"/>
                <a:sym typeface="Symbol" pitchFamily="18" charset="2"/>
              </a:rPr>
              <a:t>(0|1)(0|1)  =&gt;  {00,01,10,11}</a:t>
            </a:r>
          </a:p>
          <a:p>
            <a:pPr lvl="1"/>
            <a:r>
              <a:rPr lang="en-US" altLang="en-US" sz="2600" dirty="0">
                <a:latin typeface="Times New Roman" panose="02020603050405020304" pitchFamily="18" charset="0"/>
                <a:cs typeface="Times New Roman" panose="02020603050405020304" pitchFamily="18" charset="0"/>
                <a:sym typeface="Symbol" pitchFamily="18" charset="2"/>
              </a:rPr>
              <a:t>0</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=&gt;  {</a:t>
            </a:r>
            <a:r>
              <a:rPr lang="en-US" altLang="en-US" sz="2600" baseline="30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,0,00,000,0000,....}</a:t>
            </a:r>
          </a:p>
          <a:p>
            <a:pPr lvl="1"/>
            <a:r>
              <a:rPr lang="en-US" altLang="en-US" sz="2600" dirty="0">
                <a:latin typeface="Times New Roman" panose="02020603050405020304" pitchFamily="18" charset="0"/>
                <a:cs typeface="Times New Roman" panose="02020603050405020304" pitchFamily="18" charset="0"/>
                <a:sym typeface="Symbol" pitchFamily="18" charset="2"/>
              </a:rPr>
              <a:t>(0|1)</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=&gt;  all strings with 0 and 1, including the empty string</a:t>
            </a:r>
          </a:p>
        </p:txBody>
      </p:sp>
      <p:sp>
        <p:nvSpPr>
          <p:cNvPr id="5" name="Rectangle 2">
            <a:extLst>
              <a:ext uri="{FF2B5EF4-FFF2-40B4-BE49-F238E27FC236}">
                <a16:creationId xmlns:a16="http://schemas.microsoft.com/office/drawing/2014/main" id="{0CB1E67F-69FE-F76D-EA86-45CFED9021B3}"/>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 (cont..)</a:t>
            </a:r>
          </a:p>
        </p:txBody>
      </p:sp>
      <p:sp>
        <p:nvSpPr>
          <p:cNvPr id="6" name="TextBox 5">
            <a:extLst>
              <a:ext uri="{FF2B5EF4-FFF2-40B4-BE49-F238E27FC236}">
                <a16:creationId xmlns:a16="http://schemas.microsoft.com/office/drawing/2014/main" id="{F3E7797F-8C61-74DE-0813-0C1D5E2E84A6}"/>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63" name="Picture 3"/>
          <p:cNvPicPr>
            <a:picLocks noChangeAspect="1" noChangeArrowheads="1"/>
          </p:cNvPicPr>
          <p:nvPr/>
        </p:nvPicPr>
        <p:blipFill>
          <a:blip r:embed="rId2"/>
          <a:srcRect/>
          <a:stretch>
            <a:fillRect/>
          </a:stretch>
        </p:blipFill>
        <p:spPr bwMode="auto">
          <a:xfrm>
            <a:off x="1535975" y="1254871"/>
            <a:ext cx="8206153" cy="2867025"/>
          </a:xfrm>
          <a:prstGeom prst="rect">
            <a:avLst/>
          </a:prstGeom>
          <a:noFill/>
          <a:ln w="9525">
            <a:noFill/>
            <a:miter lim="800000"/>
            <a:headEnd/>
            <a:tailEnd/>
          </a:ln>
        </p:spPr>
      </p:pic>
      <p:sp>
        <p:nvSpPr>
          <p:cNvPr id="70664" name="TextBox 11"/>
          <p:cNvSpPr txBox="1">
            <a:spLocks noChangeArrowheads="1"/>
          </p:cNvSpPr>
          <p:nvPr/>
        </p:nvSpPr>
        <p:spPr bwMode="auto">
          <a:xfrm>
            <a:off x="2493939" y="4339350"/>
            <a:ext cx="6099908" cy="474249"/>
          </a:xfrm>
          <a:prstGeom prst="rect">
            <a:avLst/>
          </a:prstGeom>
          <a:noFill/>
          <a:ln w="9525">
            <a:noFill/>
            <a:miter lim="800000"/>
            <a:headEnd/>
            <a:tailEnd/>
          </a:ln>
        </p:spPr>
        <p:txBody>
          <a:bodyPr lIns="103900" tIns="51951" rIns="103900" bIns="51951">
            <a:spAutoFit/>
          </a:bodyPr>
          <a:lstStyle/>
          <a:p>
            <a:pPr algn="ctr"/>
            <a:r>
              <a:rPr lang="en-US" sz="2400" dirty="0">
                <a:latin typeface="Times New Roman" panose="02020603050405020304" pitchFamily="18" charset="0"/>
                <a:cs typeface="Times New Roman" panose="02020603050405020304" pitchFamily="18" charset="0"/>
              </a:rPr>
              <a:t>Algebraic laws for regular expressions</a:t>
            </a:r>
            <a:endParaRPr lang="en-IN" sz="2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DCC7D427-9859-C54C-B7FC-AAF22455E07C}"/>
              </a:ext>
            </a:extLst>
          </p:cNvPr>
          <p:cNvSpPr>
            <a:spLocks noGrp="1" noChangeArrowheads="1"/>
          </p:cNvSpPr>
          <p:nvPr>
            <p:ph type="title"/>
          </p:nvPr>
        </p:nvSpPr>
        <p:spPr>
          <a:xfrm>
            <a:off x="1558047" y="33137"/>
            <a:ext cx="7971692" cy="76715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3. Regular Expressions (cont..)</a:t>
            </a:r>
          </a:p>
        </p:txBody>
      </p:sp>
      <p:sp>
        <p:nvSpPr>
          <p:cNvPr id="5" name="TextBox 4">
            <a:extLst>
              <a:ext uri="{FF2B5EF4-FFF2-40B4-BE49-F238E27FC236}">
                <a16:creationId xmlns:a16="http://schemas.microsoft.com/office/drawing/2014/main" id="{CFF12D4A-8F22-8407-DF16-C22B67450D2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1026"/>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a:t>
            </a:r>
          </a:p>
        </p:txBody>
      </p:sp>
      <p:sp>
        <p:nvSpPr>
          <p:cNvPr id="57349" name="Rectangle 1027"/>
          <p:cNvSpPr>
            <a:spLocks noGrp="1" noChangeArrowheads="1"/>
          </p:cNvSpPr>
          <p:nvPr>
            <p:ph type="body" idx="1"/>
          </p:nvPr>
        </p:nvSpPr>
        <p:spPr>
          <a:xfrm>
            <a:off x="1466448" y="1219200"/>
            <a:ext cx="10323978" cy="4038600"/>
          </a:xfrm>
        </p:spPr>
        <p:txBody>
          <a:bodyPr/>
          <a:lstStyle/>
          <a:p>
            <a:pPr marL="389625" indent="-389625" algn="just">
              <a:defRPr/>
            </a:pPr>
            <a:r>
              <a:rPr lang="en-US" altLang="en-US" dirty="0">
                <a:latin typeface="Times New Roman" panose="02020603050405020304" pitchFamily="18" charset="0"/>
                <a:cs typeface="Times New Roman" panose="02020603050405020304" pitchFamily="18" charset="0"/>
              </a:rPr>
              <a:t>To write regular expression for some languages can be difficult, because their regular expressions can be quite complex. In those cases, we may use </a:t>
            </a:r>
            <a:r>
              <a:rPr lang="en-US" altLang="en-US" b="1" i="1" dirty="0">
                <a:latin typeface="Times New Roman" panose="02020603050405020304" pitchFamily="18" charset="0"/>
                <a:cs typeface="Times New Roman" panose="02020603050405020304" pitchFamily="18" charset="0"/>
              </a:rPr>
              <a:t>regular definitions</a:t>
            </a:r>
            <a:r>
              <a:rPr lang="en-US" altLang="en-US" dirty="0">
                <a:latin typeface="Times New Roman" panose="02020603050405020304" pitchFamily="18" charset="0"/>
                <a:cs typeface="Times New Roman" panose="02020603050405020304" pitchFamily="18" charset="0"/>
              </a:rPr>
              <a:t>.</a:t>
            </a:r>
          </a:p>
          <a:p>
            <a:pPr marL="0" indent="0" algn="just">
              <a:buNone/>
              <a:defRPr/>
            </a:pPr>
            <a:endParaRPr lang="en-US" altLang="en-US" dirty="0">
              <a:latin typeface="Times New Roman" panose="02020603050405020304" pitchFamily="18" charset="0"/>
              <a:cs typeface="Times New Roman" panose="02020603050405020304" pitchFamily="18" charset="0"/>
            </a:endParaRPr>
          </a:p>
          <a:p>
            <a:pPr marL="389625" indent="-389625" algn="just">
              <a:defRPr/>
            </a:pPr>
            <a:r>
              <a:rPr lang="en-US" altLang="en-US" dirty="0">
                <a:latin typeface="Times New Roman" panose="02020603050405020304" pitchFamily="18" charset="0"/>
                <a:cs typeface="Times New Roman" panose="02020603050405020304" pitchFamily="18" charset="0"/>
              </a:rPr>
              <a:t>We can give names to regular expressions, and we can use these names as symbols to define other regular expressions.</a:t>
            </a:r>
          </a:p>
          <a:p>
            <a:pPr marL="389625" indent="-389625">
              <a:defRPr/>
            </a:pPr>
            <a:endParaRPr lang="en-US" alt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15D9DB0-CB24-9A23-DDA4-06408A6D172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1027"/>
          <p:cNvSpPr>
            <a:spLocks noGrp="1" noChangeArrowheads="1"/>
          </p:cNvSpPr>
          <p:nvPr>
            <p:ph type="body" idx="1"/>
          </p:nvPr>
        </p:nvSpPr>
        <p:spPr>
          <a:xfrm>
            <a:off x="1265001" y="1002607"/>
            <a:ext cx="9661998" cy="2332617"/>
          </a:xfrm>
        </p:spPr>
        <p:txBody>
          <a:bodyPr>
            <a:noAutofit/>
          </a:bodyPr>
          <a:lstStyle/>
          <a:p>
            <a:pPr marL="389625" indent="-389625">
              <a:defRPr/>
            </a:pPr>
            <a:r>
              <a:rPr lang="en-US" altLang="en-US" sz="2600" dirty="0">
                <a:latin typeface="Times New Roman" panose="02020603050405020304" pitchFamily="18" charset="0"/>
                <a:cs typeface="Times New Roman" panose="02020603050405020304" pitchFamily="18" charset="0"/>
              </a:rPr>
              <a:t>A </a:t>
            </a:r>
            <a:r>
              <a:rPr lang="en-US" altLang="en-US" sz="2600" b="1" i="1" dirty="0">
                <a:latin typeface="Times New Roman" panose="02020603050405020304" pitchFamily="18" charset="0"/>
                <a:cs typeface="Times New Roman" panose="02020603050405020304" pitchFamily="18" charset="0"/>
              </a:rPr>
              <a:t>regular definition</a:t>
            </a:r>
            <a:r>
              <a:rPr lang="en-US" altLang="en-US" sz="2600" dirty="0">
                <a:latin typeface="Times New Roman" panose="02020603050405020304" pitchFamily="18" charset="0"/>
                <a:cs typeface="Times New Roman" panose="02020603050405020304" pitchFamily="18" charset="0"/>
              </a:rPr>
              <a:t> is a sequence of the definitions of the form:</a:t>
            </a:r>
          </a:p>
          <a:p>
            <a:pPr marL="389625" indent="-389625">
              <a:buNone/>
              <a:defRPr/>
            </a:pPr>
            <a:r>
              <a:rPr lang="en-US" altLang="en-US" sz="2600" dirty="0">
                <a:latin typeface="Times New Roman" panose="02020603050405020304" pitchFamily="18" charset="0"/>
                <a:cs typeface="Times New Roman" panose="02020603050405020304" pitchFamily="18" charset="0"/>
              </a:rPr>
              <a:t>			d</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r</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1	 	</a:t>
            </a:r>
          </a:p>
          <a:p>
            <a:pPr marL="389625" indent="-389625">
              <a:buNone/>
              <a:defRPr/>
            </a:pP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rPr>
              <a:t>d</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r</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2		</a:t>
            </a:r>
            <a:endParaRPr lang="en-US" altLang="en-US" sz="2600" dirty="0">
              <a:latin typeface="Times New Roman" panose="02020603050405020304" pitchFamily="18" charset="0"/>
              <a:cs typeface="Times New Roman" panose="02020603050405020304" pitchFamily="18" charset="0"/>
            </a:endParaRPr>
          </a:p>
          <a:p>
            <a:pPr marL="389625" indent="-389625">
              <a:buNone/>
              <a:defRPr/>
            </a:pPr>
            <a:r>
              <a:rPr lang="en-US" altLang="en-US" sz="2600" dirty="0">
                <a:latin typeface="Times New Roman" panose="02020603050405020304" pitchFamily="18" charset="0"/>
                <a:cs typeface="Times New Roman" panose="02020603050405020304" pitchFamily="18" charset="0"/>
              </a:rPr>
              <a:t>	     		    ...				  </a:t>
            </a:r>
          </a:p>
          <a:p>
            <a:pPr marL="389625" indent="-389625">
              <a:buNone/>
              <a:defRPr/>
            </a:pPr>
            <a:r>
              <a:rPr lang="en-US" altLang="en-US" sz="2600" dirty="0">
                <a:latin typeface="Times New Roman" panose="02020603050405020304" pitchFamily="18" charset="0"/>
                <a:cs typeface="Times New Roman" panose="02020603050405020304" pitchFamily="18" charset="0"/>
              </a:rPr>
              <a:t>     		</a:t>
            </a:r>
            <a:r>
              <a:rPr lang="en-US" altLang="en-US" sz="2600" dirty="0" err="1">
                <a:latin typeface="Times New Roman" panose="02020603050405020304" pitchFamily="18" charset="0"/>
                <a:cs typeface="Times New Roman" panose="02020603050405020304" pitchFamily="18" charset="0"/>
              </a:rPr>
              <a:t>d</a:t>
            </a:r>
            <a:r>
              <a:rPr lang="en-US" altLang="en-US" sz="2600" baseline="-25000" dirty="0" err="1">
                <a:latin typeface="Times New Roman" panose="02020603050405020304" pitchFamily="18" charset="0"/>
                <a:cs typeface="Times New Roman" panose="02020603050405020304" pitchFamily="18" charset="0"/>
              </a:rPr>
              <a:t>n</a:t>
            </a:r>
            <a:r>
              <a:rPr lang="en-US" altLang="en-US" sz="26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2600" baseline="-25000"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rPr>
              <a:t>	        </a:t>
            </a:r>
          </a:p>
          <a:p>
            <a:pPr marL="389625" indent="-389625">
              <a:buNone/>
              <a:defRPr/>
            </a:pPr>
            <a:r>
              <a:rPr lang="en-US" altLang="en-US" sz="2600" dirty="0">
                <a:latin typeface="Times New Roman" panose="02020603050405020304" pitchFamily="18" charset="0"/>
                <a:cs typeface="Times New Roman" panose="02020603050405020304" pitchFamily="18" charset="0"/>
              </a:rPr>
              <a:t>				</a:t>
            </a:r>
          </a:p>
        </p:txBody>
      </p:sp>
      <p:sp>
        <p:nvSpPr>
          <p:cNvPr id="72710" name="Line 1028"/>
          <p:cNvSpPr>
            <a:spLocks noChangeShapeType="1"/>
          </p:cNvSpPr>
          <p:nvPr/>
        </p:nvSpPr>
        <p:spPr bwMode="auto">
          <a:xfrm flipV="1">
            <a:off x="4212451" y="5100992"/>
            <a:ext cx="281353" cy="609600"/>
          </a:xfrm>
          <a:prstGeom prst="line">
            <a:avLst/>
          </a:prstGeom>
          <a:noFill/>
          <a:ln w="9525">
            <a:solidFill>
              <a:schemeClr val="tx1"/>
            </a:solidFill>
            <a:round/>
            <a:headEnd/>
            <a:tailEnd type="triangle" w="med" len="med"/>
          </a:ln>
        </p:spPr>
        <p:txBody>
          <a:bodyPr lIns="103900" tIns="51951" rIns="103900" bIns="51951"/>
          <a:lstStyle/>
          <a:p>
            <a:endParaRPr lang="en-US" sz="2400"/>
          </a:p>
        </p:txBody>
      </p:sp>
      <p:sp>
        <p:nvSpPr>
          <p:cNvPr id="72711" name="Line 1029"/>
          <p:cNvSpPr>
            <a:spLocks noChangeShapeType="1"/>
          </p:cNvSpPr>
          <p:nvPr/>
        </p:nvSpPr>
        <p:spPr bwMode="auto">
          <a:xfrm flipH="1" flipV="1">
            <a:off x="6344097" y="5178548"/>
            <a:ext cx="1058652" cy="492444"/>
          </a:xfrm>
          <a:prstGeom prst="line">
            <a:avLst/>
          </a:prstGeom>
          <a:noFill/>
          <a:ln w="9525">
            <a:solidFill>
              <a:schemeClr val="tx1"/>
            </a:solidFill>
            <a:round/>
            <a:headEnd/>
            <a:tailEnd type="triangle" w="med" len="med"/>
          </a:ln>
        </p:spPr>
        <p:txBody>
          <a:bodyPr lIns="103900" tIns="51951" rIns="103900" bIns="51951"/>
          <a:lstStyle/>
          <a:p>
            <a:endParaRPr lang="en-US" sz="2400"/>
          </a:p>
        </p:txBody>
      </p:sp>
      <p:sp>
        <p:nvSpPr>
          <p:cNvPr id="4" name="Rectangle 1026">
            <a:extLst>
              <a:ext uri="{FF2B5EF4-FFF2-40B4-BE49-F238E27FC236}">
                <a16:creationId xmlns:a16="http://schemas.microsoft.com/office/drawing/2014/main" id="{686ED672-CF3B-0C12-B2CF-1FA2068C6C12}"/>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a:t>
            </a:r>
          </a:p>
        </p:txBody>
      </p:sp>
      <p:sp>
        <p:nvSpPr>
          <p:cNvPr id="5" name="TextBox 4">
            <a:extLst>
              <a:ext uri="{FF2B5EF4-FFF2-40B4-BE49-F238E27FC236}">
                <a16:creationId xmlns:a16="http://schemas.microsoft.com/office/drawing/2014/main" id="{B8F86860-7807-41A7-0913-C40062BBF451}"/>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C10A7B1E-8C6E-4BF2-DE66-7C38934255C8}"/>
              </a:ext>
            </a:extLst>
          </p:cNvPr>
          <p:cNvSpPr txBox="1"/>
          <p:nvPr/>
        </p:nvSpPr>
        <p:spPr>
          <a:xfrm>
            <a:off x="784658" y="3691145"/>
            <a:ext cx="9896312" cy="830997"/>
          </a:xfrm>
          <a:prstGeom prst="rect">
            <a:avLst/>
          </a:prstGeom>
          <a:noFill/>
        </p:spPr>
        <p:txBody>
          <a:bodyPr wrap="square">
            <a:spAutoFit/>
          </a:bodyPr>
          <a:lstStyle/>
          <a:p>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where  </a:t>
            </a:r>
            <a:r>
              <a:rPr lang="en-US" altLang="en-US" sz="2400" b="1"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d</a:t>
            </a:r>
            <a:r>
              <a:rPr lang="en-US" altLang="en-US" sz="2400" b="1" baseline="-25000"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distinct name and </a:t>
            </a:r>
          </a:p>
          <a:p>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b="1" dirty="0" err="1">
                <a:solidFill>
                  <a:srgbClr val="002060"/>
                </a:solidFill>
                <a:latin typeface="Times New Roman" panose="02020603050405020304" pitchFamily="18" charset="0"/>
                <a:cs typeface="Times New Roman" panose="02020603050405020304" pitchFamily="18" charset="0"/>
                <a:sym typeface="Symbol" panose="05050102010706020507" pitchFamily="18" charset="2"/>
              </a:rPr>
              <a:t>r</a:t>
            </a:r>
            <a:r>
              <a:rPr lang="en-US" altLang="en-US" sz="2400" b="1" baseline="-25000" dirty="0" err="1">
                <a:solidFill>
                  <a:srgbClr val="002060"/>
                </a:solidFill>
                <a:latin typeface="Times New Roman" panose="02020603050405020304" pitchFamily="18" charset="0"/>
                <a:cs typeface="Times New Roman" panose="02020603050405020304" pitchFamily="18" charset="0"/>
                <a:sym typeface="Symbol" panose="05050102010706020507" pitchFamily="18" charset="2"/>
              </a:rPr>
              <a:t>i</a:t>
            </a:r>
            <a:r>
              <a:rPr lang="en-US" altLang="en-US" sz="2400" b="1" baseline="-25000" dirty="0">
                <a:solidFill>
                  <a:srgbClr val="00206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cs typeface="Times New Roman" panose="02020603050405020304" pitchFamily="18" charset="0"/>
                <a:sym typeface="Symbol" panose="05050102010706020507" pitchFamily="18" charset="2"/>
              </a:rPr>
              <a:t> is a regular expression over symbols in</a:t>
            </a:r>
            <a:endParaRPr lang="en-US" sz="2400" dirty="0"/>
          </a:p>
        </p:txBody>
      </p:sp>
      <p:sp>
        <p:nvSpPr>
          <p:cNvPr id="13" name="TextBox 12">
            <a:extLst>
              <a:ext uri="{FF2B5EF4-FFF2-40B4-BE49-F238E27FC236}">
                <a16:creationId xmlns:a16="http://schemas.microsoft.com/office/drawing/2014/main" id="{D2E60013-C4FC-3B07-D9CD-30A3DC2761EA}"/>
              </a:ext>
            </a:extLst>
          </p:cNvPr>
          <p:cNvSpPr txBox="1"/>
          <p:nvPr/>
        </p:nvSpPr>
        <p:spPr>
          <a:xfrm>
            <a:off x="3098260" y="5700374"/>
            <a:ext cx="6609944" cy="492443"/>
          </a:xfrm>
          <a:prstGeom prst="rect">
            <a:avLst/>
          </a:prstGeom>
          <a:noFill/>
        </p:spPr>
        <p:txBody>
          <a:bodyPr wrap="square">
            <a:spAutoFit/>
          </a:bodyPr>
          <a:lstStyle/>
          <a:p>
            <a:r>
              <a:rPr lang="en-US" altLang="en-US" sz="2600" dirty="0">
                <a:latin typeface="Times New Roman" panose="02020603050405020304" pitchFamily="18" charset="0"/>
                <a:cs typeface="Times New Roman" panose="02020603050405020304" pitchFamily="18" charset="0"/>
              </a:rPr>
              <a:t>basic symbols		previously defined names</a:t>
            </a:r>
            <a:endParaRPr lang="en-US" sz="2600" dirty="0"/>
          </a:p>
        </p:txBody>
      </p:sp>
      <p:sp>
        <p:nvSpPr>
          <p:cNvPr id="15" name="TextBox 14">
            <a:extLst>
              <a:ext uri="{FF2B5EF4-FFF2-40B4-BE49-F238E27FC236}">
                <a16:creationId xmlns:a16="http://schemas.microsoft.com/office/drawing/2014/main" id="{9F749507-5B1B-0529-BCFE-73136E819C96}"/>
              </a:ext>
            </a:extLst>
          </p:cNvPr>
          <p:cNvSpPr txBox="1"/>
          <p:nvPr/>
        </p:nvSpPr>
        <p:spPr>
          <a:xfrm>
            <a:off x="4353128" y="4691817"/>
            <a:ext cx="6099242" cy="492443"/>
          </a:xfrm>
          <a:prstGeom prst="rect">
            <a:avLst/>
          </a:prstGeom>
          <a:noFill/>
        </p:spPr>
        <p:txBody>
          <a:bodyPr wrap="square">
            <a:spAutoFit/>
          </a:bodyPr>
          <a:lstStyle/>
          <a:p>
            <a:pPr marL="389625" indent="-389625">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,...,d</a:t>
            </a:r>
            <a:r>
              <a:rPr lang="en-US" altLang="en-US" sz="2600" baseline="-25000" dirty="0">
                <a:latin typeface="Times New Roman" panose="02020603050405020304" pitchFamily="18" charset="0"/>
                <a:cs typeface="Times New Roman" panose="02020603050405020304" pitchFamily="18" charset="0"/>
                <a:sym typeface="Symbol" panose="05050102010706020507" pitchFamily="18" charset="2"/>
              </a:rPr>
              <a:t>i-1</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3" name="Rectangle 3"/>
          <p:cNvSpPr>
            <a:spLocks noGrp="1" noChangeArrowheads="1"/>
          </p:cNvSpPr>
          <p:nvPr>
            <p:ph type="body" idx="1"/>
          </p:nvPr>
        </p:nvSpPr>
        <p:spPr>
          <a:xfrm>
            <a:off x="1945532" y="1219200"/>
            <a:ext cx="10058899" cy="5105400"/>
          </a:xfrm>
        </p:spPr>
        <p:txBody>
          <a:bodyPr>
            <a:normAutofit lnSpcReduction="10000"/>
          </a:bodyPr>
          <a:lstStyle/>
          <a:p>
            <a:pPr algn="just"/>
            <a:r>
              <a:rPr lang="en-US" altLang="en-US" dirty="0">
                <a:latin typeface="Times New Roman" panose="02020603050405020304" pitchFamily="18" charset="0"/>
                <a:cs typeface="Times New Roman" panose="02020603050405020304" pitchFamily="18" charset="0"/>
              </a:rPr>
              <a:t>Ex: Identifiers in Pascal</a:t>
            </a:r>
          </a:p>
          <a:p>
            <a:pPr lvl="1" algn="just">
              <a:buFontTx/>
              <a:buNone/>
            </a:pPr>
            <a:r>
              <a:rPr lang="en-US" altLang="en-US" sz="2800" dirty="0">
                <a:latin typeface="Times New Roman" panose="02020603050405020304" pitchFamily="18" charset="0"/>
                <a:cs typeface="Times New Roman" panose="02020603050405020304" pitchFamily="18" charset="0"/>
              </a:rPr>
              <a:t>		letter </a:t>
            </a:r>
            <a:r>
              <a:rPr lang="en-US" altLang="en-US" sz="2800" dirty="0">
                <a:latin typeface="Times New Roman" panose="02020603050405020304" pitchFamily="18" charset="0"/>
                <a:cs typeface="Times New Roman" panose="02020603050405020304" pitchFamily="18" charset="0"/>
                <a:sym typeface="Symbol" pitchFamily="18" charset="2"/>
              </a:rPr>
              <a:t> A | B | ... | Z | a | b | ... | z</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 | 1 | ... | 9</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id  letter (letter | digit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p>
          <a:p>
            <a:pPr lvl="1" algn="just"/>
            <a:endParaRPr lang="en-US" altLang="en-US" sz="2800" dirty="0">
              <a:latin typeface="Times New Roman" panose="02020603050405020304" pitchFamily="18" charset="0"/>
              <a:cs typeface="Times New Roman" panose="02020603050405020304" pitchFamily="18" charset="0"/>
              <a:sym typeface="Symbol" pitchFamily="18" charset="2"/>
            </a:endParaRPr>
          </a:p>
          <a:p>
            <a:pPr marL="233363" lvl="1" indent="-233363" algn="just"/>
            <a:r>
              <a:rPr lang="en-US" altLang="en-US" sz="2800" dirty="0">
                <a:latin typeface="Times New Roman" panose="02020603050405020304" pitchFamily="18" charset="0"/>
                <a:cs typeface="Times New Roman" panose="02020603050405020304" pitchFamily="18" charset="0"/>
                <a:sym typeface="Symbol" pitchFamily="18" charset="2"/>
              </a:rPr>
              <a:t>If we try to write the regular expression representing identifiers without using regular definitions, that regular expression will be complex.</a:t>
            </a:r>
          </a:p>
          <a:p>
            <a:pPr lvl="1" algn="just">
              <a:buFontTx/>
              <a:buNone/>
            </a:pPr>
            <a:r>
              <a:rPr lang="en-US" altLang="en-US" sz="2800" dirty="0">
                <a:latin typeface="Times New Roman" panose="02020603050405020304" pitchFamily="18" charset="0"/>
                <a:cs typeface="Times New Roman" panose="02020603050405020304" pitchFamily="18" charset="0"/>
                <a:sym typeface="Symbol" pitchFamily="18" charset="2"/>
              </a:rPr>
              <a:t>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 (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 | (0|...|9)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endParaRPr lang="en-US" altLang="en-US" sz="3600" dirty="0">
              <a:sym typeface="Symbol" pitchFamily="18" charset="2"/>
            </a:endParaRPr>
          </a:p>
          <a:p>
            <a:pPr lvl="1">
              <a:buFontTx/>
              <a:buNone/>
            </a:pPr>
            <a:endParaRPr lang="en-US" altLang="en-US" sz="2667" dirty="0">
              <a:sym typeface="Symbol" pitchFamily="18" charset="2"/>
            </a:endParaRPr>
          </a:p>
          <a:p>
            <a:pPr lvl="1">
              <a:buFontTx/>
              <a:buNone/>
            </a:pPr>
            <a:r>
              <a:rPr lang="en-US" altLang="en-US" sz="2667" dirty="0">
                <a:sym typeface="Symbol" pitchFamily="18" charset="2"/>
              </a:rPr>
              <a:t>		</a:t>
            </a:r>
          </a:p>
        </p:txBody>
      </p:sp>
      <p:sp>
        <p:nvSpPr>
          <p:cNvPr id="4" name="Rectangle 1026">
            <a:extLst>
              <a:ext uri="{FF2B5EF4-FFF2-40B4-BE49-F238E27FC236}">
                <a16:creationId xmlns:a16="http://schemas.microsoft.com/office/drawing/2014/main" id="{AFD55DC1-5606-76CE-F92C-A61B5FD32ADD}"/>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 (cont..)</a:t>
            </a:r>
          </a:p>
        </p:txBody>
      </p:sp>
      <p:sp>
        <p:nvSpPr>
          <p:cNvPr id="5" name="TextBox 4">
            <a:extLst>
              <a:ext uri="{FF2B5EF4-FFF2-40B4-BE49-F238E27FC236}">
                <a16:creationId xmlns:a16="http://schemas.microsoft.com/office/drawing/2014/main" id="{1C2A23C9-7F8F-7F2B-259A-F5C5B33C0B10}"/>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3"/>
          <p:cNvSpPr>
            <a:spLocks noGrp="1" noChangeArrowheads="1"/>
          </p:cNvSpPr>
          <p:nvPr>
            <p:ph type="body" idx="1"/>
          </p:nvPr>
        </p:nvSpPr>
        <p:spPr>
          <a:xfrm>
            <a:off x="1498059" y="1024647"/>
            <a:ext cx="10117265" cy="3917004"/>
          </a:xfrm>
        </p:spPr>
        <p:txBody>
          <a:bodyPr>
            <a:noAutofit/>
          </a:bodyPr>
          <a:lstStyle/>
          <a:p>
            <a:endParaRPr lang="en-US" altLang="en-US" dirty="0">
              <a:latin typeface="Times New Roman" panose="02020603050405020304" pitchFamily="18" charset="0"/>
              <a:cs typeface="Times New Roman" panose="02020603050405020304" pitchFamily="18" charset="0"/>
              <a:sym typeface="Symbol" pitchFamily="18" charset="2"/>
            </a:endParaRPr>
          </a:p>
          <a:p>
            <a:r>
              <a:rPr lang="en-US" altLang="en-US" dirty="0">
                <a:latin typeface="Times New Roman" panose="02020603050405020304" pitchFamily="18" charset="0"/>
                <a:cs typeface="Times New Roman" panose="02020603050405020304" pitchFamily="18" charset="0"/>
                <a:sym typeface="Symbol" pitchFamily="18" charset="2"/>
              </a:rPr>
              <a:t>Ex: Unsigned numbers in Pascal</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 | 1 | ... | 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digits  digit </a:t>
            </a:r>
            <a:r>
              <a:rPr lang="en-US" altLang="en-US" sz="2800" dirty="0" err="1">
                <a:latin typeface="Times New Roman" panose="02020603050405020304" pitchFamily="18" charset="0"/>
                <a:cs typeface="Times New Roman" panose="02020603050405020304" pitchFamily="18" charset="0"/>
                <a:sym typeface="Symbol" pitchFamily="18" charset="2"/>
              </a:rPr>
              <a:t>digit</a:t>
            </a:r>
            <a:r>
              <a:rPr lang="en-US" altLang="en-US" sz="2800" dirty="0">
                <a:latin typeface="Times New Roman" panose="02020603050405020304" pitchFamily="18" charset="0"/>
                <a:cs typeface="Times New Roman" panose="02020603050405020304" pitchFamily="18" charset="0"/>
                <a:sym typeface="Symbol" pitchFamily="18" charset="2"/>
              </a:rPr>
              <a:t>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opt-fraction   . digits | €</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opt-exponent  ( E (+|-|€) digits ) | €</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unsigned-num  digits  opt-fraction  opt-exponent</a:t>
            </a:r>
          </a:p>
          <a:p>
            <a:pPr lvl="1">
              <a:buFontTx/>
              <a:buNone/>
            </a:pP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a:t>
            </a:r>
          </a:p>
        </p:txBody>
      </p:sp>
      <p:sp>
        <p:nvSpPr>
          <p:cNvPr id="4" name="Rectangle 1026">
            <a:extLst>
              <a:ext uri="{FF2B5EF4-FFF2-40B4-BE49-F238E27FC236}">
                <a16:creationId xmlns:a16="http://schemas.microsoft.com/office/drawing/2014/main" id="{E3276590-9062-F3B7-9733-9950A077FC14}"/>
              </a:ext>
            </a:extLst>
          </p:cNvPr>
          <p:cNvSpPr>
            <a:spLocks noGrp="1" noChangeArrowheads="1"/>
          </p:cNvSpPr>
          <p:nvPr>
            <p:ph type="title"/>
          </p:nvPr>
        </p:nvSpPr>
        <p:spPr>
          <a:xfrm>
            <a:off x="1680453" y="0"/>
            <a:ext cx="7735921" cy="816192"/>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4. Regular Definitions (cont..)</a:t>
            </a:r>
          </a:p>
        </p:txBody>
      </p:sp>
      <p:sp>
        <p:nvSpPr>
          <p:cNvPr id="5" name="TextBox 4">
            <a:extLst>
              <a:ext uri="{FF2B5EF4-FFF2-40B4-BE49-F238E27FC236}">
                <a16:creationId xmlns:a16="http://schemas.microsoft.com/office/drawing/2014/main" id="{5DE7480C-F700-E5B9-8038-2573D1E62367}"/>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1616414" y="0"/>
            <a:ext cx="7877908" cy="817125"/>
          </a:xfrm>
        </p:spPr>
        <p:txBody>
          <a:bodyPr>
            <a:noAutofit/>
          </a:bodyPr>
          <a:lstStyle/>
          <a:p>
            <a:pPr algn="ctr"/>
            <a:r>
              <a:rPr lang="en-US" altLang="en-US" sz="3900" b="1" dirty="0">
                <a:solidFill>
                  <a:schemeClr val="bg1"/>
                </a:solidFill>
                <a:latin typeface="Times New Roman" panose="02020603050405020304" pitchFamily="18" charset="0"/>
                <a:cs typeface="Times New Roman" panose="02020603050405020304" pitchFamily="18" charset="0"/>
              </a:rPr>
              <a:t>5. Extension of Regular Expressions</a:t>
            </a:r>
          </a:p>
        </p:txBody>
      </p:sp>
      <p:sp>
        <p:nvSpPr>
          <p:cNvPr id="58373" name="Rectangle 3"/>
          <p:cNvSpPr>
            <a:spLocks noGrp="1" noChangeArrowheads="1"/>
          </p:cNvSpPr>
          <p:nvPr>
            <p:ph type="body" idx="1"/>
          </p:nvPr>
        </p:nvSpPr>
        <p:spPr>
          <a:xfrm>
            <a:off x="1480229" y="1044105"/>
            <a:ext cx="10388017" cy="5105400"/>
          </a:xfrm>
        </p:spPr>
        <p:txBody>
          <a:bodyPr>
            <a:normAutofit/>
          </a:bodyPr>
          <a:lstStyle/>
          <a:p>
            <a:pPr marL="389625" indent="-389625" algn="just">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Since Kleene introduced regular expressions with the basic operators for union, concatenation, and Kleene closure in the 1950s, many extensions have been added to regular expressions to enhance their ability to specify string patterns.</a:t>
            </a:r>
          </a:p>
          <a:p>
            <a:pPr marL="389625" indent="-389625" algn="just">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Here we mention a few notational extensions that were first incorporated into Unix utilities such as Lex that are particularly useful in the specification lexical analyzers.</a:t>
            </a:r>
          </a:p>
          <a:p>
            <a:pPr marL="389625" indent="-389625" algn="just">
              <a:defRPr/>
            </a:pP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1. One or more instances</a:t>
            </a: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2. Zero or one instance</a:t>
            </a:r>
          </a:p>
          <a:p>
            <a:pPr marL="0" indent="0" algn="just">
              <a:buNone/>
              <a:defRPr/>
            </a:pPr>
            <a:r>
              <a:rPr lang="en-US" altLang="en-US" dirty="0">
                <a:latin typeface="Times New Roman" panose="02020603050405020304" pitchFamily="18" charset="0"/>
                <a:cs typeface="Times New Roman" panose="02020603050405020304" pitchFamily="18" charset="0"/>
                <a:sym typeface="Symbol" panose="05050102010706020507" pitchFamily="18" charset="2"/>
              </a:rPr>
              <a:t>		3. Character classes</a:t>
            </a:r>
          </a:p>
        </p:txBody>
      </p:sp>
      <p:sp>
        <p:nvSpPr>
          <p:cNvPr id="2" name="TextBox 1">
            <a:extLst>
              <a:ext uri="{FF2B5EF4-FFF2-40B4-BE49-F238E27FC236}">
                <a16:creationId xmlns:a16="http://schemas.microsoft.com/office/drawing/2014/main" id="{F5868576-D4CE-7E90-293E-841AB0191CB9}"/>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3"/>
          <p:cNvSpPr>
            <a:spLocks noGrp="1" noChangeArrowheads="1"/>
          </p:cNvSpPr>
          <p:nvPr>
            <p:ph type="body" idx="1"/>
          </p:nvPr>
        </p:nvSpPr>
        <p:spPr>
          <a:xfrm>
            <a:off x="1712071" y="1121925"/>
            <a:ext cx="9553061" cy="5105400"/>
          </a:xfrm>
        </p:spPr>
        <p:txBody>
          <a:bodyPr>
            <a:noAutofit/>
          </a:bodyPr>
          <a:lstStyle/>
          <a:p>
            <a:pPr algn="just"/>
            <a:r>
              <a:rPr lang="en-US" altLang="en-US" dirty="0">
                <a:latin typeface="Times New Roman" panose="02020603050405020304" pitchFamily="18" charset="0"/>
                <a:cs typeface="Times New Roman" panose="02020603050405020304" pitchFamily="18" charset="0"/>
                <a:sym typeface="Symbol" pitchFamily="18" charset="2"/>
              </a:rPr>
              <a:t>Using these </a:t>
            </a:r>
            <a:r>
              <a:rPr lang="en-US" altLang="en-US" dirty="0" err="1">
                <a:latin typeface="Times New Roman" panose="02020603050405020304" pitchFamily="18" charset="0"/>
                <a:cs typeface="Times New Roman" panose="02020603050405020304" pitchFamily="18" charset="0"/>
                <a:sym typeface="Symbol" pitchFamily="18" charset="2"/>
              </a:rPr>
              <a:t>shorthands</a:t>
            </a:r>
            <a:r>
              <a:rPr lang="en-US" altLang="en-US" dirty="0">
                <a:latin typeface="Times New Roman" panose="02020603050405020304" pitchFamily="18" charset="0"/>
                <a:cs typeface="Times New Roman" panose="02020603050405020304" pitchFamily="18" charset="0"/>
                <a:sym typeface="Symbol" pitchFamily="18" charset="2"/>
              </a:rPr>
              <a:t>, we can rewrite the regular definition of identifier and unsigned numbers.</a:t>
            </a:r>
          </a:p>
          <a:p>
            <a:r>
              <a:rPr lang="en-US" altLang="en-US" dirty="0">
                <a:solidFill>
                  <a:srgbClr val="7030A0"/>
                </a:solidFill>
                <a:latin typeface="Times New Roman" panose="02020603050405020304" pitchFamily="18" charset="0"/>
                <a:cs typeface="Times New Roman" panose="02020603050405020304" pitchFamily="18" charset="0"/>
              </a:rPr>
              <a:t>Ex: Identifiers in Pascal</a:t>
            </a:r>
          </a:p>
          <a:p>
            <a:pPr lvl="1">
              <a:buFontTx/>
              <a:buNone/>
            </a:pPr>
            <a:r>
              <a:rPr lang="en-US" altLang="en-US" sz="2800" dirty="0">
                <a:latin typeface="Times New Roman" panose="02020603050405020304" pitchFamily="18" charset="0"/>
                <a:cs typeface="Times New Roman" panose="02020603050405020304" pitchFamily="18" charset="0"/>
              </a:rPr>
              <a:t>		letter </a:t>
            </a:r>
            <a:r>
              <a:rPr lang="en-US" altLang="en-US" sz="2800" dirty="0">
                <a:latin typeface="Times New Roman" panose="02020603050405020304" pitchFamily="18" charset="0"/>
                <a:cs typeface="Times New Roman" panose="02020603050405020304" pitchFamily="18" charset="0"/>
                <a:sym typeface="Symbol" pitchFamily="18" charset="2"/>
              </a:rPr>
              <a:t> [A-</a:t>
            </a:r>
            <a:r>
              <a:rPr lang="en-US" altLang="en-US" sz="2800" dirty="0" err="1">
                <a:latin typeface="Times New Roman" panose="02020603050405020304" pitchFamily="18" charset="0"/>
                <a:cs typeface="Times New Roman" panose="02020603050405020304" pitchFamily="18" charset="0"/>
                <a:sym typeface="Symbol" pitchFamily="18" charset="2"/>
              </a:rPr>
              <a:t>Za</a:t>
            </a:r>
            <a:r>
              <a:rPr lang="en-US" altLang="en-US" sz="2800" dirty="0">
                <a:latin typeface="Times New Roman" panose="02020603050405020304" pitchFamily="18" charset="0"/>
                <a:cs typeface="Times New Roman" panose="02020603050405020304" pitchFamily="18" charset="0"/>
                <a:sym typeface="Symbol" pitchFamily="18" charset="2"/>
              </a:rPr>
              <a:t>-z]</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id  letter (letter | digit )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p>
          <a:p>
            <a:r>
              <a:rPr lang="en-US" altLang="en-US" dirty="0">
                <a:solidFill>
                  <a:srgbClr val="7030A0"/>
                </a:solidFill>
                <a:latin typeface="Times New Roman" panose="02020603050405020304" pitchFamily="18" charset="0"/>
                <a:cs typeface="Times New Roman" panose="02020603050405020304" pitchFamily="18" charset="0"/>
                <a:sym typeface="Symbol" pitchFamily="18" charset="2"/>
              </a:rPr>
              <a:t>Ex: Unsigned numbers in Pascal</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   [0-9]</a:t>
            </a: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digits  digit </a:t>
            </a:r>
            <a:r>
              <a:rPr lang="en-US" altLang="en-US" sz="2800" baseline="30000" dirty="0">
                <a:latin typeface="Times New Roman" panose="02020603050405020304" pitchFamily="18" charset="0"/>
                <a:cs typeface="Times New Roman" panose="02020603050405020304" pitchFamily="18" charset="0"/>
                <a:sym typeface="Symbol" pitchFamily="18" charset="2"/>
              </a:rPr>
              <a:t>+</a:t>
            </a: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number  digits (.digits)?  (E[+-]? digits)?</a:t>
            </a:r>
          </a:p>
          <a:p>
            <a:pPr lvl="1">
              <a:buFontTx/>
              <a:buNone/>
            </a:pPr>
            <a:endParaRPr lang="en-US" altLang="en-US" sz="2800" dirty="0">
              <a:latin typeface="Times New Roman" panose="02020603050405020304" pitchFamily="18" charset="0"/>
              <a:cs typeface="Times New Roman" panose="02020603050405020304" pitchFamily="18" charset="0"/>
              <a:sym typeface="Symbol" pitchFamily="18" charset="2"/>
            </a:endParaRPr>
          </a:p>
          <a:p>
            <a:pPr lvl="1">
              <a:buFontTx/>
              <a:buNone/>
            </a:pPr>
            <a:r>
              <a:rPr lang="en-US" altLang="en-US" sz="2800" dirty="0">
                <a:latin typeface="Times New Roman" panose="02020603050405020304" pitchFamily="18" charset="0"/>
                <a:cs typeface="Times New Roman" panose="02020603050405020304" pitchFamily="18" charset="0"/>
                <a:sym typeface="Symbol" pitchFamily="18" charset="2"/>
              </a:rPr>
              <a:t>		</a:t>
            </a:r>
          </a:p>
          <a:p>
            <a:pPr algn="just"/>
            <a:endParaRPr lang="en-US" altLang="en-US" dirty="0">
              <a:latin typeface="Times New Roman" panose="02020603050405020304" pitchFamily="18" charset="0"/>
              <a:cs typeface="Times New Roman" panose="02020603050405020304" pitchFamily="18" charset="0"/>
              <a:sym typeface="Symbol" pitchFamily="18" charset="2"/>
            </a:endParaRPr>
          </a:p>
        </p:txBody>
      </p:sp>
      <p:sp>
        <p:nvSpPr>
          <p:cNvPr id="4" name="Rectangle 2">
            <a:extLst>
              <a:ext uri="{FF2B5EF4-FFF2-40B4-BE49-F238E27FC236}">
                <a16:creationId xmlns:a16="http://schemas.microsoft.com/office/drawing/2014/main" id="{C7221EA2-9E1A-76BB-1159-DBBCBDB6EE8F}"/>
              </a:ext>
            </a:extLst>
          </p:cNvPr>
          <p:cNvSpPr>
            <a:spLocks noGrp="1" noChangeArrowheads="1"/>
          </p:cNvSpPr>
          <p:nvPr>
            <p:ph type="title"/>
          </p:nvPr>
        </p:nvSpPr>
        <p:spPr>
          <a:xfrm>
            <a:off x="1616414" y="0"/>
            <a:ext cx="7877908" cy="817125"/>
          </a:xfrm>
        </p:spPr>
        <p:txBody>
          <a:bodyPr>
            <a:noAutofit/>
          </a:bodyPr>
          <a:lstStyle/>
          <a:p>
            <a:pPr algn="ctr"/>
            <a:r>
              <a:rPr lang="en-US" altLang="en-US" sz="3900" b="1" dirty="0">
                <a:solidFill>
                  <a:schemeClr val="bg1"/>
                </a:solidFill>
                <a:latin typeface="Times New Roman" panose="02020603050405020304" pitchFamily="18" charset="0"/>
                <a:cs typeface="Times New Roman" panose="02020603050405020304" pitchFamily="18" charset="0"/>
              </a:rPr>
              <a:t>5. Extension of Regular Expressions</a:t>
            </a:r>
          </a:p>
        </p:txBody>
      </p:sp>
      <p:sp>
        <p:nvSpPr>
          <p:cNvPr id="5" name="TextBox 4">
            <a:extLst>
              <a:ext uri="{FF2B5EF4-FFF2-40B4-BE49-F238E27FC236}">
                <a16:creationId xmlns:a16="http://schemas.microsoft.com/office/drawing/2014/main" id="{997A0DA1-9F26-C783-AA6A-9880B983DB00}"/>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1733145" y="155643"/>
            <a:ext cx="7761051" cy="530157"/>
          </a:xfrm>
        </p:spPr>
        <p:txBody>
          <a:bodyPr>
            <a:no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Specification of Tokens</a:t>
            </a:r>
          </a:p>
        </p:txBody>
      </p:sp>
      <p:sp>
        <p:nvSpPr>
          <p:cNvPr id="49157" name="Rectangle 3"/>
          <p:cNvSpPr>
            <a:spLocks noGrp="1" noChangeArrowheads="1"/>
          </p:cNvSpPr>
          <p:nvPr>
            <p:ph type="body" idx="1"/>
          </p:nvPr>
        </p:nvSpPr>
        <p:spPr>
          <a:xfrm>
            <a:off x="2470826" y="2725244"/>
            <a:ext cx="8346831" cy="3276600"/>
          </a:xfrm>
        </p:spPr>
        <p:txBody>
          <a:bodyPr>
            <a:normAutofit/>
          </a:bodyPr>
          <a:lstStyle/>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Strings and Languages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Operations on Languages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Regular Expressions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Regular Definitions</a:t>
            </a:r>
          </a:p>
          <a:p>
            <a:pPr marL="584424" indent="-584424" algn="just">
              <a:buFont typeface="+mj-lt"/>
              <a:buAutoNum type="arabicPeriod"/>
              <a:defRPr/>
            </a:pPr>
            <a:r>
              <a:rPr lang="en-US" altLang="en-US" sz="3000" dirty="0">
                <a:latin typeface="Times New Roman" panose="02020603050405020304" pitchFamily="18" charset="0"/>
                <a:cs typeface="Times New Roman" panose="02020603050405020304" pitchFamily="18" charset="0"/>
              </a:rPr>
              <a:t>Extensions of Regular Expressions</a:t>
            </a:r>
          </a:p>
          <a:p>
            <a:pPr marL="389625" indent="-389625">
              <a:buNone/>
              <a:defRPr/>
            </a:pPr>
            <a:endParaRPr lang="en-US" altLang="en-US" dirty="0">
              <a:latin typeface="Times New Roman" panose="02020603050405020304" pitchFamily="18" charset="0"/>
              <a:cs typeface="Times New Roman" panose="02020603050405020304" pitchFamily="18" charset="0"/>
            </a:endParaRPr>
          </a:p>
          <a:p>
            <a:pPr marL="389625" indent="-389625">
              <a:buNone/>
              <a:defRPr/>
            </a:pPr>
            <a:endParaRPr lang="en-US" altLang="en-US" sz="1600" dirty="0">
              <a:latin typeface="Times New Roman" panose="02020603050405020304" pitchFamily="18" charset="0"/>
              <a:cs typeface="Times New Roman" panose="02020603050405020304" pitchFamily="18" charset="0"/>
            </a:endParaRPr>
          </a:p>
          <a:p>
            <a:pPr marL="389625" indent="-389625">
              <a:defRPr/>
            </a:pPr>
            <a:endParaRPr lang="en-US" altLang="en-US" sz="1600" dirty="0">
              <a:latin typeface="Times New Roman" panose="02020603050405020304" pitchFamily="18" charset="0"/>
              <a:cs typeface="Times New Roman" panose="02020603050405020304" pitchFamily="18" charset="0"/>
            </a:endParaRPr>
          </a:p>
        </p:txBody>
      </p:sp>
      <p:sp>
        <p:nvSpPr>
          <p:cNvPr id="52232" name="TextBox 8"/>
          <p:cNvSpPr txBox="1">
            <a:spLocks noChangeArrowheads="1"/>
          </p:cNvSpPr>
          <p:nvPr/>
        </p:nvSpPr>
        <p:spPr bwMode="auto">
          <a:xfrm>
            <a:off x="1147865" y="1143000"/>
            <a:ext cx="10575214" cy="1305245"/>
          </a:xfrm>
          <a:prstGeom prst="rect">
            <a:avLst/>
          </a:prstGeom>
          <a:noFill/>
          <a:ln w="9525">
            <a:noFill/>
            <a:miter lim="800000"/>
            <a:headEnd/>
            <a:tailEnd/>
          </a:ln>
        </p:spPr>
        <p:txBody>
          <a:bodyPr wrap="square" lIns="103900" tIns="51951" rIns="103900" bIns="51951">
            <a:spAutoFit/>
          </a:bodyPr>
          <a:lstStyle/>
          <a:p>
            <a:pPr marL="389616" indent="-389616" algn="just">
              <a:buFont typeface="Arial" charset="0"/>
              <a:buChar char="•"/>
            </a:pPr>
            <a:r>
              <a:rPr lang="en-US" altLang="en-US" sz="2600" dirty="0">
                <a:latin typeface="Times New Roman" panose="02020603050405020304" pitchFamily="18" charset="0"/>
                <a:cs typeface="Times New Roman" panose="02020603050405020304" pitchFamily="18" charset="0"/>
              </a:rPr>
              <a:t>To specify tokens regular expressions are used.</a:t>
            </a:r>
          </a:p>
          <a:p>
            <a:pPr marL="389616" indent="-389616" algn="just">
              <a:buFont typeface="Arial" charset="0"/>
              <a:buChar char="•"/>
            </a:pPr>
            <a:r>
              <a:rPr lang="en-US" altLang="en-US" sz="2600" dirty="0">
                <a:latin typeface="Times New Roman" panose="02020603050405020304" pitchFamily="18" charset="0"/>
                <a:cs typeface="Times New Roman" panose="02020603050405020304" pitchFamily="18" charset="0"/>
              </a:rPr>
              <a:t>When a pattern is matched by some regular expression then token can be recognized.</a:t>
            </a:r>
          </a:p>
        </p:txBody>
      </p:sp>
      <p:sp>
        <p:nvSpPr>
          <p:cNvPr id="2" name="TextBox 1">
            <a:extLst>
              <a:ext uri="{FF2B5EF4-FFF2-40B4-BE49-F238E27FC236}">
                <a16:creationId xmlns:a16="http://schemas.microsoft.com/office/drawing/2014/main" id="{2C84F032-FB37-E81E-76D6-7C8C216BFE8F}"/>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Box 5">
            <a:extLst>
              <a:ext uri="{FF2B5EF4-FFF2-40B4-BE49-F238E27FC236}">
                <a16:creationId xmlns:a16="http://schemas.microsoft.com/office/drawing/2014/main" id="{1AAC2362-1EB0-A0E6-5AEC-61D3FA1965F2}"/>
              </a:ext>
            </a:extLst>
          </p:cNvPr>
          <p:cNvSpPr txBox="1">
            <a:spLocks noChangeArrowheads="1"/>
          </p:cNvSpPr>
          <p:nvPr/>
        </p:nvSpPr>
        <p:spPr bwMode="auto">
          <a:xfrm>
            <a:off x="3799490" y="2276475"/>
            <a:ext cx="3831623" cy="83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8255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15000"/>
              </a:lnSpc>
              <a:spcBef>
                <a:spcPct val="0"/>
              </a:spcBef>
              <a:spcAft>
                <a:spcPts val="300"/>
              </a:spcAft>
              <a:buFontTx/>
              <a:buNone/>
            </a:pPr>
            <a:r>
              <a:rPr lang="en-US" altLang="en-US" sz="4400" dirty="0">
                <a:solidFill>
                  <a:srgbClr val="002060"/>
                </a:solidFill>
                <a:latin typeface="Book Antiqua" panose="02040602050305030304" pitchFamily="18" charset="0"/>
                <a:ea typeface="Batang" panose="02030600000101010101" pitchFamily="18" charset="-127"/>
                <a:cs typeface="Times New Roman" panose="02020603050405020304" pitchFamily="18" charset="0"/>
              </a:rPr>
              <a:t>THANK YOU</a:t>
            </a:r>
            <a:endParaRPr lang="en-US" altLang="en-US" sz="2200" dirty="0">
              <a:solidFill>
                <a:srgbClr val="002060"/>
              </a:solidFill>
              <a:latin typeface="Book Antiqua" panose="02040602050305030304" pitchFamily="18" charset="0"/>
              <a:ea typeface="Batang" panose="02030600000101010101" pitchFamily="18" charset="-127"/>
              <a:cs typeface="Times New Roman" panose="02020603050405020304" pitchFamily="18" charset="0"/>
            </a:endParaRPr>
          </a:p>
        </p:txBody>
      </p:sp>
      <p:sp>
        <p:nvSpPr>
          <p:cNvPr id="2" name="TextBox 1">
            <a:extLst>
              <a:ext uri="{FF2B5EF4-FFF2-40B4-BE49-F238E27FC236}">
                <a16:creationId xmlns:a16="http://schemas.microsoft.com/office/drawing/2014/main" id="{FAB6A536-F8A5-9109-D0D5-4F73AE9EA8E3}"/>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49157" name="Rectangle 3"/>
          <p:cNvSpPr>
            <a:spLocks noGrp="1" noChangeArrowheads="1"/>
          </p:cNvSpPr>
          <p:nvPr>
            <p:ph type="body" idx="1"/>
          </p:nvPr>
        </p:nvSpPr>
        <p:spPr>
          <a:xfrm>
            <a:off x="1245140" y="1353766"/>
            <a:ext cx="9941669" cy="4648200"/>
          </a:xfrm>
        </p:spPr>
        <p:txBody>
          <a:bodyPr/>
          <a:lstStyle/>
          <a:p>
            <a:pPr marL="389625" indent="-389625">
              <a:defRPr/>
            </a:pPr>
            <a:r>
              <a:rPr lang="en-US" altLang="en-US" b="1" dirty="0">
                <a:latin typeface="Times New Roman" panose="02020603050405020304" pitchFamily="18" charset="0"/>
                <a:cs typeface="Times New Roman" panose="02020603050405020304" pitchFamily="18" charset="0"/>
              </a:rPr>
              <a:t>Symbol: </a:t>
            </a:r>
          </a:p>
          <a:p>
            <a:pPr marL="0" indent="0">
              <a:buNone/>
              <a:defRPr/>
            </a:pPr>
            <a:r>
              <a:rPr lang="en-US" altLang="en-US" b="1"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 is an abstract entity.</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letters, digits and punctuation</a:t>
            </a:r>
          </a:p>
          <a:p>
            <a:pPr marL="389625" indent="-389625">
              <a:defRPr/>
            </a:pPr>
            <a:endParaRPr lang="en-US" altLang="en-US" b="1" dirty="0">
              <a:latin typeface="Times New Roman" panose="02020603050405020304" pitchFamily="18" charset="0"/>
              <a:cs typeface="Times New Roman" panose="02020603050405020304" pitchFamily="18" charset="0"/>
            </a:endParaRPr>
          </a:p>
          <a:p>
            <a:pPr marL="389625" indent="-389625">
              <a:defRPr/>
            </a:pPr>
            <a:r>
              <a:rPr lang="en-US" altLang="en-US" b="1" dirty="0">
                <a:latin typeface="Times New Roman" panose="02020603050405020304" pitchFamily="18" charset="0"/>
                <a:cs typeface="Times New Roman" panose="02020603050405020304" pitchFamily="18" charset="0"/>
              </a:rPr>
              <a:t>Alphabet</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 finite non-empty set of symbols is called 	‘alphabet’.</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cs typeface="Times New Roman" panose="02020603050405020304" pitchFamily="18" charset="0"/>
              </a:rPr>
              <a:t>: ∑={0,1}, ∑={</a:t>
            </a:r>
            <a:r>
              <a:rPr lang="en-US" altLang="en-US" dirty="0" err="1">
                <a:latin typeface="Times New Roman" panose="02020603050405020304" pitchFamily="18" charset="0"/>
                <a:cs typeface="Times New Roman" panose="02020603050405020304" pitchFamily="18" charset="0"/>
              </a:rPr>
              <a:t>a,b,c,d</a:t>
            </a:r>
            <a:r>
              <a:rPr lang="en-US" altLang="en-US" dirty="0">
                <a:latin typeface="Times New Roman" panose="02020603050405020304" pitchFamily="18" charset="0"/>
                <a:cs typeface="Times New Roman" panose="02020603050405020304" pitchFamily="18" charset="0"/>
              </a:rPr>
              <a:t>}</a:t>
            </a:r>
          </a:p>
          <a:p>
            <a:pPr marL="519502" lvl="1" indent="0">
              <a:buNone/>
              <a:defRPr/>
            </a:pP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TextBox 1">
            <a:extLst>
              <a:ext uri="{FF2B5EF4-FFF2-40B4-BE49-F238E27FC236}">
                <a16:creationId xmlns:a16="http://schemas.microsoft.com/office/drawing/2014/main" id="{7ACCE33A-0EA6-4176-FCAC-3E031B829968}"/>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a:xfrm>
            <a:off x="1186774" y="990600"/>
            <a:ext cx="10911441" cy="4876800"/>
          </a:xfrm>
        </p:spPr>
        <p:txBody>
          <a:bodyPr>
            <a:normAutofit/>
          </a:bodyPr>
          <a:lstStyle/>
          <a:p>
            <a:pPr marL="389625" indent="-389625">
              <a:defRPr/>
            </a:pPr>
            <a:r>
              <a:rPr lang="en-US" altLang="en-US" b="1" dirty="0">
                <a:latin typeface="Times New Roman" panose="02020603050405020304" pitchFamily="18" charset="0"/>
                <a:cs typeface="Times New Roman" panose="02020603050405020304" pitchFamily="18" charset="0"/>
              </a:rPr>
              <a:t>String</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A string over an alphabet is a finite sequence of the symbols drawn from 	that alphabet.</a:t>
            </a:r>
          </a:p>
          <a:p>
            <a:pPr marL="519502" lvl="1" inden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In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the alphabet</a:t>
            </a:r>
          </a:p>
          <a:p>
            <a:pPr marL="519502" lvl="1" inden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ab, abb  are valid strings, where as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abc</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not a string because ‘c’ 		doesn’t belongs to ∑.</a:t>
            </a:r>
          </a:p>
          <a:p>
            <a:pPr marL="1206500" lvl="1" indent="-292100" defTabSz="661988">
              <a:buFont typeface="Wingdings" panose="05000000000000000000" pitchFamily="2" charset="2"/>
              <a:buChar char="§"/>
              <a:defRPr/>
            </a:pP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Length of a String</a:t>
            </a:r>
          </a:p>
          <a:p>
            <a:pPr marL="519502" lvl="1" indent="0" algn="just">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The number of symbols in a string w is called its length, denoted 		by |w|. </a:t>
            </a:r>
          </a:p>
          <a:p>
            <a:pPr marL="519502" lvl="1" indent="0" algn="just">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 011 | = 3,  |11| = 2,  | b | = 1</a:t>
            </a:r>
          </a:p>
          <a:p>
            <a:pPr marL="1265238" lvl="1" indent="-350838" algn="just">
              <a:buFont typeface="Wingdings" panose="05000000000000000000" pitchFamily="2" charset="2"/>
              <a:buChar char="§"/>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is the empty string, the length of the empty string is ‘0’.  </a:t>
            </a:r>
          </a:p>
          <a:p>
            <a:pPr marL="519502" lvl="1" indent="0" algn="just">
              <a:buNone/>
              <a:defRPr/>
            </a:pPr>
            <a:endParaRPr lang="en-US" altLang="en-US" sz="2533" dirty="0">
              <a:sym typeface="Symbol" panose="05050102010706020507" pitchFamily="18" charset="2"/>
            </a:endParaRPr>
          </a:p>
        </p:txBody>
      </p:sp>
      <p:sp>
        <p:nvSpPr>
          <p:cNvPr id="9" name="Rectangle 2">
            <a:extLst>
              <a:ext uri="{FF2B5EF4-FFF2-40B4-BE49-F238E27FC236}">
                <a16:creationId xmlns:a16="http://schemas.microsoft.com/office/drawing/2014/main" id="{DFB434E9-DA98-527D-1FA3-1F4580631B2F}"/>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10" name="TextBox 9">
            <a:extLst>
              <a:ext uri="{FF2B5EF4-FFF2-40B4-BE49-F238E27FC236}">
                <a16:creationId xmlns:a16="http://schemas.microsoft.com/office/drawing/2014/main" id="{5841F824-7917-233F-8C4C-E262063D708E}"/>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type="body" idx="1"/>
          </p:nvPr>
        </p:nvSpPr>
        <p:spPr>
          <a:xfrm>
            <a:off x="1499680" y="1108952"/>
            <a:ext cx="10598535" cy="4860047"/>
          </a:xfrm>
        </p:spPr>
        <p:txBody>
          <a:bodyPr>
            <a:normAutofit lnSpcReduction="10000"/>
          </a:bodyPr>
          <a:lstStyle/>
          <a:p>
            <a:pPr marL="0" indent="0">
              <a:buNone/>
              <a:defRPr/>
            </a:pPr>
            <a:r>
              <a:rPr lang="en-US" altLang="en-US" b="1" dirty="0">
                <a:latin typeface="Times New Roman" panose="02020603050405020304" pitchFamily="18" charset="0"/>
                <a:cs typeface="Times New Roman" panose="02020603050405020304" pitchFamily="18" charset="0"/>
              </a:rPr>
              <a:t>String Operations</a:t>
            </a:r>
            <a:r>
              <a:rPr lang="en-US" altLang="en-US" dirty="0">
                <a:latin typeface="Times New Roman" panose="02020603050405020304" pitchFamily="18" charset="0"/>
                <a:cs typeface="Times New Roman" panose="02020603050405020304" pitchFamily="18" charset="0"/>
              </a:rPr>
              <a:t>: </a:t>
            </a:r>
          </a:p>
          <a:p>
            <a:pPr marL="0" indent="0">
              <a:buNone/>
              <a:defRPr/>
            </a:pPr>
            <a:r>
              <a:rPr lang="en-US" altLang="en-US" dirty="0">
                <a:latin typeface="Times New Roman" panose="02020603050405020304" pitchFamily="18" charset="0"/>
                <a:cs typeface="Times New Roman" panose="02020603050405020304" pitchFamily="18" charset="0"/>
              </a:rPr>
              <a:t>     </a:t>
            </a:r>
            <a:r>
              <a:rPr lang="en-US" altLang="en-US" b="1" dirty="0">
                <a:solidFill>
                  <a:srgbClr val="7030A0"/>
                </a:solidFill>
                <a:latin typeface="Times New Roman" panose="02020603050405020304" pitchFamily="18" charset="0"/>
                <a:cs typeface="Times New Roman" panose="02020603050405020304" pitchFamily="18" charset="0"/>
              </a:rPr>
              <a:t>Concatenation</a:t>
            </a:r>
            <a:r>
              <a:rPr lang="en-US" altLang="en-US" dirty="0">
                <a:latin typeface="Times New Roman" panose="02020603050405020304" pitchFamily="18" charset="0"/>
                <a:cs typeface="Times New Roman" panose="02020603050405020304" pitchFamily="18" charset="0"/>
                <a:sym typeface="Symbol" panose="05050102010706020507" pitchFamily="18" charset="2"/>
              </a:rPr>
              <a:t>:</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If x and y are strings, then the concatenation of x and y, 			denoted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is the string formed by appending y to x. </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For example, if x = dog and y = house, then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doghouse.</a:t>
            </a:r>
          </a:p>
          <a:p>
            <a:pPr marL="519502" lvl="1" indent="0" algn="just">
              <a:buNone/>
              <a:defRPr/>
            </a:pPr>
            <a:endParaRPr lang="en-US" altLang="en-US" sz="2800" dirty="0">
              <a:latin typeface="Times New Roman" panose="02020603050405020304" pitchFamily="18" charset="0"/>
              <a:cs typeface="Times New Roman" panose="02020603050405020304" pitchFamily="18" charset="0"/>
              <a:sym typeface="Symbol" panose="05050102010706020507" pitchFamily="18" charset="2"/>
            </a:endParaRP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The empty string is the identity under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concatenation;that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is, </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for any string s, .s=s. =s.</a:t>
            </a:r>
          </a:p>
          <a:p>
            <a:pPr marL="519502" lvl="1" indent="0" algn="just">
              <a:buNone/>
              <a:defRPr/>
            </a:pPr>
            <a:endParaRPr lang="en-US" altLang="en-US" sz="2800" dirty="0">
              <a:latin typeface="Times New Roman" panose="02020603050405020304" pitchFamily="18" charset="0"/>
              <a:cs typeface="Times New Roman" panose="02020603050405020304" pitchFamily="18" charset="0"/>
              <a:sym typeface="Symbol" panose="05050102010706020507" pitchFamily="18" charset="2"/>
            </a:endParaRPr>
          </a:p>
          <a:p>
            <a:pPr marL="1828800" lvl="1" indent="-973138" algn="just">
              <a:buFont typeface="Wingdings" panose="05000000000000000000" pitchFamily="2" charset="2"/>
              <a:buChar char="à"/>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Exponentiation of strings as follows:</a:t>
            </a:r>
          </a:p>
          <a:p>
            <a:pPr marL="519502" lvl="1" indent="0" algn="just">
              <a:buNone/>
              <a:defRPr/>
            </a:pP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s</a:t>
            </a:r>
            <a:r>
              <a:rPr lang="en-US" altLang="en-US" sz="2800" baseline="30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aseline="-250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baseline="30000" dirty="0" err="1">
                <a:latin typeface="Times New Roman" panose="02020603050405020304" pitchFamily="18" charset="0"/>
                <a:cs typeface="Times New Roman" panose="02020603050405020304" pitchFamily="18" charset="0"/>
                <a:sym typeface="Symbol" panose="05050102010706020507" pitchFamily="18" charset="2"/>
              </a:rPr>
              <a:t>n</a:t>
            </a:r>
            <a:r>
              <a:rPr lang="en-US" altLang="en-US" sz="2800" baseline="-25000"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s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dirty="0" err="1">
                <a:latin typeface="Times New Roman" panose="02020603050405020304" pitchFamily="18" charset="0"/>
                <a:cs typeface="Times New Roman" panose="02020603050405020304" pitchFamily="18" charset="0"/>
                <a:sym typeface="Symbol" panose="05050102010706020507" pitchFamily="18" charset="2"/>
              </a:rPr>
              <a:t>s</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 .. s ( n times)</a:t>
            </a:r>
          </a:p>
        </p:txBody>
      </p:sp>
      <p:sp>
        <p:nvSpPr>
          <p:cNvPr id="4" name="Rectangle 2">
            <a:extLst>
              <a:ext uri="{FF2B5EF4-FFF2-40B4-BE49-F238E27FC236}">
                <a16:creationId xmlns:a16="http://schemas.microsoft.com/office/drawing/2014/main" id="{2E4CF9AD-4366-4B67-5E77-9A93AFDA66FA}"/>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5" name="TextBox 4">
            <a:extLst>
              <a:ext uri="{FF2B5EF4-FFF2-40B4-BE49-F238E27FC236}">
                <a16:creationId xmlns:a16="http://schemas.microsoft.com/office/drawing/2014/main" id="{0DDF0A98-5690-B8BB-2017-1969D9F33A7E}"/>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noChangeArrowheads="1"/>
          </p:cNvSpPr>
          <p:nvPr>
            <p:ph type="body" idx="1"/>
          </p:nvPr>
        </p:nvSpPr>
        <p:spPr>
          <a:xfrm>
            <a:off x="272376" y="1031129"/>
            <a:ext cx="7315198" cy="5136204"/>
          </a:xfrm>
        </p:spPr>
        <p:txBody>
          <a:bodyPr>
            <a:noAutofit/>
          </a:bodyPr>
          <a:lstStyle/>
          <a:p>
            <a:pPr marL="0" indent="0" algn="just">
              <a:buNone/>
            </a:pPr>
            <a:r>
              <a:rPr lang="en-US" altLang="en-US" sz="2500" b="1" dirty="0">
                <a:solidFill>
                  <a:srgbClr val="7030A0"/>
                </a:solidFill>
                <a:latin typeface="Times New Roman" panose="02020603050405020304" pitchFamily="18" charset="0"/>
                <a:cs typeface="Times New Roman" panose="02020603050405020304" pitchFamily="18" charset="0"/>
              </a:rPr>
              <a:t>Prefix: </a:t>
            </a:r>
            <a:r>
              <a:rPr lang="en-US" altLang="en-US" sz="2500" dirty="0">
                <a:latin typeface="Times New Roman" panose="02020603050405020304" pitchFamily="18" charset="0"/>
                <a:cs typeface="Times New Roman" panose="02020603050405020304" pitchFamily="18" charset="0"/>
              </a:rPr>
              <a:t>Any sequence of leading symbols over the given string is called ‘prefix’.</a:t>
            </a:r>
          </a:p>
          <a:p>
            <a:pPr marL="0" indent="0" algn="just">
              <a:buNone/>
            </a:pPr>
            <a:r>
              <a:rPr lang="en-US" altLang="en-US" sz="2500" dirty="0">
                <a:latin typeface="Times New Roman" panose="02020603050405020304" pitchFamily="18" charset="0"/>
                <a:cs typeface="Times New Roman" panose="02020603050405020304" pitchFamily="18" charset="0"/>
              </a:rPr>
              <a:t>Example: For the string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 the possible prefixes are </a:t>
            </a:r>
            <a:r>
              <a:rPr lang="en-US" altLang="en-US" sz="2500" dirty="0">
                <a:latin typeface="Times New Roman" panose="02020603050405020304" pitchFamily="18" charset="0"/>
                <a:cs typeface="Times New Roman" panose="02020603050405020304" pitchFamily="18" charset="0"/>
                <a:sym typeface="Symbol" pitchFamily="18" charset="2"/>
              </a:rPr>
              <a:t></a:t>
            </a:r>
            <a:r>
              <a:rPr lang="en-US" altLang="en-US" sz="2500" dirty="0">
                <a:latin typeface="Times New Roman" panose="02020603050405020304" pitchFamily="18" charset="0"/>
                <a:cs typeface="Times New Roman" panose="02020603050405020304" pitchFamily="18" charset="0"/>
              </a:rPr>
              <a:t>, c, cs,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a:t>
            </a:r>
          </a:p>
          <a:p>
            <a:pPr marL="0" indent="0" algn="just">
              <a:buNone/>
            </a:pPr>
            <a:r>
              <a:rPr lang="en-US" altLang="en-US" sz="2500" b="1" dirty="0">
                <a:solidFill>
                  <a:srgbClr val="7030A0"/>
                </a:solidFill>
                <a:latin typeface="Times New Roman" panose="02020603050405020304" pitchFamily="18" charset="0"/>
                <a:cs typeface="Times New Roman" panose="02020603050405020304" pitchFamily="18" charset="0"/>
              </a:rPr>
              <a:t>Suffix: </a:t>
            </a:r>
            <a:r>
              <a:rPr lang="en-US" altLang="en-US" sz="2500" dirty="0">
                <a:latin typeface="Times New Roman" panose="02020603050405020304" pitchFamily="18" charset="0"/>
                <a:cs typeface="Times New Roman" panose="02020603050405020304" pitchFamily="18" charset="0"/>
              </a:rPr>
              <a:t>Any sequence of trailing symbols over the given string is called ‘suffix’.</a:t>
            </a:r>
          </a:p>
          <a:p>
            <a:pPr marL="0" indent="0" algn="just">
              <a:buNone/>
            </a:pPr>
            <a:r>
              <a:rPr lang="en-US" altLang="en-US" sz="2500" dirty="0">
                <a:latin typeface="Times New Roman" panose="02020603050405020304" pitchFamily="18" charset="0"/>
                <a:cs typeface="Times New Roman" panose="02020603050405020304" pitchFamily="18" charset="0"/>
              </a:rPr>
              <a:t>Example: For the string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 the possible suffixes are </a:t>
            </a:r>
            <a:r>
              <a:rPr lang="en-US" altLang="en-US" sz="2500" dirty="0">
                <a:latin typeface="Times New Roman" panose="02020603050405020304" pitchFamily="18" charset="0"/>
                <a:cs typeface="Times New Roman" panose="02020603050405020304" pitchFamily="18" charset="0"/>
                <a:sym typeface="Symbol" pitchFamily="18" charset="2"/>
              </a:rPr>
              <a:t></a:t>
            </a:r>
            <a:r>
              <a:rPr lang="en-US" altLang="en-US" sz="2500" dirty="0">
                <a:latin typeface="Times New Roman" panose="02020603050405020304" pitchFamily="18" charset="0"/>
                <a:cs typeface="Times New Roman" panose="02020603050405020304" pitchFamily="18" charset="0"/>
              </a:rPr>
              <a:t>, e, se, </a:t>
            </a:r>
            <a:r>
              <a:rPr lang="en-US" altLang="en-US" sz="2500" dirty="0" err="1">
                <a:latin typeface="Times New Roman" panose="02020603050405020304" pitchFamily="18" charset="0"/>
                <a:cs typeface="Times New Roman" panose="02020603050405020304" pitchFamily="18" charset="0"/>
              </a:rPr>
              <a:t>cse</a:t>
            </a:r>
            <a:r>
              <a:rPr lang="en-US" altLang="en-US" sz="2500" dirty="0">
                <a:latin typeface="Times New Roman" panose="02020603050405020304" pitchFamily="18" charset="0"/>
                <a:cs typeface="Times New Roman" panose="02020603050405020304" pitchFamily="18" charset="0"/>
              </a:rPr>
              <a:t>.</a:t>
            </a:r>
          </a:p>
          <a:p>
            <a:pPr marL="0" indent="0" algn="just">
              <a:buNone/>
              <a:defRPr/>
            </a:pPr>
            <a:r>
              <a:rPr lang="en-US" altLang="en-US" sz="2500" b="1" dirty="0">
                <a:solidFill>
                  <a:srgbClr val="7030A0"/>
                </a:solidFill>
                <a:latin typeface="Times New Roman" panose="02020603050405020304" pitchFamily="18" charset="0"/>
                <a:cs typeface="Times New Roman" panose="02020603050405020304" pitchFamily="18" charset="0"/>
              </a:rPr>
              <a:t>Substring: </a:t>
            </a:r>
            <a:r>
              <a:rPr lang="en-US" altLang="en-US" sz="2500" dirty="0">
                <a:latin typeface="Times New Roman" panose="02020603050405020304" pitchFamily="18" charset="0"/>
                <a:cs typeface="Times New Roman" panose="02020603050405020304" pitchFamily="18" charset="0"/>
              </a:rPr>
              <a:t>Any sequence of symbols over the given string is called ‘substring’.</a:t>
            </a:r>
          </a:p>
          <a:p>
            <a:pPr marL="0" indent="0" algn="just">
              <a:buNone/>
              <a:defRPr/>
            </a:pPr>
            <a:r>
              <a:rPr lang="en-US" altLang="en-US" sz="2500" dirty="0">
                <a:latin typeface="Times New Roman" panose="02020603050405020304" pitchFamily="18" charset="0"/>
                <a:cs typeface="Times New Roman" panose="02020603050405020304" pitchFamily="18" charset="0"/>
              </a:rPr>
              <a:t>Example: For the string ‘computer’ the possible substrings are </a:t>
            </a:r>
            <a:r>
              <a:rPr lang="en-US" altLang="en-US" sz="25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500" dirty="0">
                <a:latin typeface="Times New Roman" panose="02020603050405020304" pitchFamily="18" charset="0"/>
                <a:cs typeface="Times New Roman" panose="02020603050405020304" pitchFamily="18" charset="0"/>
              </a:rPr>
              <a:t>, com, put, </a:t>
            </a:r>
            <a:r>
              <a:rPr lang="en-US" altLang="en-US" sz="2500" dirty="0" err="1">
                <a:latin typeface="Times New Roman" panose="02020603050405020304" pitchFamily="18" charset="0"/>
                <a:cs typeface="Times New Roman" panose="02020603050405020304" pitchFamily="18" charset="0"/>
              </a:rPr>
              <a:t>te</a:t>
            </a:r>
            <a:r>
              <a:rPr lang="en-US" altLang="en-US" sz="2500" dirty="0">
                <a:latin typeface="Times New Roman" panose="02020603050405020304" pitchFamily="18" charset="0"/>
                <a:cs typeface="Times New Roman" panose="02020603050405020304" pitchFamily="18" charset="0"/>
              </a:rPr>
              <a:t>, </a:t>
            </a:r>
            <a:r>
              <a:rPr lang="en-US" altLang="en-US" sz="2500" dirty="0" err="1">
                <a:latin typeface="Times New Roman" panose="02020603050405020304" pitchFamily="18" charset="0"/>
                <a:cs typeface="Times New Roman" panose="02020603050405020304" pitchFamily="18" charset="0"/>
              </a:rPr>
              <a:t>mp</a:t>
            </a:r>
            <a:r>
              <a:rPr lang="en-US" altLang="en-US" sz="2500" dirty="0">
                <a:latin typeface="Times New Roman" panose="02020603050405020304" pitchFamily="18" charset="0"/>
                <a:cs typeface="Times New Roman" panose="02020603050405020304" pitchFamily="18" charset="0"/>
              </a:rPr>
              <a:t>,….</a:t>
            </a:r>
          </a:p>
          <a:p>
            <a:pPr marL="0" indent="0" algn="just">
              <a:buNone/>
            </a:pPr>
            <a:endParaRPr lang="en-US" altLang="en-US" sz="2600" dirty="0">
              <a:latin typeface="Times New Roman" panose="02020603050405020304" pitchFamily="18" charset="0"/>
              <a:cs typeface="Times New Roman" panose="02020603050405020304" pitchFamily="18" charset="0"/>
            </a:endParaRPr>
          </a:p>
          <a:p>
            <a:pPr marL="0" indent="0" algn="just">
              <a:buNone/>
            </a:pPr>
            <a:endParaRPr lang="en-US" altLang="en-US" sz="2600" dirty="0">
              <a:latin typeface="Times New Roman" panose="02020603050405020304" pitchFamily="18" charset="0"/>
              <a:cs typeface="Times New Roman" panose="02020603050405020304" pitchFamily="18" charset="0"/>
            </a:endParaRPr>
          </a:p>
          <a:p>
            <a:pPr marL="0" indent="0" algn="just">
              <a:buNone/>
            </a:pPr>
            <a:endParaRPr lang="en-US" altLang="en-US" sz="2600" dirty="0">
              <a:latin typeface="Times New Roman" panose="02020603050405020304" pitchFamily="18" charset="0"/>
              <a:cs typeface="Times New Roman" panose="02020603050405020304" pitchFamily="18" charset="0"/>
              <a:sym typeface="Symbol" pitchFamily="18" charset="2"/>
            </a:endParaRPr>
          </a:p>
        </p:txBody>
      </p:sp>
      <p:sp>
        <p:nvSpPr>
          <p:cNvPr id="4" name="Rectangle 2">
            <a:extLst>
              <a:ext uri="{FF2B5EF4-FFF2-40B4-BE49-F238E27FC236}">
                <a16:creationId xmlns:a16="http://schemas.microsoft.com/office/drawing/2014/main" id="{638BACEA-663D-4017-EE25-0109042C9D4F}"/>
              </a:ext>
            </a:extLst>
          </p:cNvPr>
          <p:cNvSpPr>
            <a:spLocks noGrp="1" noChangeArrowheads="1"/>
          </p:cNvSpPr>
          <p:nvPr>
            <p:ph type="title"/>
          </p:nvPr>
        </p:nvSpPr>
        <p:spPr>
          <a:xfrm>
            <a:off x="1499681" y="-1"/>
            <a:ext cx="8033425" cy="856035"/>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1. Strings and Languages</a:t>
            </a:r>
          </a:p>
        </p:txBody>
      </p:sp>
      <p:sp>
        <p:nvSpPr>
          <p:cNvPr id="5" name="TextBox 4">
            <a:extLst>
              <a:ext uri="{FF2B5EF4-FFF2-40B4-BE49-F238E27FC236}">
                <a16:creationId xmlns:a16="http://schemas.microsoft.com/office/drawing/2014/main" id="{EDDBD065-D22C-FE25-710A-7618CA3AF024}"/>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6" name="Rectangle 3">
            <a:extLst>
              <a:ext uri="{FF2B5EF4-FFF2-40B4-BE49-F238E27FC236}">
                <a16:creationId xmlns:a16="http://schemas.microsoft.com/office/drawing/2014/main" id="{9345E565-DBB5-AA97-CDA0-3510E2800AC2}"/>
              </a:ext>
            </a:extLst>
          </p:cNvPr>
          <p:cNvSpPr txBox="1">
            <a:spLocks noChangeArrowheads="1"/>
          </p:cNvSpPr>
          <p:nvPr/>
        </p:nvSpPr>
        <p:spPr>
          <a:xfrm>
            <a:off x="7918314" y="1083963"/>
            <a:ext cx="4001309" cy="40175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endParaRPr lang="en-US" altLang="en-US" sz="2533" dirty="0"/>
          </a:p>
          <a:p>
            <a:pPr marL="0" indent="0" algn="just">
              <a:buNone/>
              <a:defRPr/>
            </a:pPr>
            <a:r>
              <a:rPr lang="en-US" altLang="en-US" sz="2600" b="1" dirty="0">
                <a:solidFill>
                  <a:srgbClr val="7030A0"/>
                </a:solidFill>
                <a:latin typeface="Times New Roman" panose="02020603050405020304" pitchFamily="18" charset="0"/>
                <a:cs typeface="Times New Roman" panose="02020603050405020304" pitchFamily="18" charset="0"/>
              </a:rPr>
              <a:t>Language</a:t>
            </a:r>
            <a:r>
              <a:rPr lang="en-US" altLang="en-US" sz="2600" dirty="0">
                <a:solidFill>
                  <a:srgbClr val="7030A0"/>
                </a:solidFill>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 language over an alphabet is a set of strings over that alphabet.</a:t>
            </a:r>
          </a:p>
          <a:p>
            <a:pPr marL="0" indent="0" algn="just">
              <a:buFont typeface="Arial" panose="020B0604020202020204" pitchFamily="34" charset="0"/>
              <a:buNone/>
              <a:defRPr/>
            </a:pP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e.g</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p>
          <a:p>
            <a:pPr marL="0" indent="0" algn="just">
              <a:buFont typeface="Arial" panose="020B0604020202020204" pitchFamily="34" charset="0"/>
              <a:buNone/>
              <a:defRPr/>
            </a:pP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L={aa, abb,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bab</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dirty="0" err="1">
                <a:latin typeface="Times New Roman" panose="02020603050405020304" pitchFamily="18" charset="0"/>
                <a:cs typeface="Times New Roman" panose="02020603050405020304" pitchFamily="18" charset="0"/>
                <a:sym typeface="Symbol" panose="05050102010706020507" pitchFamily="18" charset="2"/>
              </a:rPr>
              <a:t>bbaaa</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pic>
        <p:nvPicPr>
          <p:cNvPr id="64519" name="Picture 5"/>
          <p:cNvPicPr>
            <a:picLocks noChangeAspect="1" noChangeArrowheads="1"/>
          </p:cNvPicPr>
          <p:nvPr/>
        </p:nvPicPr>
        <p:blipFill>
          <a:blip r:embed="rId2"/>
          <a:srcRect/>
          <a:stretch>
            <a:fillRect/>
          </a:stretch>
        </p:blipFill>
        <p:spPr bwMode="auto">
          <a:xfrm>
            <a:off x="1733141" y="1303990"/>
            <a:ext cx="7646273" cy="2163864"/>
          </a:xfrm>
          <a:prstGeom prst="rect">
            <a:avLst/>
          </a:prstGeom>
          <a:noFill/>
          <a:ln w="9525">
            <a:noFill/>
            <a:miter lim="800000"/>
            <a:headEnd/>
            <a:tailEnd/>
          </a:ln>
        </p:spPr>
      </p:pic>
      <p:sp>
        <p:nvSpPr>
          <p:cNvPr id="64520" name="TextBox 15"/>
          <p:cNvSpPr txBox="1">
            <a:spLocks noChangeArrowheads="1"/>
          </p:cNvSpPr>
          <p:nvPr/>
        </p:nvSpPr>
        <p:spPr bwMode="auto">
          <a:xfrm>
            <a:off x="3046046" y="3970775"/>
            <a:ext cx="6099908" cy="474249"/>
          </a:xfrm>
          <a:prstGeom prst="rect">
            <a:avLst/>
          </a:prstGeom>
          <a:noFill/>
          <a:ln w="9525">
            <a:noFill/>
            <a:miter lim="800000"/>
            <a:headEnd/>
            <a:tailEnd/>
          </a:ln>
        </p:spPr>
        <p:txBody>
          <a:bodyPr lIns="103900" tIns="51951" rIns="103900" bIns="51951">
            <a:spAutoFit/>
          </a:bodyPr>
          <a:lstStyle/>
          <a:p>
            <a:pPr algn="ctr"/>
            <a:r>
              <a:rPr lang="en-US" sz="2400" dirty="0">
                <a:latin typeface="Times New Roman" panose="02020603050405020304" pitchFamily="18" charset="0"/>
                <a:cs typeface="Times New Roman" panose="02020603050405020304" pitchFamily="18" charset="0"/>
              </a:rPr>
              <a:t>Definitions of operations on languages</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FCBD82E-4965-D5E3-43C7-4875BEE1FBC2}"/>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type="body" idx="1"/>
          </p:nvPr>
        </p:nvSpPr>
        <p:spPr>
          <a:xfrm>
            <a:off x="739303" y="1539334"/>
            <a:ext cx="5486400" cy="4122163"/>
          </a:xfrm>
        </p:spPr>
        <p:txBody>
          <a:bodyPr>
            <a:noAutofit/>
          </a:bodyPr>
          <a:lstStyle/>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rPr>
              <a:t>Concatenation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 s</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s</a:t>
            </a:r>
            <a:r>
              <a:rPr lang="en-US" altLang="en-US" sz="2600" baseline="-25000" dirty="0">
                <a:latin typeface="Times New Roman" panose="02020603050405020304" pitchFamily="18" charset="0"/>
                <a:cs typeface="Times New Roman" panose="02020603050405020304" pitchFamily="18" charset="0"/>
              </a:rPr>
              <a:t>1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and  </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2 </a:t>
            </a:r>
            <a:r>
              <a:rPr lang="en-US" altLang="en-US" sz="2600" dirty="0">
                <a:latin typeface="Times New Roman" panose="02020603050405020304" pitchFamily="18" charset="0"/>
                <a:cs typeface="Times New Roman" panose="02020603050405020304" pitchFamily="18" charset="0"/>
                <a:sym typeface="Symbol" pitchFamily="18" charset="2"/>
              </a:rPr>
              <a:t>}</a:t>
            </a: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Union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 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or   </a:t>
            </a:r>
            <a:r>
              <a:rPr lang="en-US" altLang="en-US" sz="2600" dirty="0">
                <a:latin typeface="Times New Roman" panose="02020603050405020304" pitchFamily="18" charset="0"/>
                <a:cs typeface="Times New Roman" panose="02020603050405020304" pitchFamily="18" charset="0"/>
              </a:rPr>
              <a:t>s</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sym typeface="Symbol" pitchFamily="18" charset="2"/>
              </a:rPr>
              <a:t> L</a:t>
            </a:r>
            <a:r>
              <a:rPr lang="en-US" altLang="en-US" sz="2600" baseline="-25000" dirty="0">
                <a:latin typeface="Times New Roman" panose="02020603050405020304" pitchFamily="18" charset="0"/>
                <a:cs typeface="Times New Roman" panose="02020603050405020304" pitchFamily="18" charset="0"/>
                <a:sym typeface="Symbol" pitchFamily="18" charset="2"/>
              </a:rPr>
              <a:t>2 </a:t>
            </a:r>
            <a:r>
              <a:rPr lang="en-US" altLang="en-US" sz="2600" dirty="0">
                <a:latin typeface="Times New Roman" panose="02020603050405020304" pitchFamily="18" charset="0"/>
                <a:cs typeface="Times New Roman" panose="02020603050405020304" pitchFamily="18" charset="0"/>
                <a:sym typeface="Symbol" pitchFamily="18" charset="2"/>
              </a:rPr>
              <a:t>}</a:t>
            </a: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Exponentiation</a:t>
            </a: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0</a:t>
            </a:r>
            <a:r>
              <a:rPr lang="en-US" altLang="en-US" sz="2600" baseline="-25000" dirty="0">
                <a:latin typeface="Times New Roman" panose="02020603050405020304" pitchFamily="18" charset="0"/>
                <a:cs typeface="Times New Roman" panose="02020603050405020304" pitchFamily="18" charset="0"/>
                <a:sym typeface="Symbol" pitchFamily="18" charset="2"/>
              </a:rPr>
              <a:t>  </a:t>
            </a:r>
            <a:r>
              <a:rPr lang="en-US" altLang="en-US" sz="2600" dirty="0">
                <a:latin typeface="Times New Roman" panose="02020603050405020304" pitchFamily="18" charset="0"/>
                <a:cs typeface="Times New Roman" panose="02020603050405020304" pitchFamily="18" charset="0"/>
                <a:sym typeface="Symbol" pitchFamily="18" charset="2"/>
              </a:rPr>
              <a:t>= {}        L</a:t>
            </a:r>
            <a:r>
              <a:rPr lang="en-US" altLang="en-US" sz="2600" baseline="30000" dirty="0">
                <a:latin typeface="Times New Roman" panose="02020603050405020304" pitchFamily="18" charset="0"/>
                <a:cs typeface="Times New Roman" panose="02020603050405020304" pitchFamily="18" charset="0"/>
                <a:sym typeface="Symbol" pitchFamily="18" charset="2"/>
              </a:rPr>
              <a:t>1</a:t>
            </a:r>
            <a:r>
              <a:rPr lang="en-US" altLang="en-US" sz="2600" dirty="0">
                <a:latin typeface="Times New Roman" panose="02020603050405020304" pitchFamily="18" charset="0"/>
                <a:cs typeface="Times New Roman" panose="02020603050405020304" pitchFamily="18" charset="0"/>
                <a:sym typeface="Symbol" pitchFamily="18" charset="2"/>
              </a:rPr>
              <a:t> = L            L</a:t>
            </a:r>
            <a:r>
              <a:rPr lang="en-US" altLang="en-US" sz="2600" baseline="30000" dirty="0">
                <a:latin typeface="Times New Roman" panose="02020603050405020304" pitchFamily="18" charset="0"/>
                <a:cs typeface="Times New Roman" panose="02020603050405020304" pitchFamily="18" charset="0"/>
                <a:sym typeface="Symbol" pitchFamily="18" charset="2"/>
              </a:rPr>
              <a:t>2</a:t>
            </a:r>
            <a:r>
              <a:rPr lang="en-US" altLang="en-US" sz="2600" dirty="0">
                <a:latin typeface="Times New Roman" panose="02020603050405020304" pitchFamily="18" charset="0"/>
                <a:cs typeface="Times New Roman" panose="02020603050405020304" pitchFamily="18" charset="0"/>
                <a:sym typeface="Symbol" pitchFamily="18" charset="2"/>
              </a:rPr>
              <a:t> = LL</a:t>
            </a:r>
          </a:p>
          <a:p>
            <a:pPr lvl="1">
              <a:lnSpc>
                <a:spcPct val="90000"/>
              </a:lnSpc>
              <a:buFontTx/>
              <a:buNone/>
            </a:pPr>
            <a:endParaRPr lang="en-US" altLang="en-US" sz="2600" dirty="0">
              <a:latin typeface="Times New Roman" panose="02020603050405020304" pitchFamily="18" charset="0"/>
              <a:cs typeface="Times New Roman" panose="02020603050405020304" pitchFamily="18" charset="0"/>
              <a:sym typeface="Symbol" pitchFamily="18" charset="2"/>
            </a:endParaRPr>
          </a:p>
          <a:p>
            <a:pPr lvl="1">
              <a:lnSpc>
                <a:spcPct val="90000"/>
              </a:lnSpc>
              <a:buFontTx/>
              <a:buNone/>
            </a:pPr>
            <a:r>
              <a:rPr lang="en-US" altLang="en-US" sz="2600" dirty="0">
                <a:latin typeface="Times New Roman" panose="02020603050405020304" pitchFamily="18" charset="0"/>
                <a:cs typeface="Times New Roman" panose="02020603050405020304" pitchFamily="18" charset="0"/>
                <a:sym typeface="Symbol" pitchFamily="18" charset="2"/>
              </a:rPr>
              <a:t> </a:t>
            </a:r>
          </a:p>
        </p:txBody>
      </p:sp>
      <p:graphicFrame>
        <p:nvGraphicFramePr>
          <p:cNvPr id="65542" name="Object 5"/>
          <p:cNvGraphicFramePr>
            <a:graphicFrameLocks noChangeAspect="1"/>
          </p:cNvGraphicFramePr>
          <p:nvPr>
            <p:extLst>
              <p:ext uri="{D42A27DB-BD31-4B8C-83A1-F6EECF244321}">
                <p14:modId xmlns:p14="http://schemas.microsoft.com/office/powerpoint/2010/main" val="344502042"/>
              </p:ext>
            </p:extLst>
          </p:nvPr>
        </p:nvGraphicFramePr>
        <p:xfrm>
          <a:off x="8657617" y="2160073"/>
          <a:ext cx="717063" cy="609600"/>
        </p:xfrm>
        <a:graphic>
          <a:graphicData uri="http://schemas.openxmlformats.org/presentationml/2006/ole">
            <mc:AlternateContent xmlns:mc="http://schemas.openxmlformats.org/markup-compatibility/2006">
              <mc:Choice xmlns:v="urn:schemas-microsoft-com:vml" Requires="v">
                <p:oleObj name="Equation" r:id="rId2" imgW="330120" imgH="431640" progId="Equation.3">
                  <p:embed/>
                </p:oleObj>
              </mc:Choice>
              <mc:Fallback>
                <p:oleObj name="Equation" r:id="rId2" imgW="330120" imgH="431640" progId="Equation.3">
                  <p:embed/>
                  <p:pic>
                    <p:nvPicPr>
                      <p:cNvPr id="65542"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7617" y="2160073"/>
                        <a:ext cx="717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6"/>
          <p:cNvGraphicFramePr>
            <a:graphicFrameLocks noChangeAspect="1"/>
          </p:cNvGraphicFramePr>
          <p:nvPr>
            <p:extLst>
              <p:ext uri="{D42A27DB-BD31-4B8C-83A1-F6EECF244321}">
                <p14:modId xmlns:p14="http://schemas.microsoft.com/office/powerpoint/2010/main" val="978026919"/>
              </p:ext>
            </p:extLst>
          </p:nvPr>
        </p:nvGraphicFramePr>
        <p:xfrm>
          <a:off x="8657616" y="3527831"/>
          <a:ext cx="717063" cy="609600"/>
        </p:xfrm>
        <a:graphic>
          <a:graphicData uri="http://schemas.openxmlformats.org/presentationml/2006/ole">
            <mc:AlternateContent xmlns:mc="http://schemas.openxmlformats.org/markup-compatibility/2006">
              <mc:Choice xmlns:v="urn:schemas-microsoft-com:vml" Requires="v">
                <p:oleObj name="Equation" r:id="rId4" imgW="330057" imgH="431613" progId="Equation.3">
                  <p:embed/>
                </p:oleObj>
              </mc:Choice>
              <mc:Fallback>
                <p:oleObj name="Equation" r:id="rId4" imgW="330057" imgH="431613" progId="Equation.3">
                  <p:embed/>
                  <p:pic>
                    <p:nvPicPr>
                      <p:cNvPr id="65543"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7616" y="3527831"/>
                        <a:ext cx="717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
            <a:extLst>
              <a:ext uri="{FF2B5EF4-FFF2-40B4-BE49-F238E27FC236}">
                <a16:creationId xmlns:a16="http://schemas.microsoft.com/office/drawing/2014/main" id="{1783D9EE-32B2-A34E-7513-92AC67EB5AB5}"/>
              </a:ext>
            </a:extLst>
          </p:cNvPr>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sp>
        <p:nvSpPr>
          <p:cNvPr id="5" name="TextBox 4">
            <a:extLst>
              <a:ext uri="{FF2B5EF4-FFF2-40B4-BE49-F238E27FC236}">
                <a16:creationId xmlns:a16="http://schemas.microsoft.com/office/drawing/2014/main" id="{609C17D3-5A76-4E89-46A0-E5DEE2728948}"/>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7" name="TextBox 6">
            <a:extLst>
              <a:ext uri="{FF2B5EF4-FFF2-40B4-BE49-F238E27FC236}">
                <a16:creationId xmlns:a16="http://schemas.microsoft.com/office/drawing/2014/main" id="{B95D88B9-F89A-DBD5-5846-698F3A8AA57C}"/>
              </a:ext>
            </a:extLst>
          </p:cNvPr>
          <p:cNvSpPr txBox="1"/>
          <p:nvPr/>
        </p:nvSpPr>
        <p:spPr>
          <a:xfrm>
            <a:off x="7060421" y="1541183"/>
            <a:ext cx="4628515" cy="2973122"/>
          </a:xfrm>
          <a:prstGeom prst="rect">
            <a:avLst/>
          </a:prstGeom>
          <a:noFill/>
        </p:spPr>
        <p:txBody>
          <a:bodyPr wrap="square">
            <a:spAutoFit/>
          </a:bodyPr>
          <a:lstStyle/>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Kleene Closure</a:t>
            </a:r>
          </a:p>
          <a:p>
            <a:pPr lvl="1">
              <a:lnSpc>
                <a:spcPct val="90000"/>
              </a:lnSpc>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dirty="0">
                <a:latin typeface="Times New Roman" panose="02020603050405020304" pitchFamily="18" charset="0"/>
                <a:cs typeface="Times New Roman" panose="02020603050405020304" pitchFamily="18" charset="0"/>
                <a:sym typeface="Symbol" pitchFamily="18" charset="2"/>
              </a:rPr>
              <a:t> = </a:t>
            </a:r>
          </a:p>
          <a:p>
            <a:pPr marL="457200" lvl="1" indent="0">
              <a:lnSpc>
                <a:spcPct val="90000"/>
              </a:lnSpc>
              <a:buNone/>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0" indent="0">
              <a:lnSpc>
                <a:spcPct val="90000"/>
              </a:lnSpc>
              <a:buNone/>
            </a:pPr>
            <a:r>
              <a:rPr lang="en-US" altLang="en-US" sz="2600" dirty="0">
                <a:solidFill>
                  <a:srgbClr val="7030A0"/>
                </a:solidFill>
                <a:latin typeface="Times New Roman" panose="02020603050405020304" pitchFamily="18" charset="0"/>
                <a:cs typeface="Times New Roman" panose="02020603050405020304" pitchFamily="18" charset="0"/>
                <a:sym typeface="Symbol" pitchFamily="18" charset="2"/>
              </a:rPr>
              <a:t>Positive Closure</a:t>
            </a:r>
          </a:p>
          <a:p>
            <a:pPr lvl="1">
              <a:lnSpc>
                <a:spcPct val="90000"/>
              </a:lnSpc>
            </a:pPr>
            <a:endParaRPr lang="en-US" altLang="en-US" sz="2600" dirty="0">
              <a:latin typeface="Times New Roman" panose="02020603050405020304" pitchFamily="18" charset="0"/>
              <a:cs typeface="Times New Roman" panose="02020603050405020304" pitchFamily="18" charset="0"/>
              <a:sym typeface="Symbol" pitchFamily="18" charset="2"/>
            </a:endParaRPr>
          </a:p>
          <a:p>
            <a:pPr marL="457200" lvl="1" indent="0">
              <a:lnSpc>
                <a:spcPct val="90000"/>
              </a:lnSpc>
              <a:buNone/>
            </a:pPr>
            <a:r>
              <a:rPr lang="en-US" altLang="en-US" sz="2600" dirty="0">
                <a:latin typeface="Times New Roman" panose="02020603050405020304" pitchFamily="18" charset="0"/>
                <a:cs typeface="Times New Roman" panose="02020603050405020304" pitchFamily="18" charset="0"/>
                <a:sym typeface="Symbol" pitchFamily="18" charset="2"/>
              </a:rPr>
              <a:t>L</a:t>
            </a:r>
            <a:r>
              <a:rPr lang="en-US" altLang="en-US" sz="2600" baseline="30000" dirty="0">
                <a:latin typeface="Times New Roman" panose="02020603050405020304" pitchFamily="18" charset="0"/>
                <a:cs typeface="Times New Roman" panose="02020603050405020304" pitchFamily="18" charset="0"/>
                <a:sym typeface="Symbol" pitchFamily="18" charset="2"/>
              </a:rPr>
              <a:t>+</a:t>
            </a:r>
            <a:r>
              <a:rPr lang="en-US" altLang="en-US" sz="2600" dirty="0">
                <a:latin typeface="Times New Roman" panose="02020603050405020304" pitchFamily="18" charset="0"/>
                <a:cs typeface="Times New Roman" panose="02020603050405020304" pitchFamily="18" charset="0"/>
                <a:sym typeface="Symbol" pitchFamily="18" charset="2"/>
              </a:rPr>
              <a:t> = </a:t>
            </a:r>
          </a:p>
          <a:p>
            <a:pPr marL="457200" lvl="1" indent="0">
              <a:lnSpc>
                <a:spcPct val="90000"/>
              </a:lnSpc>
              <a:buNone/>
            </a:pPr>
            <a:endParaRPr lang="en-US" altLang="en-US" sz="2600" dirty="0">
              <a:latin typeface="Times New Roman" panose="02020603050405020304" pitchFamily="18" charset="0"/>
              <a:cs typeface="Times New Roman" panose="02020603050405020304" pitchFamily="18" charset="0"/>
              <a:sym typeface="Symbol"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type="body" idx="1"/>
          </p:nvPr>
        </p:nvSpPr>
        <p:spPr>
          <a:xfrm>
            <a:off x="2120632" y="937095"/>
            <a:ext cx="9825436" cy="5715000"/>
          </a:xfrm>
        </p:spPr>
        <p:txBody>
          <a:bodyPr>
            <a:normAutofit lnSpcReduction="10000"/>
          </a:bodyPr>
          <a:lstStyle/>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 =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          L</a:t>
            </a:r>
            <a:r>
              <a:rPr lang="en-US" altLang="en-US" sz="2600" baseline="-25000" dirty="0">
                <a:latin typeface="Times New Roman" panose="02020603050405020304" pitchFamily="18" charset="0"/>
                <a:cs typeface="Times New Roman" panose="02020603050405020304" pitchFamily="18" charset="0"/>
              </a:rPr>
              <a:t>2</a:t>
            </a:r>
            <a:r>
              <a:rPr lang="en-US" altLang="en-US" sz="2600" dirty="0">
                <a:latin typeface="Times New Roman" panose="02020603050405020304" pitchFamily="18" charset="0"/>
                <a:cs typeface="Times New Roman" panose="02020603050405020304" pitchFamily="18" charset="0"/>
              </a:rPr>
              <a:t> = {1,2}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 {a1,a2,b1,b2,c1,c2,d1,d2}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 </a:t>
            </a:r>
            <a:r>
              <a:rPr lang="en-US" altLang="en-US" sz="26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latin typeface="Times New Roman" panose="02020603050405020304" pitchFamily="18" charset="0"/>
                <a:cs typeface="Times New Roman" panose="02020603050405020304" pitchFamily="18" charset="0"/>
              </a:rPr>
              <a:t> L</a:t>
            </a:r>
            <a:r>
              <a:rPr lang="en-US" altLang="en-US" sz="2600" baseline="-25000" dirty="0">
                <a:latin typeface="Times New Roman" panose="02020603050405020304" pitchFamily="18" charset="0"/>
                <a:cs typeface="Times New Roman" panose="02020603050405020304" pitchFamily="18" charset="0"/>
              </a:rPr>
              <a:t>2 </a:t>
            </a:r>
            <a:r>
              <a:rPr lang="en-US" altLang="en-US" sz="2600" dirty="0">
                <a:latin typeface="Times New Roman" panose="02020603050405020304" pitchFamily="18" charset="0"/>
                <a:cs typeface="Times New Roman" panose="02020603050405020304" pitchFamily="18" charset="0"/>
              </a:rPr>
              <a:t>= {a,b,c,d,1,2}</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3</a:t>
            </a:r>
            <a:r>
              <a:rPr lang="en-US" altLang="en-US" sz="2600" baseline="-25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all strings with length three (using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   </a:t>
            </a:r>
            <a:r>
              <a:rPr lang="en-US" altLang="en-US" sz="2600" dirty="0">
                <a:latin typeface="Times New Roman" panose="02020603050405020304" pitchFamily="18" charset="0"/>
                <a:cs typeface="Times New Roman" panose="02020603050405020304" pitchFamily="18" charset="0"/>
              </a:rPr>
              <a:t>= all strings using letters </a:t>
            </a:r>
            <a:r>
              <a:rPr lang="en-US" altLang="en-US" sz="2600" dirty="0" err="1">
                <a:latin typeface="Times New Roman" panose="02020603050405020304" pitchFamily="18" charset="0"/>
                <a:cs typeface="Times New Roman" panose="02020603050405020304" pitchFamily="18" charset="0"/>
              </a:rPr>
              <a:t>a,b,c,d</a:t>
            </a:r>
            <a:r>
              <a:rPr lang="en-US" altLang="en-US" sz="2600" dirty="0">
                <a:latin typeface="Times New Roman" panose="02020603050405020304" pitchFamily="18" charset="0"/>
                <a:cs typeface="Times New Roman" panose="02020603050405020304" pitchFamily="18" charset="0"/>
              </a:rPr>
              <a:t> and empty string</a:t>
            </a:r>
          </a:p>
          <a:p>
            <a:pPr marL="389625" indent="-389625">
              <a:lnSpc>
                <a:spcPct val="100000"/>
              </a:lnSpc>
              <a:defRPr/>
            </a:pPr>
            <a:endParaRPr lang="en-US" altLang="en-US" sz="2600" dirty="0">
              <a:latin typeface="Times New Roman" panose="02020603050405020304" pitchFamily="18" charset="0"/>
              <a:cs typeface="Times New Roman" panose="02020603050405020304" pitchFamily="18" charset="0"/>
            </a:endParaRPr>
          </a:p>
          <a:p>
            <a:pPr marL="389625" indent="-389625">
              <a:lnSpc>
                <a:spcPct val="100000"/>
              </a:lnSpc>
              <a:defRPr/>
            </a:pPr>
            <a:r>
              <a:rPr lang="en-US" altLang="en-US" sz="2600" dirty="0">
                <a:latin typeface="Times New Roman" panose="02020603050405020304" pitchFamily="18" charset="0"/>
                <a:cs typeface="Times New Roman" panose="02020603050405020304" pitchFamily="18" charset="0"/>
              </a:rPr>
              <a:t>L</a:t>
            </a:r>
            <a:r>
              <a:rPr lang="en-US" altLang="en-US" sz="2600" baseline="-25000" dirty="0">
                <a:latin typeface="Times New Roman" panose="02020603050405020304" pitchFamily="18" charset="0"/>
                <a:cs typeface="Times New Roman" panose="02020603050405020304" pitchFamily="18" charset="0"/>
              </a:rPr>
              <a:t>1</a:t>
            </a:r>
            <a:r>
              <a:rPr lang="en-US" altLang="en-US" sz="2600" baseline="30000" dirty="0">
                <a:latin typeface="Times New Roman" panose="02020603050405020304" pitchFamily="18" charset="0"/>
                <a:cs typeface="Times New Roman" panose="02020603050405020304" pitchFamily="18" charset="0"/>
              </a:rPr>
              <a:t>+</a:t>
            </a:r>
            <a:r>
              <a:rPr lang="en-US" altLang="en-US" sz="2600" dirty="0">
                <a:latin typeface="Times New Roman" panose="02020603050405020304" pitchFamily="18" charset="0"/>
                <a:cs typeface="Times New Roman" panose="02020603050405020304" pitchFamily="18" charset="0"/>
              </a:rPr>
              <a:t> = doesn’t include the empty string</a:t>
            </a:r>
          </a:p>
        </p:txBody>
      </p:sp>
      <p:sp>
        <p:nvSpPr>
          <p:cNvPr id="4" name="Rectangle 2">
            <a:extLst>
              <a:ext uri="{FF2B5EF4-FFF2-40B4-BE49-F238E27FC236}">
                <a16:creationId xmlns:a16="http://schemas.microsoft.com/office/drawing/2014/main" id="{2BBDB9F3-58E8-63B9-2635-FCBA31D9746E}"/>
              </a:ext>
            </a:extLst>
          </p:cNvPr>
          <p:cNvSpPr>
            <a:spLocks noGrp="1" noChangeArrowheads="1"/>
          </p:cNvSpPr>
          <p:nvPr>
            <p:ph type="title"/>
          </p:nvPr>
        </p:nvSpPr>
        <p:spPr>
          <a:xfrm>
            <a:off x="1499681" y="0"/>
            <a:ext cx="8066351" cy="888716"/>
          </a:xfrm>
        </p:spPr>
        <p:txBody>
          <a:bodyPr>
            <a:normAutofit/>
          </a:bodyPr>
          <a:lstStyle/>
          <a:p>
            <a:pPr algn="ctr"/>
            <a:r>
              <a:rPr lang="en-US" altLang="en-US" sz="4000" b="1" dirty="0">
                <a:solidFill>
                  <a:schemeClr val="bg1"/>
                </a:solidFill>
                <a:latin typeface="Times New Roman" panose="02020603050405020304" pitchFamily="18" charset="0"/>
                <a:cs typeface="Times New Roman" panose="02020603050405020304" pitchFamily="18" charset="0"/>
              </a:rPr>
              <a:t>2. Operations on Languages</a:t>
            </a:r>
          </a:p>
        </p:txBody>
      </p:sp>
      <p:sp>
        <p:nvSpPr>
          <p:cNvPr id="5" name="TextBox 4">
            <a:extLst>
              <a:ext uri="{FF2B5EF4-FFF2-40B4-BE49-F238E27FC236}">
                <a16:creationId xmlns:a16="http://schemas.microsoft.com/office/drawing/2014/main" id="{32E54975-525F-F397-225A-A0329371358A}"/>
              </a:ext>
            </a:extLst>
          </p:cNvPr>
          <p:cNvSpPr txBox="1"/>
          <p:nvPr/>
        </p:nvSpPr>
        <p:spPr>
          <a:xfrm>
            <a:off x="3638145" y="6395262"/>
            <a:ext cx="5019472" cy="276999"/>
          </a:xfrm>
          <a:prstGeom prst="rect">
            <a:avLst/>
          </a:prstGeom>
          <a:noFill/>
        </p:spPr>
        <p:txBody>
          <a:bodyPr wrap="square" rtlCol="0">
            <a:spAutoFit/>
          </a:bodyPr>
          <a:lstStyle/>
          <a:p>
            <a:pPr algn="ctr"/>
            <a:r>
              <a:rPr lang="en-US" sz="12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2905</TotalTime>
  <Words>1565</Words>
  <Application>Microsoft Office PowerPoint</Application>
  <PresentationFormat>Widescreen</PresentationFormat>
  <Paragraphs>192</Paragraphs>
  <Slides>20</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Book Antiqua</vt:lpstr>
      <vt:lpstr>Calibri</vt:lpstr>
      <vt:lpstr>Calibri Light</vt:lpstr>
      <vt:lpstr>Times New Roman</vt:lpstr>
      <vt:lpstr>Wingdings</vt:lpstr>
      <vt:lpstr>Office Theme</vt:lpstr>
      <vt:lpstr>Equation</vt:lpstr>
      <vt:lpstr>Compiler Design (22CS302)  III B.Tech – I Semester</vt:lpstr>
      <vt:lpstr>Specification of Tokens</vt:lpstr>
      <vt:lpstr>1. Strings and Languages</vt:lpstr>
      <vt:lpstr>1. Strings and Languages</vt:lpstr>
      <vt:lpstr>1. Strings and Languages</vt:lpstr>
      <vt:lpstr>1. Strings and Languages</vt:lpstr>
      <vt:lpstr>2. Operations on Languages</vt:lpstr>
      <vt:lpstr>2. Operations on Languages</vt:lpstr>
      <vt:lpstr>2. Operations on Languages</vt:lpstr>
      <vt:lpstr>3. Regular Expressions</vt:lpstr>
      <vt:lpstr>3. Regular Expressions</vt:lpstr>
      <vt:lpstr>3. Regular Expressions (cont..)</vt:lpstr>
      <vt:lpstr>3. Regular Expressions (cont..)</vt:lpstr>
      <vt:lpstr>4. Regular Definitions</vt:lpstr>
      <vt:lpstr>4. Regular Definitions</vt:lpstr>
      <vt:lpstr>4. Regular Definitions (cont..)</vt:lpstr>
      <vt:lpstr>4. Regular Definitions (cont..)</vt:lpstr>
      <vt:lpstr>5. Extension of Regular Expressions</vt:lpstr>
      <vt:lpstr>5. Extension of Regular Expressions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sdevakumar31@gmail.com</dc:creator>
  <cp:lastModifiedBy>sdevakumar31@gmail.com</cp:lastModifiedBy>
  <cp:revision>491</cp:revision>
  <dcterms:created xsi:type="dcterms:W3CDTF">2023-02-16T08:55:59Z</dcterms:created>
  <dcterms:modified xsi:type="dcterms:W3CDTF">2023-07-20T04:14:51Z</dcterms:modified>
</cp:coreProperties>
</file>