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262" r:id="rId6"/>
    <p:sldId id="264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15D54-7199-4CAD-8E6D-5B407B0FF8F7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603C1-60F1-41C9-A1A0-D263E473C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06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303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15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1"/>
            <a:ext cx="601979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76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172" y="273353"/>
            <a:ext cx="8228763" cy="114533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172" y="1604841"/>
            <a:ext cx="8228763" cy="397715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347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710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77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444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15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46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0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7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15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3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3"/>
            <a:ext cx="2895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3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Users\ADMIN\Music\dd.png"/>
          <p:cNvPicPr>
            <a:picLocks noChangeAspect="1" noChangeArrowheads="1"/>
          </p:cNvPicPr>
          <p:nvPr userDrawn="1"/>
        </p:nvPicPr>
        <p:blipFill>
          <a:blip r:embed="rId1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509" y="0"/>
            <a:ext cx="1581644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8" y="6391275"/>
            <a:ext cx="33432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747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33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1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Bottom-Up </a:t>
            </a:r>
            <a:r>
              <a:rPr lang="en-US" b="1" dirty="0" smtClean="0">
                <a:solidFill>
                  <a:schemeClr val="tx1"/>
                </a:solidFill>
              </a:rPr>
              <a:t>Parser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3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926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Ex:</a:t>
            </a:r>
            <a:r>
              <a:rPr lang="en-IN" dirty="0" smtClean="0">
                <a:solidFill>
                  <a:schemeClr val="tx1"/>
                </a:solidFill>
              </a:rPr>
              <a:t> Consider </a:t>
            </a:r>
            <a:r>
              <a:rPr lang="en-IN" dirty="0">
                <a:solidFill>
                  <a:schemeClr val="tx1"/>
                </a:solidFill>
              </a:rPr>
              <a:t>the </a:t>
            </a:r>
            <a:r>
              <a:rPr lang="en-IN" dirty="0" smtClean="0">
                <a:solidFill>
                  <a:schemeClr val="tx1"/>
                </a:solidFill>
              </a:rPr>
              <a:t>grammar </a:t>
            </a:r>
            <a:r>
              <a:rPr lang="en-IN" dirty="0">
                <a:solidFill>
                  <a:schemeClr val="tx1"/>
                </a:solidFill>
              </a:rPr>
              <a:t>to accept the input </a:t>
            </a:r>
            <a:r>
              <a:rPr lang="en-IN" dirty="0" smtClean="0">
                <a:solidFill>
                  <a:schemeClr val="tx1"/>
                </a:solidFill>
              </a:rPr>
              <a:t>string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id </a:t>
            </a:r>
            <a:r>
              <a:rPr lang="en-IN" b="1" dirty="0">
                <a:solidFill>
                  <a:schemeClr val="tx1"/>
                </a:solidFill>
              </a:rPr>
              <a:t>* </a:t>
            </a:r>
            <a:r>
              <a:rPr lang="en-IN" b="1" dirty="0" smtClean="0">
                <a:solidFill>
                  <a:schemeClr val="tx1"/>
                </a:solidFill>
              </a:rPr>
              <a:t>id</a:t>
            </a:r>
            <a:r>
              <a:rPr lang="en-IN" dirty="0" smtClean="0">
                <a:solidFill>
                  <a:schemeClr val="tx1"/>
                </a:solidFill>
              </a:rPr>
              <a:t>, by  </a:t>
            </a:r>
            <a:r>
              <a:rPr lang="en-IN" dirty="0">
                <a:solidFill>
                  <a:schemeClr val="tx1"/>
                </a:solidFill>
              </a:rPr>
              <a:t>using S-R </a:t>
            </a:r>
            <a:r>
              <a:rPr lang="en-IN" dirty="0" smtClean="0">
                <a:solidFill>
                  <a:schemeClr val="tx1"/>
                </a:solidFill>
              </a:rPr>
              <a:t>parser </a:t>
            </a:r>
            <a:r>
              <a:rPr lang="en-IN" b="1" dirty="0" smtClean="0">
                <a:solidFill>
                  <a:schemeClr val="tx1"/>
                </a:solidFill>
              </a:rPr>
              <a:t>E</a:t>
            </a:r>
            <a:r>
              <a:rPr lang="en-IN" b="1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IN" b="1" dirty="0" smtClean="0">
                <a:solidFill>
                  <a:schemeClr val="tx1"/>
                </a:solidFill>
              </a:rPr>
              <a:t>E+T|T,T</a:t>
            </a:r>
            <a:r>
              <a:rPr lang="en-IN" b="1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IN" b="1" dirty="0" smtClean="0">
                <a:solidFill>
                  <a:schemeClr val="tx1"/>
                </a:solidFill>
              </a:rPr>
              <a:t>T*F </a:t>
            </a:r>
            <a:r>
              <a:rPr lang="en-IN" b="1" dirty="0">
                <a:solidFill>
                  <a:schemeClr val="tx1"/>
                </a:solidFill>
              </a:rPr>
              <a:t>| </a:t>
            </a:r>
            <a:r>
              <a:rPr lang="en-IN" b="1" dirty="0" smtClean="0">
                <a:solidFill>
                  <a:schemeClr val="tx1"/>
                </a:solidFill>
              </a:rPr>
              <a:t>F, F</a:t>
            </a:r>
            <a:r>
              <a:rPr lang="en-IN" b="1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IN" b="1" dirty="0" smtClean="0">
                <a:solidFill>
                  <a:schemeClr val="tx1"/>
                </a:solidFill>
              </a:rPr>
              <a:t>(E</a:t>
            </a:r>
            <a:r>
              <a:rPr lang="en-IN" b="1" dirty="0">
                <a:solidFill>
                  <a:schemeClr val="tx1"/>
                </a:solidFill>
              </a:rPr>
              <a:t>)|id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Stack			Input			Action</a:t>
            </a:r>
          </a:p>
          <a:p>
            <a:pPr marL="0" indent="0">
              <a:buNone/>
            </a:pPr>
            <a:r>
              <a:rPr lang="en-IN" dirty="0" smtClean="0"/>
              <a:t>$			id*id$		Shift</a:t>
            </a:r>
          </a:p>
          <a:p>
            <a:pPr marL="0" indent="0">
              <a:buNone/>
            </a:pPr>
            <a:r>
              <a:rPr lang="en-IN" dirty="0" smtClean="0"/>
              <a:t>$id			*id$			Reduce </a:t>
            </a:r>
            <a:r>
              <a:rPr lang="en-IN" dirty="0" err="1" smtClean="0"/>
              <a:t>F</a:t>
            </a:r>
            <a:r>
              <a:rPr lang="en-IN" dirty="0" err="1" smtClean="0">
                <a:sym typeface="Wingdings" pitchFamily="2" charset="2"/>
              </a:rPr>
              <a:t>id</a:t>
            </a:r>
            <a:endParaRPr lang="en-IN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$F			*id$			Reduce TF</a:t>
            </a: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$T			*id$			Shift</a:t>
            </a: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$T*			id$			Shift</a:t>
            </a: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$T*id			$			Reduce </a:t>
            </a:r>
            <a:r>
              <a:rPr lang="en-IN" dirty="0" err="1" smtClean="0">
                <a:sym typeface="Wingdings" pitchFamily="2" charset="2"/>
              </a:rPr>
              <a:t>Fid</a:t>
            </a:r>
            <a:endParaRPr lang="en-IN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$T*F			$			Reduce TT*F</a:t>
            </a: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$T			$			Reduce ET</a:t>
            </a: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$E			$			Accept</a:t>
            </a: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Synatax Analizer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41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2800" b="1" dirty="0" smtClean="0">
                <a:solidFill>
                  <a:schemeClr val="tx1"/>
                </a:solidFill>
              </a:rPr>
              <a:t>Ex2:</a:t>
            </a:r>
            <a:r>
              <a:rPr lang="en-IN" sz="2800" dirty="0" smtClean="0">
                <a:solidFill>
                  <a:schemeClr val="tx1"/>
                </a:solidFill>
              </a:rPr>
              <a:t> Consider G </a:t>
            </a:r>
            <a:br>
              <a:rPr lang="en-IN" sz="2800" dirty="0" smtClean="0">
                <a:solidFill>
                  <a:schemeClr val="tx1"/>
                </a:solidFill>
              </a:rPr>
            </a:br>
            <a:r>
              <a:rPr lang="en-IN" sz="2800" b="1" dirty="0" err="1" smtClean="0">
                <a:solidFill>
                  <a:schemeClr val="tx1"/>
                </a:solidFill>
              </a:rPr>
              <a:t>S</a:t>
            </a:r>
            <a:r>
              <a:rPr lang="en-IN" sz="2800" b="1" dirty="0" err="1" smtClean="0">
                <a:solidFill>
                  <a:schemeClr val="tx1"/>
                </a:solidFill>
                <a:sym typeface="Wingdings" pitchFamily="2" charset="2"/>
              </a:rPr>
              <a:t>aAcBe</a:t>
            </a:r>
            <a:r>
              <a:rPr lang="en-IN" sz="2800" b="1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IN" sz="2800" b="1" dirty="0" err="1" smtClean="0">
                <a:solidFill>
                  <a:schemeClr val="tx1"/>
                </a:solidFill>
                <a:sym typeface="Wingdings" pitchFamily="2" charset="2"/>
              </a:rPr>
              <a:t>AAb|b,Bd</a:t>
            </a:r>
            <a:r>
              <a:rPr lang="en-IN" sz="2800" b="1" dirty="0" smtClean="0">
                <a:solidFill>
                  <a:schemeClr val="tx1"/>
                </a:solidFill>
                <a:sym typeface="Wingdings" pitchFamily="2" charset="2"/>
              </a:rPr>
              <a:t>.</a:t>
            </a:r>
            <a:br>
              <a:rPr lang="en-IN" sz="2800" b="1" dirty="0" smtClean="0">
                <a:solidFill>
                  <a:schemeClr val="tx1"/>
                </a:solidFill>
                <a:sym typeface="Wingdings" pitchFamily="2" charset="2"/>
              </a:rPr>
            </a:br>
            <a:r>
              <a:rPr lang="en-IN" sz="2800" dirty="0" smtClean="0">
                <a:solidFill>
                  <a:schemeClr val="tx1"/>
                </a:solidFill>
                <a:sym typeface="Wingdings" pitchFamily="2" charset="2"/>
              </a:rPr>
              <a:t>Find the actions of SR parser for I/</a:t>
            </a:r>
            <a:r>
              <a:rPr lang="en-IN" sz="2800" dirty="0" err="1" smtClean="0">
                <a:solidFill>
                  <a:schemeClr val="tx1"/>
                </a:solidFill>
                <a:sym typeface="Wingdings" pitchFamily="2" charset="2"/>
              </a:rPr>
              <a:t>Pstring</a:t>
            </a:r>
            <a:r>
              <a:rPr lang="en-IN" sz="2800" dirty="0" smtClean="0">
                <a:solidFill>
                  <a:schemeClr val="tx1"/>
                </a:solidFill>
                <a:sym typeface="Wingdings" pitchFamily="2" charset="2"/>
              </a:rPr>
              <a:t> “</a:t>
            </a:r>
            <a:r>
              <a:rPr lang="en-IN" sz="2800" b="1" dirty="0" err="1" smtClean="0">
                <a:solidFill>
                  <a:schemeClr val="tx1"/>
                </a:solidFill>
                <a:sym typeface="Wingdings" pitchFamily="2" charset="2"/>
              </a:rPr>
              <a:t>abbcde</a:t>
            </a:r>
            <a:r>
              <a:rPr lang="en-IN" sz="2800" b="1" dirty="0" smtClean="0">
                <a:solidFill>
                  <a:schemeClr val="tx1"/>
                </a:solidFill>
                <a:sym typeface="Wingdings" pitchFamily="2" charset="2"/>
              </a:rPr>
              <a:t>”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0691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Stack		 </a:t>
            </a:r>
            <a:r>
              <a:rPr lang="en-IN" b="1" dirty="0"/>
              <a:t>Input Buffer </a:t>
            </a:r>
            <a:r>
              <a:rPr lang="en-IN" b="1" dirty="0" smtClean="0"/>
              <a:t>		Action</a:t>
            </a:r>
            <a:endParaRPr lang="en-IN" b="1" dirty="0"/>
          </a:p>
          <a:p>
            <a:pPr marL="0" indent="0">
              <a:buNone/>
            </a:pPr>
            <a:r>
              <a:rPr lang="en-IN" b="1" dirty="0" smtClean="0"/>
              <a:t>$</a:t>
            </a:r>
            <a:r>
              <a:rPr lang="en-IN" b="1" dirty="0"/>
              <a:t>	</a:t>
            </a:r>
            <a:r>
              <a:rPr lang="en-IN" b="1" dirty="0" smtClean="0"/>
              <a:t>	</a:t>
            </a:r>
            <a:r>
              <a:rPr lang="en-IN" b="1" dirty="0" err="1" smtClean="0"/>
              <a:t>abbcde</a:t>
            </a:r>
            <a:r>
              <a:rPr lang="en-IN" b="1" dirty="0" smtClean="0"/>
              <a:t>$		</a:t>
            </a:r>
            <a:r>
              <a:rPr lang="en-IN" b="1" dirty="0"/>
              <a:t>	Shift</a:t>
            </a:r>
          </a:p>
          <a:p>
            <a:pPr marL="0" indent="0">
              <a:buNone/>
            </a:pPr>
            <a:r>
              <a:rPr lang="en-IN" b="1" dirty="0"/>
              <a:t>$</a:t>
            </a:r>
            <a:r>
              <a:rPr lang="en-IN" b="1" dirty="0" smtClean="0"/>
              <a:t>a	</a:t>
            </a:r>
            <a:r>
              <a:rPr lang="en-IN" b="1" dirty="0"/>
              <a:t>	</a:t>
            </a:r>
            <a:r>
              <a:rPr lang="en-IN" b="1" dirty="0" err="1"/>
              <a:t>bbcde</a:t>
            </a:r>
            <a:r>
              <a:rPr lang="en-IN" b="1" dirty="0" smtClean="0"/>
              <a:t>$		</a:t>
            </a:r>
            <a:r>
              <a:rPr lang="en-IN" b="1" dirty="0"/>
              <a:t>	Shift</a:t>
            </a:r>
          </a:p>
          <a:p>
            <a:pPr marL="0" indent="0">
              <a:buNone/>
            </a:pPr>
            <a:r>
              <a:rPr lang="en-IN" b="1" dirty="0"/>
              <a:t>$</a:t>
            </a:r>
            <a:r>
              <a:rPr lang="en-IN" b="1" dirty="0" err="1" smtClean="0"/>
              <a:t>ab</a:t>
            </a:r>
            <a:r>
              <a:rPr lang="en-IN" b="1" dirty="0" smtClean="0"/>
              <a:t>	</a:t>
            </a:r>
            <a:r>
              <a:rPr lang="en-IN" b="1" dirty="0"/>
              <a:t>	</a:t>
            </a:r>
            <a:r>
              <a:rPr lang="en-IN" b="1" dirty="0" err="1"/>
              <a:t>bcde</a:t>
            </a:r>
            <a:r>
              <a:rPr lang="en-IN" b="1" dirty="0"/>
              <a:t>$	</a:t>
            </a:r>
            <a:r>
              <a:rPr lang="en-IN" b="1" dirty="0" smtClean="0"/>
              <a:t>			</a:t>
            </a:r>
            <a:r>
              <a:rPr lang="en-IN" b="1" dirty="0" err="1" smtClean="0"/>
              <a:t>A</a:t>
            </a:r>
            <a:r>
              <a:rPr lang="en-IN" b="1" dirty="0" err="1">
                <a:sym typeface="Wingdings" pitchFamily="2" charset="2"/>
              </a:rPr>
              <a:t>b</a:t>
            </a:r>
            <a:endParaRPr lang="en-IN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/>
              <a:t>$</a:t>
            </a:r>
            <a:r>
              <a:rPr lang="en-IN" dirty="0" err="1" smtClean="0"/>
              <a:t>aA</a:t>
            </a:r>
            <a:r>
              <a:rPr lang="en-IN" dirty="0" smtClean="0"/>
              <a:t>		</a:t>
            </a:r>
            <a:r>
              <a:rPr lang="en-IN" dirty="0" err="1" smtClean="0"/>
              <a:t>bcde</a:t>
            </a:r>
            <a:r>
              <a:rPr lang="en-IN" dirty="0" smtClean="0"/>
              <a:t>$				Shift</a:t>
            </a:r>
          </a:p>
          <a:p>
            <a:pPr marL="0" indent="0">
              <a:buNone/>
            </a:pPr>
            <a:r>
              <a:rPr lang="en-IN" dirty="0" smtClean="0"/>
              <a:t>$</a:t>
            </a:r>
            <a:r>
              <a:rPr lang="en-IN" dirty="0" err="1" smtClean="0"/>
              <a:t>aAb</a:t>
            </a:r>
            <a:r>
              <a:rPr lang="en-IN" dirty="0" smtClean="0"/>
              <a:t>	          </a:t>
            </a:r>
            <a:r>
              <a:rPr lang="en-IN" dirty="0" err="1" smtClean="0"/>
              <a:t>cde</a:t>
            </a:r>
            <a:r>
              <a:rPr lang="en-IN" dirty="0" smtClean="0"/>
              <a:t>$				</a:t>
            </a:r>
            <a:r>
              <a:rPr lang="en-IN" dirty="0" err="1" smtClean="0"/>
              <a:t>A</a:t>
            </a:r>
            <a:r>
              <a:rPr lang="en-IN" dirty="0" err="1" smtClean="0">
                <a:sym typeface="Wingdings" pitchFamily="2" charset="2"/>
              </a:rPr>
              <a:t>Ab</a:t>
            </a:r>
            <a:endParaRPr lang="en-IN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$</a:t>
            </a:r>
            <a:r>
              <a:rPr lang="en-IN" dirty="0" err="1" smtClean="0">
                <a:sym typeface="Wingdings" pitchFamily="2" charset="2"/>
              </a:rPr>
              <a:t>aA</a:t>
            </a:r>
            <a:r>
              <a:rPr lang="en-IN" dirty="0" smtClean="0">
                <a:sym typeface="Wingdings" pitchFamily="2" charset="2"/>
              </a:rPr>
              <a:t>		</a:t>
            </a:r>
            <a:r>
              <a:rPr lang="en-IN" dirty="0" err="1" smtClean="0">
                <a:sym typeface="Wingdings" pitchFamily="2" charset="2"/>
              </a:rPr>
              <a:t>cde</a:t>
            </a:r>
            <a:r>
              <a:rPr lang="en-IN" dirty="0" smtClean="0">
                <a:sym typeface="Wingdings" pitchFamily="2" charset="2"/>
              </a:rPr>
              <a:t>$				Shift</a:t>
            </a: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$</a:t>
            </a:r>
            <a:r>
              <a:rPr lang="en-IN" dirty="0" err="1" smtClean="0">
                <a:sym typeface="Wingdings" pitchFamily="2" charset="2"/>
              </a:rPr>
              <a:t>aAc</a:t>
            </a:r>
            <a:r>
              <a:rPr lang="en-IN" dirty="0" smtClean="0">
                <a:sym typeface="Wingdings" pitchFamily="2" charset="2"/>
              </a:rPr>
              <a:t>		de$				Shift</a:t>
            </a: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$</a:t>
            </a:r>
            <a:r>
              <a:rPr lang="en-IN" dirty="0" err="1" smtClean="0">
                <a:sym typeface="Wingdings" pitchFamily="2" charset="2"/>
              </a:rPr>
              <a:t>aAcd</a:t>
            </a:r>
            <a:r>
              <a:rPr lang="en-IN" dirty="0" smtClean="0">
                <a:sym typeface="Wingdings" pitchFamily="2" charset="2"/>
              </a:rPr>
              <a:t>	 	e$				</a:t>
            </a:r>
            <a:r>
              <a:rPr lang="en-IN" dirty="0" err="1" smtClean="0">
                <a:sym typeface="Wingdings" pitchFamily="2" charset="2"/>
              </a:rPr>
              <a:t>Bd</a:t>
            </a:r>
            <a:endParaRPr lang="en-IN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$</a:t>
            </a:r>
            <a:r>
              <a:rPr lang="en-IN" dirty="0" err="1" smtClean="0">
                <a:sym typeface="Wingdings" pitchFamily="2" charset="2"/>
              </a:rPr>
              <a:t>aAcB</a:t>
            </a:r>
            <a:r>
              <a:rPr lang="en-IN" dirty="0" smtClean="0">
                <a:sym typeface="Wingdings" pitchFamily="2" charset="2"/>
              </a:rPr>
              <a:t>		e$				Shift</a:t>
            </a: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$</a:t>
            </a:r>
            <a:r>
              <a:rPr lang="en-IN" dirty="0" err="1" smtClean="0">
                <a:sym typeface="Wingdings" pitchFamily="2" charset="2"/>
              </a:rPr>
              <a:t>aAcBe</a:t>
            </a:r>
            <a:r>
              <a:rPr lang="en-IN" dirty="0" smtClean="0">
                <a:sym typeface="Wingdings" pitchFamily="2" charset="2"/>
              </a:rPr>
              <a:t>	$				</a:t>
            </a:r>
            <a:r>
              <a:rPr lang="en-IN" dirty="0" err="1" smtClean="0">
                <a:sym typeface="Wingdings" pitchFamily="2" charset="2"/>
              </a:rPr>
              <a:t>SaAcBe</a:t>
            </a:r>
            <a:endParaRPr lang="en-IN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$S		$				ACCEPT</a:t>
            </a:r>
            <a:r>
              <a:rPr lang="en-IN" dirty="0" smtClean="0"/>
              <a:t>		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821996"/>
            <a:ext cx="2088232" cy="26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Synatax Analizer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9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>
                <a:solidFill>
                  <a:schemeClr val="tx1"/>
                </a:solidFill>
              </a:rPr>
              <a:t>Shift-Reduce Parser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20000"/>
          </a:bodyPr>
          <a:lstStyle/>
          <a:p>
            <a:pPr marL="457200" indent="-457200"/>
            <a:r>
              <a:rPr lang="en-US" dirty="0"/>
              <a:t>There are two main categories of shift-reduce parsers</a:t>
            </a:r>
          </a:p>
          <a:p>
            <a:pPr marL="457200" indent="-457200">
              <a:buFontTx/>
              <a:buAutoNum type="arabicPeriod"/>
            </a:pPr>
            <a:r>
              <a:rPr lang="en-US" b="1" dirty="0" smtClean="0"/>
              <a:t>Operator-Precedence Parser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smtClean="0">
                <a:sym typeface="Wingdings" pitchFamily="2" charset="2"/>
              </a:rPr>
              <a:t> S</a:t>
            </a:r>
            <a:r>
              <a:rPr lang="en-IN" dirty="0" smtClean="0"/>
              <a:t>imple</a:t>
            </a:r>
            <a:r>
              <a:rPr lang="en-IN" dirty="0"/>
              <a:t>, but only a small class of grammars.</a:t>
            </a:r>
          </a:p>
          <a:p>
            <a:pPr marL="457200" indent="-457200">
              <a:buFontTx/>
              <a:buAutoNum type="arabicPeriod"/>
            </a:pPr>
            <a:endParaRPr lang="en-US" sz="1800" b="1" dirty="0" smtClean="0"/>
          </a:p>
          <a:p>
            <a:pPr marL="800100" lvl="1" indent="-342900"/>
            <a:endParaRPr lang="en-US" sz="1800" b="1" dirty="0"/>
          </a:p>
          <a:p>
            <a:pPr marL="0" indent="0">
              <a:buNone/>
            </a:pPr>
            <a:r>
              <a:rPr lang="en-US" b="1" dirty="0" smtClean="0"/>
              <a:t>2. LR-Parsers\</a:t>
            </a:r>
          </a:p>
          <a:p>
            <a:pPr marL="0" indent="0">
              <a:buNone/>
            </a:pPr>
            <a:r>
              <a:rPr lang="en-US" b="1" dirty="0" smtClean="0"/>
              <a:t>    </a:t>
            </a:r>
            <a:r>
              <a:rPr lang="en-US" b="1" dirty="0" smtClean="0">
                <a:sym typeface="Wingdings" pitchFamily="2" charset="2"/>
              </a:rPr>
              <a:t> C</a:t>
            </a:r>
            <a:r>
              <a:rPr lang="en-US" sz="3200" dirty="0" smtClean="0"/>
              <a:t>overs </a:t>
            </a:r>
            <a:r>
              <a:rPr lang="en-US" sz="3200" dirty="0"/>
              <a:t>wide range of grammars.</a:t>
            </a:r>
          </a:p>
          <a:p>
            <a:pPr marL="1219200" lvl="2" indent="-304800"/>
            <a:r>
              <a:rPr lang="en-US" sz="3200" dirty="0"/>
              <a:t>SLR – simple LR parser </a:t>
            </a:r>
          </a:p>
          <a:p>
            <a:pPr marL="1219200" lvl="2" indent="-304800"/>
            <a:r>
              <a:rPr lang="en-US" sz="3200" dirty="0"/>
              <a:t>CLR – canonical LR parser</a:t>
            </a:r>
          </a:p>
          <a:p>
            <a:pPr marL="1219200" lvl="2" indent="-304800"/>
            <a:r>
              <a:rPr lang="en-US" sz="3200" dirty="0"/>
              <a:t>LALR – intermediate LR parser (</a:t>
            </a:r>
            <a:r>
              <a:rPr lang="en-US" sz="3200" dirty="0" err="1"/>
              <a:t>lookhead</a:t>
            </a:r>
            <a:r>
              <a:rPr lang="en-US" sz="3200" dirty="0"/>
              <a:t> LR parser)</a:t>
            </a:r>
          </a:p>
          <a:p>
            <a:pPr marL="800100" lvl="1" indent="-342900"/>
            <a:r>
              <a:rPr lang="en-US" sz="3200" dirty="0"/>
              <a:t>SLR, CLR and LALR work same, only their parsing tables are different.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Synatax Analizer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85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1"/>
                </a:solidFill>
              </a:rPr>
              <a:t>Operator-Precedence Parser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lvl="1" algn="just">
              <a:lnSpc>
                <a:spcPct val="90000"/>
              </a:lnSpc>
            </a:pPr>
            <a:r>
              <a:rPr lang="en-US" sz="3200" dirty="0"/>
              <a:t>S</a:t>
            </a:r>
            <a:r>
              <a:rPr lang="en-US" sz="3200" dirty="0" smtClean="0"/>
              <a:t>mall</a:t>
            </a:r>
            <a:r>
              <a:rPr lang="en-US" sz="3200" dirty="0"/>
              <a:t>, but an important class of grammars</a:t>
            </a:r>
          </a:p>
          <a:p>
            <a:pPr lvl="1" algn="just">
              <a:lnSpc>
                <a:spcPct val="90000"/>
              </a:lnSpc>
            </a:pPr>
            <a:r>
              <a:rPr lang="en-US" sz="3200" dirty="0" smtClean="0"/>
              <a:t>Only for </a:t>
            </a:r>
            <a:r>
              <a:rPr lang="en-US" sz="3200" dirty="0"/>
              <a:t>an operator grammar.</a:t>
            </a:r>
          </a:p>
          <a:p>
            <a:pPr marL="457200" lvl="1" indent="0" algn="just">
              <a:lnSpc>
                <a:spcPct val="90000"/>
              </a:lnSpc>
              <a:buNone/>
            </a:pPr>
            <a:endParaRPr lang="en-US" dirty="0" smtClean="0">
              <a:sym typeface="Symbol" pitchFamily="18" charset="2"/>
            </a:endParaRP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sz="3200" b="1" dirty="0" smtClean="0">
                <a:sym typeface="Symbol" pitchFamily="18" charset="2"/>
              </a:rPr>
              <a:t>Rules are</a:t>
            </a:r>
          </a:p>
          <a:p>
            <a:pPr lvl="1" algn="just">
              <a:lnSpc>
                <a:spcPct val="90000"/>
              </a:lnSpc>
            </a:pPr>
            <a:r>
              <a:rPr lang="en-US" sz="3200" dirty="0" smtClean="0">
                <a:sym typeface="Symbol" pitchFamily="18" charset="2"/>
              </a:rPr>
              <a:t> No  </a:t>
            </a:r>
            <a:r>
              <a:rPr lang="en-US" sz="3200" dirty="0">
                <a:sym typeface="Symbol" pitchFamily="18" charset="2"/>
              </a:rPr>
              <a:t>at the right side</a:t>
            </a:r>
          </a:p>
          <a:p>
            <a:pPr lvl="1" algn="just">
              <a:lnSpc>
                <a:spcPct val="90000"/>
              </a:lnSpc>
            </a:pPr>
            <a:r>
              <a:rPr lang="en-US" sz="3200" dirty="0" smtClean="0">
                <a:sym typeface="Symbol" pitchFamily="18" charset="2"/>
              </a:rPr>
              <a:t> Two </a:t>
            </a:r>
            <a:r>
              <a:rPr lang="en-US" sz="3200" dirty="0">
                <a:sym typeface="Symbol" pitchFamily="18" charset="2"/>
              </a:rPr>
              <a:t>adjacent non-terminals at the </a:t>
            </a:r>
            <a:r>
              <a:rPr lang="en-US" sz="3200" dirty="0" smtClean="0">
                <a:sym typeface="Symbol" pitchFamily="18" charset="2"/>
              </a:rPr>
              <a:t>right </a:t>
            </a:r>
            <a:r>
              <a:rPr lang="en-US" dirty="0" smtClean="0">
                <a:sym typeface="Symbol" pitchFamily="18" charset="2"/>
              </a:rPr>
              <a:t>side.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Synatax Analizer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92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1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Ex: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E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 smtClean="0">
                <a:sym typeface="Symbol" pitchFamily="18" charset="2"/>
              </a:rPr>
              <a:t>AB; </a:t>
            </a:r>
            <a:r>
              <a:rPr lang="en-US" dirty="0" err="1">
                <a:sym typeface="Symbol" pitchFamily="18" charset="2"/>
              </a:rPr>
              <a:t>A</a:t>
            </a:r>
            <a:r>
              <a:rPr lang="en-US" dirty="0" err="1" smtClean="0">
                <a:sym typeface="Symbol" pitchFamily="18" charset="2"/>
              </a:rPr>
              <a:t>a</a:t>
            </a:r>
            <a:r>
              <a:rPr lang="en-US" dirty="0" smtClean="0">
                <a:sym typeface="Symbol" pitchFamily="18" charset="2"/>
              </a:rPr>
              <a:t>; </a:t>
            </a:r>
            <a:r>
              <a:rPr lang="en-US" dirty="0" err="1" smtClean="0">
                <a:sym typeface="Symbol" pitchFamily="18" charset="2"/>
              </a:rPr>
              <a:t>B</a:t>
            </a:r>
            <a:r>
              <a:rPr lang="en-US" dirty="0" err="1" smtClean="0">
                <a:sym typeface="Wingdings" pitchFamily="2" charset="2"/>
              </a:rPr>
              <a:t>b</a:t>
            </a:r>
            <a:r>
              <a:rPr lang="en-US" dirty="0" smtClean="0">
                <a:sym typeface="Wingdings" pitchFamily="2" charset="2"/>
              </a:rPr>
              <a:t> </a:t>
            </a:r>
            <a:r>
              <a:rPr lang="en-US" dirty="0" smtClean="0">
                <a:sym typeface="Symbol" pitchFamily="18" charset="2"/>
              </a:rPr>
              <a:t> Not </a:t>
            </a:r>
            <a:r>
              <a:rPr lang="en-US" dirty="0">
                <a:sym typeface="Symbol" pitchFamily="18" charset="2"/>
              </a:rPr>
              <a:t>operator </a:t>
            </a:r>
            <a:r>
              <a:rPr lang="en-US" dirty="0" smtClean="0">
                <a:sym typeface="Symbol" pitchFamily="18" charset="2"/>
              </a:rPr>
              <a:t>grammar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E</a:t>
            </a:r>
            <a:r>
              <a:rPr lang="en-US" dirty="0" smtClean="0">
                <a:sym typeface="Symbol" pitchFamily="18" charset="2"/>
              </a:rPr>
              <a:t>EOE; </a:t>
            </a:r>
            <a:r>
              <a:rPr lang="en-US" dirty="0" err="1"/>
              <a:t>E</a:t>
            </a:r>
            <a:r>
              <a:rPr lang="en-US" dirty="0" err="1">
                <a:sym typeface="Symbol" pitchFamily="18" charset="2"/>
              </a:rPr>
              <a:t></a:t>
            </a:r>
            <a:r>
              <a:rPr lang="en-US" dirty="0" err="1" smtClean="0">
                <a:sym typeface="Symbol" pitchFamily="18" charset="2"/>
              </a:rPr>
              <a:t>id</a:t>
            </a:r>
            <a:r>
              <a:rPr lang="en-US" dirty="0" smtClean="0">
                <a:sym typeface="Symbol" pitchFamily="18" charset="2"/>
              </a:rPr>
              <a:t>; </a:t>
            </a:r>
            <a:r>
              <a:rPr lang="en-US" dirty="0">
                <a:sym typeface="Symbol" pitchFamily="18" charset="2"/>
              </a:rPr>
              <a:t>O+|*|/ </a:t>
            </a:r>
            <a:r>
              <a:rPr lang="en-US" dirty="0" smtClean="0">
                <a:sym typeface="Wingdings" pitchFamily="2" charset="2"/>
              </a:rPr>
              <a:t>Not  ““</a:t>
            </a:r>
            <a:r>
              <a:rPr lang="en-US" dirty="0">
                <a:sym typeface="Symbol" pitchFamily="18" charset="2"/>
              </a:rPr>
              <a:t>	</a:t>
            </a:r>
            <a:endParaRPr 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E</a:t>
            </a:r>
            <a:r>
              <a:rPr lang="en-US" dirty="0">
                <a:sym typeface="Symbol" pitchFamily="18" charset="2"/>
              </a:rPr>
              <a:t>E+E </a:t>
            </a:r>
            <a:r>
              <a:rPr lang="en-US" dirty="0" smtClean="0">
                <a:sym typeface="Symbol" pitchFamily="18" charset="2"/>
              </a:rPr>
              <a:t>| E*E | E/E  </a:t>
            </a:r>
            <a:r>
              <a:rPr lang="en-US" dirty="0">
                <a:sym typeface="Symbol" pitchFamily="18" charset="2"/>
              </a:rPr>
              <a:t>|  id </a:t>
            </a:r>
            <a:r>
              <a:rPr lang="en-US" dirty="0" smtClean="0">
                <a:sym typeface="Wingdings" pitchFamily="2" charset="2"/>
              </a:rPr>
              <a:t> O</a:t>
            </a:r>
            <a:r>
              <a:rPr lang="en-US" dirty="0" smtClean="0">
                <a:sym typeface="Symbol" pitchFamily="18" charset="2"/>
              </a:rPr>
              <a:t>perator </a:t>
            </a:r>
            <a:r>
              <a:rPr lang="en-US" dirty="0">
                <a:sym typeface="Symbol" pitchFamily="18" charset="2"/>
              </a:rPr>
              <a:t>grammar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Synatax Analizer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9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Bottom-Up Parsing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Creates </a:t>
            </a:r>
            <a:r>
              <a:rPr lang="en-US" dirty="0"/>
              <a:t>the parse tree of the given input starting from leaves towards the root.</a:t>
            </a:r>
          </a:p>
          <a:p>
            <a:pPr algn="just"/>
            <a:r>
              <a:rPr lang="en-US" dirty="0" smtClean="0"/>
              <a:t>Tries </a:t>
            </a:r>
            <a:r>
              <a:rPr lang="en-US" dirty="0"/>
              <a:t>to find the right-most derivation of the given input in the reverse order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Also </a:t>
            </a:r>
            <a:r>
              <a:rPr lang="en-US" dirty="0"/>
              <a:t>known as </a:t>
            </a:r>
            <a:r>
              <a:rPr lang="en-US" b="1" u="sng" dirty="0">
                <a:solidFill>
                  <a:schemeClr val="tx1"/>
                </a:solidFill>
              </a:rPr>
              <a:t>shift-reduce</a:t>
            </a:r>
            <a:r>
              <a:rPr lang="en-US" b="1" u="sng" dirty="0">
                <a:solidFill>
                  <a:srgbClr val="002060"/>
                </a:solidFill>
              </a:rPr>
              <a:t> </a:t>
            </a:r>
            <a:r>
              <a:rPr lang="en-US" dirty="0"/>
              <a:t>because its two main actions are shift and reduce.</a:t>
            </a:r>
          </a:p>
          <a:p>
            <a:pPr>
              <a:buFontTx/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23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57213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/>
              <a:t>Ex:</a:t>
            </a:r>
            <a:r>
              <a:rPr lang="en-IN" dirty="0" smtClean="0"/>
              <a:t> Consider </a:t>
            </a:r>
            <a:r>
              <a:rPr lang="en-IN" dirty="0"/>
              <a:t>the following Grammar:</a:t>
            </a:r>
          </a:p>
          <a:p>
            <a:pPr marL="0" indent="0">
              <a:buNone/>
            </a:pPr>
            <a:r>
              <a:rPr lang="en-IN" dirty="0"/>
              <a:t>E</a:t>
            </a:r>
            <a:r>
              <a:rPr lang="en-IN" dirty="0">
                <a:sym typeface="Wingdings" pitchFamily="2" charset="2"/>
              </a:rPr>
              <a:t></a:t>
            </a:r>
            <a:r>
              <a:rPr lang="en-IN" dirty="0"/>
              <a:t>E+T|T;T</a:t>
            </a:r>
            <a:r>
              <a:rPr lang="en-IN" dirty="0">
                <a:sym typeface="Wingdings" pitchFamily="2" charset="2"/>
              </a:rPr>
              <a:t></a:t>
            </a:r>
            <a:r>
              <a:rPr lang="en-IN" dirty="0"/>
              <a:t>T*F|F;F</a:t>
            </a:r>
            <a:r>
              <a:rPr lang="en-IN" dirty="0">
                <a:sym typeface="Wingdings" pitchFamily="2" charset="2"/>
              </a:rPr>
              <a:t></a:t>
            </a:r>
            <a:r>
              <a:rPr lang="en-IN" dirty="0"/>
              <a:t>(E)|id </a:t>
            </a:r>
          </a:p>
          <a:p>
            <a:pPr marL="0" indent="0">
              <a:buNone/>
            </a:pPr>
            <a:r>
              <a:rPr lang="en-IN" dirty="0"/>
              <a:t>Bottom up parsing of the input string “id * id </a:t>
            </a:r>
            <a:r>
              <a:rPr lang="en-IN" dirty="0" smtClean="0"/>
              <a:t>“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sz="2400" b="1" u="sng" dirty="0"/>
              <a:t>I/P String </a:t>
            </a:r>
            <a:r>
              <a:rPr lang="en-IN" sz="2400" b="1" dirty="0"/>
              <a:t>	</a:t>
            </a:r>
            <a:r>
              <a:rPr lang="en-IN" sz="2400" b="1" u="sng" dirty="0"/>
              <a:t>Sub String</a:t>
            </a:r>
            <a:r>
              <a:rPr lang="en-IN" sz="2400" b="1" dirty="0"/>
              <a:t>  </a:t>
            </a:r>
            <a:r>
              <a:rPr lang="en-IN" sz="2400" b="1" u="sng" dirty="0"/>
              <a:t>Reducing production </a:t>
            </a:r>
          </a:p>
          <a:p>
            <a:pPr marL="0" indent="0">
              <a:buNone/>
            </a:pPr>
            <a:r>
              <a:rPr lang="en-IN" dirty="0"/>
              <a:t>id*id 		Id 		F-&gt;id </a:t>
            </a:r>
          </a:p>
          <a:p>
            <a:pPr marL="0" indent="0">
              <a:buNone/>
            </a:pPr>
            <a:r>
              <a:rPr lang="en-IN" dirty="0"/>
              <a:t>F*id 		T		F-&gt;T </a:t>
            </a:r>
          </a:p>
          <a:p>
            <a:pPr marL="0" indent="0">
              <a:buNone/>
            </a:pPr>
            <a:r>
              <a:rPr lang="en-IN" dirty="0"/>
              <a:t>T*id 		Id		F-&gt;id </a:t>
            </a:r>
          </a:p>
          <a:p>
            <a:pPr marL="0" indent="0">
              <a:buNone/>
            </a:pPr>
            <a:r>
              <a:rPr lang="en-IN" dirty="0"/>
              <a:t>T*F 		*		T-&gt;T*F </a:t>
            </a:r>
          </a:p>
          <a:p>
            <a:pPr marL="0" indent="0">
              <a:buNone/>
            </a:pPr>
            <a:r>
              <a:rPr lang="en-IN" dirty="0"/>
              <a:t>T 		T*F		E-&gt;T </a:t>
            </a:r>
          </a:p>
          <a:p>
            <a:pPr marL="0" indent="0">
              <a:buNone/>
            </a:pPr>
            <a:r>
              <a:rPr lang="en-IN" dirty="0"/>
              <a:t>E		---		Start symbol. Hence, the 				input	String is accepted</a:t>
            </a:r>
          </a:p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844824"/>
            <a:ext cx="2388890" cy="252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8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Cambria"/>
              </a:rPr>
              <a:t>Shift-Reduce Parser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shift-reduce parser tries to reduce the given input string into the starting symbol.</a:t>
            </a:r>
          </a:p>
          <a:p>
            <a:endParaRPr lang="en-US" dirty="0"/>
          </a:p>
          <a:p>
            <a:pPr algn="just"/>
            <a:r>
              <a:rPr lang="en-US" b="1" dirty="0" smtClean="0"/>
              <a:t>RHS </a:t>
            </a:r>
            <a:r>
              <a:rPr lang="en-US" b="1" dirty="0"/>
              <a:t>of a production rule is replaced by LHS</a:t>
            </a:r>
            <a:r>
              <a:rPr lang="en-US" dirty="0"/>
              <a:t>(Non-terminal) of that production rule.</a:t>
            </a:r>
          </a:p>
          <a:p>
            <a:pPr algn="just"/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2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Handle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Handle of a string is a substring that matches the right side of a production rule.</a:t>
            </a:r>
          </a:p>
          <a:p>
            <a:endParaRPr lang="en-US" dirty="0">
              <a:sym typeface="Symbol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96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6632"/>
            <a:ext cx="8229601" cy="5865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Ex:</a:t>
            </a:r>
            <a:r>
              <a:rPr lang="en-IN" dirty="0">
                <a:solidFill>
                  <a:schemeClr val="tx1"/>
                </a:solidFill>
              </a:rPr>
              <a:t> Consider the G,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1" dirty="0">
                <a:solidFill>
                  <a:schemeClr val="tx1"/>
                </a:solidFill>
              </a:rPr>
              <a:t>E</a:t>
            </a:r>
            <a:r>
              <a:rPr lang="en-IN" b="1" dirty="0">
                <a:solidFill>
                  <a:schemeClr val="tx1"/>
                </a:solidFill>
                <a:sym typeface="Wingdings" pitchFamily="2" charset="2"/>
              </a:rPr>
              <a:t>E+E, EE*E, </a:t>
            </a:r>
            <a:r>
              <a:rPr lang="en-IN" b="1" dirty="0" err="1">
                <a:solidFill>
                  <a:schemeClr val="tx1"/>
                </a:solidFill>
                <a:sym typeface="Wingdings" pitchFamily="2" charset="2"/>
              </a:rPr>
              <a:t>Eid</a:t>
            </a:r>
            <a:r>
              <a:rPr lang="en-IN" b="1" dirty="0">
                <a:solidFill>
                  <a:schemeClr val="tx1"/>
                </a:solidFill>
                <a:sym typeface="Wingdings" pitchFamily="2" charset="2"/>
              </a:rPr>
              <a:t/>
            </a:r>
            <a:br>
              <a:rPr lang="en-IN" b="1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IN" dirty="0">
                <a:solidFill>
                  <a:schemeClr val="tx1"/>
                </a:solidFill>
                <a:sym typeface="Wingdings" pitchFamily="2" charset="2"/>
              </a:rPr>
              <a:t>Input string </a:t>
            </a:r>
            <a:r>
              <a:rPr lang="en-IN" b="1" dirty="0" err="1">
                <a:solidFill>
                  <a:schemeClr val="tx1"/>
                </a:solidFill>
                <a:sym typeface="Wingdings" pitchFamily="2" charset="2"/>
              </a:rPr>
              <a:t>id+id</a:t>
            </a:r>
            <a:r>
              <a:rPr lang="en-IN" b="1" dirty="0">
                <a:solidFill>
                  <a:schemeClr val="tx1"/>
                </a:solidFill>
                <a:sym typeface="Wingdings" pitchFamily="2" charset="2"/>
              </a:rPr>
              <a:t>*id</a:t>
            </a:r>
            <a:r>
              <a:rPr lang="en-IN" b="1" dirty="0" smtClean="0">
                <a:solidFill>
                  <a:schemeClr val="tx1"/>
                </a:solidFill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844824"/>
            <a:ext cx="5849930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84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Handle Pruning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A right-most derivation in reverse can be obtained by handle-pruning.</a:t>
            </a:r>
          </a:p>
          <a:p>
            <a:pPr>
              <a:buFontTx/>
              <a:buNone/>
            </a:pPr>
            <a:endParaRPr lang="en-US" dirty="0">
              <a:sym typeface="Symbol" pitchFamily="18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60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 smtClean="0">
                <a:solidFill>
                  <a:schemeClr val="tx1"/>
                </a:solidFill>
              </a:rPr>
              <a:t>Stack </a:t>
            </a:r>
            <a:r>
              <a:rPr lang="en-IN" sz="3600" b="1" dirty="0">
                <a:solidFill>
                  <a:schemeClr val="tx1"/>
                </a:solidFill>
              </a:rPr>
              <a:t>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r>
              <a:rPr lang="en-IN" dirty="0"/>
              <a:t>There are four possible actions of a </a:t>
            </a:r>
            <a:r>
              <a:rPr lang="en-IN" dirty="0" smtClean="0"/>
              <a:t>shift-parser</a:t>
            </a:r>
            <a:endParaRPr lang="en-IN" dirty="0"/>
          </a:p>
          <a:p>
            <a:r>
              <a:rPr lang="en-IN" b="1" dirty="0" smtClean="0"/>
              <a:t>Shift </a:t>
            </a:r>
            <a:r>
              <a:rPr lang="en-IN" b="1" dirty="0"/>
              <a:t>:  </a:t>
            </a:r>
            <a:r>
              <a:rPr lang="en-IN" dirty="0"/>
              <a:t>The next input symbol is shifted onto the top of the stack.</a:t>
            </a:r>
          </a:p>
          <a:p>
            <a:r>
              <a:rPr lang="en-IN" b="1" dirty="0"/>
              <a:t>Reduce:</a:t>
            </a:r>
            <a:r>
              <a:rPr lang="en-IN" dirty="0"/>
              <a:t> Replace the handle on the top of the stack by the non-terminal.</a:t>
            </a:r>
          </a:p>
          <a:p>
            <a:r>
              <a:rPr lang="en-IN" b="1" dirty="0"/>
              <a:t>Accept:</a:t>
            </a:r>
            <a:r>
              <a:rPr lang="en-IN" dirty="0"/>
              <a:t> Successful completion of parsing.</a:t>
            </a:r>
          </a:p>
          <a:p>
            <a:r>
              <a:rPr lang="en-IN" b="1" dirty="0" smtClean="0"/>
              <a:t>Error:</a:t>
            </a:r>
            <a:r>
              <a:rPr lang="en-IN" dirty="0" smtClean="0"/>
              <a:t> Parser </a:t>
            </a:r>
            <a:r>
              <a:rPr lang="en-IN" dirty="0"/>
              <a:t>discovers a syntax error, and calls an </a:t>
            </a:r>
            <a:r>
              <a:rPr lang="en-IN" dirty="0" smtClean="0"/>
              <a:t>error </a:t>
            </a:r>
            <a:r>
              <a:rPr lang="en-IN" dirty="0"/>
              <a:t>recovery routine.</a:t>
            </a:r>
          </a:p>
          <a:p>
            <a:pPr marL="457200" indent="-457200" algn="just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Synatax Analizer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40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It can accept ambiguous grammars also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pPr marL="457200" indent="-457200" algn="just"/>
            <a:r>
              <a:rPr lang="en-US" dirty="0">
                <a:solidFill>
                  <a:schemeClr val="tx1"/>
                </a:solidFill>
              </a:rPr>
              <a:t>Initial stack just contains only the end-marker $.</a:t>
            </a:r>
          </a:p>
          <a:p>
            <a:pPr marL="457200" indent="-457200"/>
            <a:r>
              <a:rPr lang="en-US" dirty="0">
                <a:solidFill>
                  <a:schemeClr val="tx1"/>
                </a:solidFill>
              </a:rPr>
              <a:t>The end of the input string is marked by the end-marker $.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Synatax Analizer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10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pavan">
      <a:majorFont>
        <a:latin typeface="Calibri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426</Words>
  <Application>Microsoft Office PowerPoint</Application>
  <PresentationFormat>On-screen Show (4:3)</PresentationFormat>
  <Paragraphs>94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1_Office Theme</vt:lpstr>
      <vt:lpstr>Bottom-Up Parser</vt:lpstr>
      <vt:lpstr>Bottom-Up Parsing</vt:lpstr>
      <vt:lpstr>PowerPoint Presentation</vt:lpstr>
      <vt:lpstr>Shift-Reduce Parser </vt:lpstr>
      <vt:lpstr>Handle</vt:lpstr>
      <vt:lpstr>PowerPoint Presentation</vt:lpstr>
      <vt:lpstr>Handle Pruning</vt:lpstr>
      <vt:lpstr>Stack Implementation </vt:lpstr>
      <vt:lpstr>PowerPoint Presentation</vt:lpstr>
      <vt:lpstr>PowerPoint Presentation</vt:lpstr>
      <vt:lpstr>Ex2: Consider G  SaAcBe, AAb|b,Bd. Find the actions of SR parser for I/Pstring “abbcde”</vt:lpstr>
      <vt:lpstr>Shift-Reduce Parser </vt:lpstr>
      <vt:lpstr>Operator-Precedence Parser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12</cp:revision>
  <dcterms:created xsi:type="dcterms:W3CDTF">2020-08-18T05:29:54Z</dcterms:created>
  <dcterms:modified xsi:type="dcterms:W3CDTF">2020-08-21T09:50:47Z</dcterms:modified>
</cp:coreProperties>
</file>