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324" r:id="rId3"/>
    <p:sldId id="325" r:id="rId4"/>
    <p:sldId id="326" r:id="rId5"/>
    <p:sldId id="327" r:id="rId6"/>
    <p:sldId id="329" r:id="rId7"/>
    <p:sldId id="330" r:id="rId8"/>
    <p:sldId id="3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3098" autoAdjust="0"/>
  </p:normalViewPr>
  <p:slideViewPr>
    <p:cSldViewPr snapToGrid="0">
      <p:cViewPr varScale="1">
        <p:scale>
          <a:sx n="39" d="100"/>
          <a:sy n="39" d="100"/>
        </p:scale>
        <p:origin x="1164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8A7AF-7369-4218-931D-B3A149CD8F5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6EB24-B8D4-4657-9C3C-C59C6179E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8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6EB24-B8D4-4657-9C3C-C59C6179E5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19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1026">
            <a:extLst>
              <a:ext uri="{FF2B5EF4-FFF2-40B4-BE49-F238E27FC236}">
                <a16:creationId xmlns:a16="http://schemas.microsoft.com/office/drawing/2014/main" id="{8CC64978-F80B-32B8-6C22-7505724D92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1027">
            <a:extLst>
              <a:ext uri="{FF2B5EF4-FFF2-40B4-BE49-F238E27FC236}">
                <a16:creationId xmlns:a16="http://schemas.microsoft.com/office/drawing/2014/main" id="{16E55D6F-5D39-2864-E3AA-AF97062F9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50CB759-23DD-CCDA-2C2F-6F30E3F624DA}"/>
              </a:ext>
            </a:extLst>
          </p:cNvPr>
          <p:cNvSpPr/>
          <p:nvPr userDrawn="1"/>
        </p:nvSpPr>
        <p:spPr>
          <a:xfrm>
            <a:off x="0" y="6356352"/>
            <a:ext cx="12181086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384145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634" y="6356352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54D160-7EEA-4310-AB3B-CDD9DCDA25D1}" type="datetime1">
              <a:rPr lang="en-US" smtClean="0"/>
              <a:t>7/26/2023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14177" y="6356352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DA77800-7C6D-4204-93F1-46A0D65300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299EDBD1-6C4B-5710-E1A8-DCE6055A21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573" y="10099"/>
            <a:ext cx="2638793" cy="8287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6281EE4-FC7E-7AE6-7B5C-B55478373656}"/>
              </a:ext>
            </a:extLst>
          </p:cNvPr>
          <p:cNvSpPr/>
          <p:nvPr userDrawn="1"/>
        </p:nvSpPr>
        <p:spPr>
          <a:xfrm>
            <a:off x="-3" y="-2482"/>
            <a:ext cx="179832" cy="1096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F7F5B-C40C-ACF8-6227-1C21A5622620}"/>
              </a:ext>
            </a:extLst>
          </p:cNvPr>
          <p:cNvSpPr/>
          <p:nvPr userDrawn="1"/>
        </p:nvSpPr>
        <p:spPr>
          <a:xfrm>
            <a:off x="12001254" y="5230090"/>
            <a:ext cx="179832" cy="1096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98210F-DFCA-95B2-76A8-B1046A874F86}"/>
              </a:ext>
            </a:extLst>
          </p:cNvPr>
          <p:cNvSpPr/>
          <p:nvPr userDrawn="1"/>
        </p:nvSpPr>
        <p:spPr>
          <a:xfrm>
            <a:off x="1524000" y="0"/>
            <a:ext cx="8018573" cy="828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0BC-4017-413A-A912-1054A81CCD51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7800-7C6D-4204-93F1-46A0D653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3781-D1BF-4805-89DE-E493D0B0E24F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7800-7C6D-4204-93F1-46A0D653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1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3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5159-0BB8-41D2-9C27-9361FC3EE726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7800-7C6D-4204-93F1-46A0D653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9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65E2-480E-40C9-B0BD-DA9B38468748}" type="datetime1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7800-7C6D-4204-93F1-46A0D653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3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5A16-927E-4AE4-95BE-778B9DE199A0}" type="datetime1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7800-7C6D-4204-93F1-46A0D653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AD27-7167-43C0-B0B2-A84C84356CFB}" type="datetime1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7800-7C6D-4204-93F1-46A0D653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7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7387-5667-4CB4-9C45-562771497AAE}" type="datetime1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7800-7C6D-4204-93F1-46A0D653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1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4E9F-E0B9-4484-AD7E-ABB55D0E9DDB}" type="datetime1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7800-7C6D-4204-93F1-46A0D653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7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4345-A13D-4E53-BC8F-1940232B418B}" type="datetime1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7800-7C6D-4204-93F1-46A0D653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2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427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9D588-72CE-4986-B342-44D546AC8246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77800-7C6D-4204-93F1-46A0D65300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2E932-9053-6230-2A3D-472731F47EA8}"/>
              </a:ext>
            </a:extLst>
          </p:cNvPr>
          <p:cNvSpPr/>
          <p:nvPr userDrawn="1"/>
        </p:nvSpPr>
        <p:spPr>
          <a:xfrm>
            <a:off x="0" y="6356352"/>
            <a:ext cx="12181086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65F661C-A5DB-EFAB-1EE8-A2B9CD0ACEF2}"/>
              </a:ext>
            </a:extLst>
          </p:cNvPr>
          <p:cNvSpPr txBox="1">
            <a:spLocks/>
          </p:cNvSpPr>
          <p:nvPr userDrawn="1"/>
        </p:nvSpPr>
        <p:spPr>
          <a:xfrm>
            <a:off x="34634" y="641177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EC1E6B-751C-4780-9CEE-8189D84B482A}" type="datetime1">
              <a:rPr lang="en-US" sz="1200" smtClean="0"/>
              <a:pPr/>
              <a:t>7/26/2023</a:t>
            </a:fld>
            <a:endParaRPr lang="en-US" sz="120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CA3E2A5-C88D-30C1-5AB6-A8E6F727E5C8}"/>
              </a:ext>
            </a:extLst>
          </p:cNvPr>
          <p:cNvSpPr txBox="1">
            <a:spLocks/>
          </p:cNvSpPr>
          <p:nvPr userDrawn="1"/>
        </p:nvSpPr>
        <p:spPr>
          <a:xfrm>
            <a:off x="9414177" y="641177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DA77800-7C6D-4204-93F1-46A0D653007A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0CDD4FAE-16E1-11FA-9FB2-88C5CC97467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573" y="10099"/>
            <a:ext cx="2638793" cy="82879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80727DF-707F-D418-791F-30CE63DE6115}"/>
              </a:ext>
            </a:extLst>
          </p:cNvPr>
          <p:cNvSpPr/>
          <p:nvPr userDrawn="1"/>
        </p:nvSpPr>
        <p:spPr>
          <a:xfrm>
            <a:off x="-3" y="-2482"/>
            <a:ext cx="179832" cy="1096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D07EFF-86B2-DDC5-021C-F15FB35BD008}"/>
              </a:ext>
            </a:extLst>
          </p:cNvPr>
          <p:cNvSpPr/>
          <p:nvPr userDrawn="1"/>
        </p:nvSpPr>
        <p:spPr>
          <a:xfrm>
            <a:off x="1524000" y="0"/>
            <a:ext cx="8018573" cy="828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E5869F-60CF-46A0-F1E7-6749DA4335C9}"/>
              </a:ext>
            </a:extLst>
          </p:cNvPr>
          <p:cNvSpPr/>
          <p:nvPr userDrawn="1"/>
        </p:nvSpPr>
        <p:spPr>
          <a:xfrm>
            <a:off x="12001254" y="5230090"/>
            <a:ext cx="179832" cy="1096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E4EC43-23EB-CE2C-E43A-BFA1E8929EB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46" y="11226"/>
            <a:ext cx="1333254" cy="82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2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40EFC357-8672-3A85-C211-488A2B832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15" y="2067005"/>
            <a:ext cx="12091180" cy="2017681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Book Antiqua" panose="02040602050305030304" pitchFamily="18" charset="0"/>
              </a:rPr>
              <a:t>Compiler Design</a:t>
            </a:r>
            <a:br>
              <a:rPr lang="en-US" sz="3600" b="1" dirty="0">
                <a:solidFill>
                  <a:srgbClr val="7030A0"/>
                </a:solidFill>
                <a:latin typeface="Book Antiqua" panose="02040602050305030304" pitchFamily="18" charset="0"/>
              </a:rPr>
            </a:br>
            <a:r>
              <a:rPr lang="en-US" sz="3600" b="1" dirty="0">
                <a:solidFill>
                  <a:srgbClr val="7030A0"/>
                </a:solidFill>
                <a:latin typeface="Book Antiqua" panose="02040602050305030304" pitchFamily="18" charset="0"/>
              </a:rPr>
              <a:t>(22CS302)</a:t>
            </a:r>
            <a:br>
              <a:rPr lang="en-US" sz="3600" b="1" dirty="0">
                <a:solidFill>
                  <a:srgbClr val="7030A0"/>
                </a:solidFill>
                <a:latin typeface="Book Antiqua" panose="02040602050305030304" pitchFamily="18" charset="0"/>
              </a:rPr>
            </a:br>
            <a:r>
              <a:rPr lang="en-US" sz="3600" b="1" dirty="0">
                <a:solidFill>
                  <a:srgbClr val="7030A0"/>
                </a:solidFill>
                <a:latin typeface="Book Antiqua" panose="02040602050305030304" pitchFamily="18" charset="0"/>
              </a:rPr>
              <a:t/>
            </a:r>
            <a:br>
              <a:rPr lang="en-US" sz="3600" b="1" dirty="0">
                <a:solidFill>
                  <a:srgbClr val="7030A0"/>
                </a:solidFill>
                <a:latin typeface="Book Antiqua" panose="02040602050305030304" pitchFamily="18" charset="0"/>
              </a:rPr>
            </a:br>
            <a:r>
              <a:rPr lang="en-US" sz="3600" b="1" dirty="0">
                <a:solidFill>
                  <a:srgbClr val="7030A0"/>
                </a:solidFill>
                <a:latin typeface="Book Antiqua" panose="02040602050305030304" pitchFamily="18" charset="0"/>
              </a:rPr>
              <a:t>III </a:t>
            </a:r>
            <a:r>
              <a:rPr lang="en-US" sz="3600" b="1" dirty="0" err="1">
                <a:solidFill>
                  <a:srgbClr val="7030A0"/>
                </a:solidFill>
                <a:latin typeface="Book Antiqua" panose="02040602050305030304" pitchFamily="18" charset="0"/>
              </a:rPr>
              <a:t>B.Tech</a:t>
            </a:r>
            <a:r>
              <a:rPr lang="en-US" sz="3600" b="1" dirty="0">
                <a:solidFill>
                  <a:srgbClr val="7030A0"/>
                </a:solidFill>
                <a:latin typeface="Book Antiqua" panose="02040602050305030304" pitchFamily="18" charset="0"/>
              </a:rPr>
              <a:t> – I Semester</a:t>
            </a:r>
            <a:endParaRPr lang="en-US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3CCFB-D548-6E0D-962F-743A8D96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598E-52FB-4F6D-B462-4B458C580742}" type="datetime1">
              <a:rPr lang="en-US" smtClean="0"/>
              <a:t>7/26/2023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6F26E4-9B94-C341-7B04-B768925F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7800-7C6D-4204-93F1-46A0D653007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2B085-BE2D-E73A-2B33-BBFE0281B33A}"/>
              </a:ext>
            </a:extLst>
          </p:cNvPr>
          <p:cNvSpPr txBox="1"/>
          <p:nvPr/>
        </p:nvSpPr>
        <p:spPr>
          <a:xfrm>
            <a:off x="3638145" y="6395262"/>
            <a:ext cx="5019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293855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1536969" y="19455"/>
            <a:ext cx="7957227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 of Tokens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F100E3-2AF9-4DEE-B7AA-7A7CFA47C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056" y="1419388"/>
            <a:ext cx="7412481" cy="3149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63B266-065E-4B63-B369-AF7EBFED69E9}"/>
              </a:ext>
            </a:extLst>
          </p:cNvPr>
          <p:cNvSpPr txBox="1"/>
          <p:nvPr/>
        </p:nvSpPr>
        <p:spPr>
          <a:xfrm>
            <a:off x="3398196" y="5181521"/>
            <a:ext cx="6096000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67" b="1" dirty="0">
                <a:solidFill>
                  <a:srgbClr val="7030A0"/>
                </a:solidFill>
              </a:rPr>
              <a:t>A grammar for branching statements</a:t>
            </a:r>
            <a:endParaRPr lang="en-IN" sz="2400" b="1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58B8E1-86C7-9FC8-3EF1-D144F75A5651}"/>
              </a:ext>
            </a:extLst>
          </p:cNvPr>
          <p:cNvSpPr txBox="1"/>
          <p:nvPr/>
        </p:nvSpPr>
        <p:spPr>
          <a:xfrm>
            <a:off x="3638145" y="6395262"/>
            <a:ext cx="5019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214005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263B266-065E-4B63-B369-AF7EBFED69E9}"/>
              </a:ext>
            </a:extLst>
          </p:cNvPr>
          <p:cNvSpPr txBox="1"/>
          <p:nvPr/>
        </p:nvSpPr>
        <p:spPr>
          <a:xfrm>
            <a:off x="3048000" y="5340816"/>
            <a:ext cx="6096000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667" b="1" dirty="0">
                <a:solidFill>
                  <a:srgbClr val="7030A0"/>
                </a:solidFill>
              </a:rPr>
              <a:t>Patterns for tokens</a:t>
            </a:r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880A6-964A-4EA3-8647-28D0D398C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741" y="1193801"/>
            <a:ext cx="7721599" cy="41470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A94894-85A5-AD5C-84AD-263DC41F3542}"/>
              </a:ext>
            </a:extLst>
          </p:cNvPr>
          <p:cNvSpPr txBox="1"/>
          <p:nvPr/>
        </p:nvSpPr>
        <p:spPr>
          <a:xfrm>
            <a:off x="3638145" y="6395262"/>
            <a:ext cx="5019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88A759A-BE7A-E665-C02E-E1A23387D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6969" y="19455"/>
            <a:ext cx="7957227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 of Tokens</a:t>
            </a:r>
          </a:p>
        </p:txBody>
      </p:sp>
    </p:spTree>
    <p:extLst>
      <p:ext uri="{BB962C8B-B14F-4D97-AF65-F5344CB8AC3E}">
        <p14:creationId xmlns:p14="http://schemas.microsoft.com/office/powerpoint/2010/main" val="96768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10CD6D-F264-4B50-8DCE-BC321FA25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832" y="1168404"/>
            <a:ext cx="6363892" cy="4343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39C430-E96C-4E84-ADC2-442DD263020E}"/>
              </a:ext>
            </a:extLst>
          </p:cNvPr>
          <p:cNvSpPr txBox="1"/>
          <p:nvPr/>
        </p:nvSpPr>
        <p:spPr>
          <a:xfrm>
            <a:off x="2467581" y="5496934"/>
            <a:ext cx="7435175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67" b="1" dirty="0">
                <a:solidFill>
                  <a:srgbClr val="7030A0"/>
                </a:solidFill>
              </a:rPr>
              <a:t>Tokens, their patterns, and attribute values</a:t>
            </a:r>
            <a:endParaRPr lang="en-IN" sz="2400" b="1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833EF8-24AD-890A-FB14-B03CD472C43A}"/>
              </a:ext>
            </a:extLst>
          </p:cNvPr>
          <p:cNvSpPr txBox="1"/>
          <p:nvPr/>
        </p:nvSpPr>
        <p:spPr>
          <a:xfrm>
            <a:off x="3638145" y="6395262"/>
            <a:ext cx="5019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CE9D00B-5F0F-63D2-8A2C-ED79AB73F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6969" y="19455"/>
            <a:ext cx="7957227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 of Tokens</a:t>
            </a:r>
          </a:p>
        </p:txBody>
      </p:sp>
    </p:spTree>
    <p:extLst>
      <p:ext uri="{BB962C8B-B14F-4D97-AF65-F5344CB8AC3E}">
        <p14:creationId xmlns:p14="http://schemas.microsoft.com/office/powerpoint/2010/main" val="146145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9F08FDB-7597-408B-849C-29AAEEBB789F}"/>
              </a:ext>
            </a:extLst>
          </p:cNvPr>
          <p:cNvSpPr txBox="1"/>
          <p:nvPr/>
        </p:nvSpPr>
        <p:spPr>
          <a:xfrm>
            <a:off x="4368800" y="889000"/>
            <a:ext cx="6096000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67" b="1" dirty="0">
                <a:solidFill>
                  <a:schemeClr val="bg1"/>
                </a:solidFill>
                <a:latin typeface="Times New Roman" panose="02020603050405020304" pitchFamily="18" charset="0"/>
              </a:rPr>
              <a:t>1. Transition </a:t>
            </a:r>
            <a:r>
              <a:rPr lang="en-IN" sz="2667" b="1" dirty="0">
                <a:solidFill>
                  <a:schemeClr val="bg1"/>
                </a:solidFill>
              </a:rPr>
              <a:t>Diagrams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FA22C5-49B9-4303-B428-7621FFD9F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294" y="1391766"/>
            <a:ext cx="6096000" cy="37856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3E1732-C82D-4863-928B-46ED76EA9A03}"/>
              </a:ext>
            </a:extLst>
          </p:cNvPr>
          <p:cNvSpPr txBox="1"/>
          <p:nvPr/>
        </p:nvSpPr>
        <p:spPr>
          <a:xfrm>
            <a:off x="4144418" y="5466234"/>
            <a:ext cx="4673600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67" dirty="0">
                <a:solidFill>
                  <a:srgbClr val="7030A0"/>
                </a:solidFill>
                <a:latin typeface="Times New Roman" panose="02020603050405020304" pitchFamily="18" charset="0"/>
              </a:rPr>
              <a:t>Transition diagram for </a:t>
            </a:r>
            <a:r>
              <a:rPr lang="en-IN" sz="2667" b="1" dirty="0" err="1">
                <a:solidFill>
                  <a:srgbClr val="7030A0"/>
                </a:solidFill>
              </a:rPr>
              <a:t>relop</a:t>
            </a:r>
            <a:endParaRPr lang="en-IN" sz="2400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EF0C88-0ED5-C3BA-CD50-5B94D699F5E9}"/>
              </a:ext>
            </a:extLst>
          </p:cNvPr>
          <p:cNvSpPr txBox="1"/>
          <p:nvPr/>
        </p:nvSpPr>
        <p:spPr>
          <a:xfrm>
            <a:off x="3638145" y="6395262"/>
            <a:ext cx="5019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7F12388-5AF7-F26A-2F0B-C9DD473269F7}"/>
              </a:ext>
            </a:extLst>
          </p:cNvPr>
          <p:cNvSpPr txBox="1">
            <a:spLocks noChangeArrowheads="1"/>
          </p:cNvSpPr>
          <p:nvPr/>
        </p:nvSpPr>
        <p:spPr>
          <a:xfrm>
            <a:off x="1536969" y="19455"/>
            <a:ext cx="7957227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 of Tokens</a:t>
            </a:r>
            <a:endParaRPr lang="en-US" alt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08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9F08FDB-7597-408B-849C-29AAEEBB789F}"/>
              </a:ext>
            </a:extLst>
          </p:cNvPr>
          <p:cNvSpPr txBox="1"/>
          <p:nvPr/>
        </p:nvSpPr>
        <p:spPr>
          <a:xfrm>
            <a:off x="4368800" y="965121"/>
            <a:ext cx="7010400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2</a:t>
            </a:r>
            <a:r>
              <a:rPr lang="en-IN" sz="2667" b="1" dirty="0">
                <a:solidFill>
                  <a:schemeClr val="bg1"/>
                </a:solidFill>
                <a:latin typeface="Times New Roman" panose="02020603050405020304" pitchFamily="18" charset="0"/>
              </a:rPr>
              <a:t>. </a:t>
            </a:r>
            <a:r>
              <a:rPr lang="en-US" sz="2667" dirty="0">
                <a:solidFill>
                  <a:schemeClr val="bg1"/>
                </a:solidFill>
              </a:rPr>
              <a:t>Recognition of Reserved Words and Identifiers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3E1732-C82D-4863-928B-46ED76EA9A03}"/>
              </a:ext>
            </a:extLst>
          </p:cNvPr>
          <p:cNvSpPr txBox="1"/>
          <p:nvPr/>
        </p:nvSpPr>
        <p:spPr>
          <a:xfrm>
            <a:off x="3089072" y="4084461"/>
            <a:ext cx="6781259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67" b="1" dirty="0">
                <a:solidFill>
                  <a:srgbClr val="7030A0"/>
                </a:solidFill>
                <a:latin typeface="Times New Roman" panose="02020603050405020304" pitchFamily="18" charset="0"/>
              </a:rPr>
              <a:t>A Transition diagram for id’s and keywords</a:t>
            </a:r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271CB0-58CB-40E6-A926-09118CE11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902" y="1467887"/>
            <a:ext cx="7213600" cy="22069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C67EB3-6D7F-437F-C14A-4A71CBABB192}"/>
              </a:ext>
            </a:extLst>
          </p:cNvPr>
          <p:cNvSpPr txBox="1"/>
          <p:nvPr/>
        </p:nvSpPr>
        <p:spPr>
          <a:xfrm>
            <a:off x="3638145" y="6395262"/>
            <a:ext cx="5019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4E00ED3-08E2-75BE-A97F-8DCA681FD166}"/>
              </a:ext>
            </a:extLst>
          </p:cNvPr>
          <p:cNvSpPr txBox="1">
            <a:spLocks noChangeArrowheads="1"/>
          </p:cNvSpPr>
          <p:nvPr/>
        </p:nvSpPr>
        <p:spPr>
          <a:xfrm>
            <a:off x="1536969" y="19455"/>
            <a:ext cx="7957227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 of Tokens</a:t>
            </a:r>
            <a:endParaRPr lang="en-US" alt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60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6EC498-48C9-4835-ADB5-E1D3F0C4E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310" y="1341376"/>
            <a:ext cx="9245600" cy="2271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C9E408-73A1-48D1-8915-DD94DD929952}"/>
              </a:ext>
            </a:extLst>
          </p:cNvPr>
          <p:cNvSpPr txBox="1"/>
          <p:nvPr/>
        </p:nvSpPr>
        <p:spPr>
          <a:xfrm>
            <a:off x="2642681" y="4276556"/>
            <a:ext cx="7010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rgbClr val="7030A0"/>
                </a:solidFill>
              </a:rPr>
              <a:t>transition diagram for unsigned numbers</a:t>
            </a:r>
            <a:endParaRPr lang="en-IN" sz="2400" b="1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1C33D2-2E00-A58C-C894-89379DFAA032}"/>
              </a:ext>
            </a:extLst>
          </p:cNvPr>
          <p:cNvSpPr txBox="1"/>
          <p:nvPr/>
        </p:nvSpPr>
        <p:spPr>
          <a:xfrm>
            <a:off x="3638145" y="6395262"/>
            <a:ext cx="5019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AD9C78F-04E2-4A32-FA60-193CBE256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6969" y="19455"/>
            <a:ext cx="7957227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 of Tokens</a:t>
            </a:r>
          </a:p>
        </p:txBody>
      </p:sp>
    </p:spTree>
    <p:extLst>
      <p:ext uri="{BB962C8B-B14F-4D97-AF65-F5344CB8AC3E}">
        <p14:creationId xmlns:p14="http://schemas.microsoft.com/office/powerpoint/2010/main" val="377499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Box 5">
            <a:extLst>
              <a:ext uri="{FF2B5EF4-FFF2-40B4-BE49-F238E27FC236}">
                <a16:creationId xmlns:a16="http://schemas.microsoft.com/office/drawing/2014/main" id="{1AAC2362-1EB0-A0E6-5AEC-61D3FA196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490" y="2276475"/>
            <a:ext cx="3831623" cy="83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25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15000"/>
              </a:lnSpc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US" altLang="en-US" sz="4400" dirty="0">
                <a:solidFill>
                  <a:srgbClr val="002060"/>
                </a:solidFill>
                <a:latin typeface="Book Antiqua" panose="0204060205030503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THANK YOU</a:t>
            </a:r>
            <a:endParaRPr lang="en-US" altLang="en-US" sz="2200" dirty="0">
              <a:solidFill>
                <a:srgbClr val="002060"/>
              </a:solidFill>
              <a:latin typeface="Book Antiqua" panose="0204060205030503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6A536-F8A5-9109-D0D5-4F73AE9EA8E3}"/>
              </a:ext>
            </a:extLst>
          </p:cNvPr>
          <p:cNvSpPr txBox="1"/>
          <p:nvPr/>
        </p:nvSpPr>
        <p:spPr>
          <a:xfrm>
            <a:off x="3638145" y="6395262"/>
            <a:ext cx="5019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2919</TotalTime>
  <Words>118</Words>
  <Application>Microsoft Office PowerPoint</Application>
  <PresentationFormat>Widescreen</PresentationFormat>
  <Paragraphs>27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Batang</vt:lpstr>
      <vt:lpstr>Arial</vt:lpstr>
      <vt:lpstr>Book Antiqua</vt:lpstr>
      <vt:lpstr>Calibri</vt:lpstr>
      <vt:lpstr>Calibri Light</vt:lpstr>
      <vt:lpstr>Times New Roman</vt:lpstr>
      <vt:lpstr>Office Theme</vt:lpstr>
      <vt:lpstr>Compiler Design (22CS302)  III B.Tech – I Semester</vt:lpstr>
      <vt:lpstr>Recognition of Tokens</vt:lpstr>
      <vt:lpstr>Recognition of Tokens</vt:lpstr>
      <vt:lpstr>Recognition of Tokens</vt:lpstr>
      <vt:lpstr>PowerPoint Presentation</vt:lpstr>
      <vt:lpstr>PowerPoint Presentation</vt:lpstr>
      <vt:lpstr>Recognition of Tokens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sdevakumar31@gmail.com</dc:creator>
  <cp:lastModifiedBy>Admin</cp:lastModifiedBy>
  <cp:revision>499</cp:revision>
  <dcterms:created xsi:type="dcterms:W3CDTF">2023-02-16T08:55:59Z</dcterms:created>
  <dcterms:modified xsi:type="dcterms:W3CDTF">2023-07-26T11:13:42Z</dcterms:modified>
</cp:coreProperties>
</file>