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75" r:id="rId3"/>
    <p:sldId id="320" r:id="rId4"/>
    <p:sldId id="321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47" r:id="rId13"/>
    <p:sldId id="331" r:id="rId14"/>
    <p:sldId id="332" r:id="rId15"/>
    <p:sldId id="333" r:id="rId16"/>
    <p:sldId id="335" r:id="rId17"/>
    <p:sldId id="334" r:id="rId18"/>
    <p:sldId id="336" r:id="rId19"/>
    <p:sldId id="337" r:id="rId20"/>
    <p:sldId id="338" r:id="rId21"/>
    <p:sldId id="339" r:id="rId22"/>
    <p:sldId id="344" r:id="rId23"/>
    <p:sldId id="345" r:id="rId24"/>
    <p:sldId id="346" r:id="rId25"/>
    <p:sldId id="340" r:id="rId26"/>
    <p:sldId id="341" r:id="rId27"/>
    <p:sldId id="342" r:id="rId28"/>
    <p:sldId id="343" r:id="rId29"/>
    <p:sldId id="259" r:id="rId30"/>
    <p:sldId id="261" r:id="rId31"/>
    <p:sldId id="262" r:id="rId32"/>
    <p:sldId id="263" r:id="rId33"/>
    <p:sldId id="264" r:id="rId34"/>
    <p:sldId id="265" r:id="rId35"/>
    <p:sldId id="266" r:id="rId36"/>
    <p:sldId id="268" r:id="rId37"/>
    <p:sldId id="269" r:id="rId38"/>
    <p:sldId id="271" r:id="rId39"/>
    <p:sldId id="277" r:id="rId40"/>
    <p:sldId id="272" r:id="rId41"/>
    <p:sldId id="278" r:id="rId42"/>
    <p:sldId id="279" r:id="rId43"/>
    <p:sldId id="280" r:id="rId44"/>
    <p:sldId id="281" r:id="rId45"/>
    <p:sldId id="282" r:id="rId46"/>
    <p:sldId id="284" r:id="rId47"/>
    <p:sldId id="285" r:id="rId48"/>
    <p:sldId id="289" r:id="rId49"/>
    <p:sldId id="294" r:id="rId50"/>
    <p:sldId id="348" r:id="rId51"/>
    <p:sldId id="293" r:id="rId52"/>
    <p:sldId id="295" r:id="rId53"/>
    <p:sldId id="296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53" r:id="rId63"/>
    <p:sldId id="307" r:id="rId64"/>
    <p:sldId id="315" r:id="rId65"/>
    <p:sldId id="308" r:id="rId66"/>
    <p:sldId id="316" r:id="rId67"/>
    <p:sldId id="309" r:id="rId68"/>
    <p:sldId id="317" r:id="rId69"/>
    <p:sldId id="310" r:id="rId70"/>
    <p:sldId id="318" r:id="rId71"/>
    <p:sldId id="311" r:id="rId72"/>
    <p:sldId id="312" r:id="rId73"/>
    <p:sldId id="313" r:id="rId74"/>
    <p:sldId id="314" r:id="rId75"/>
  </p:sldIdLst>
  <p:sldSz cx="90011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3300"/>
    <a:srgbClr val="3333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76" y="-108"/>
      </p:cViewPr>
      <p:guideLst>
        <p:guide orient="horz" pos="2160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9B01D-A246-404A-A599-5B62B01F47C0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85800"/>
            <a:ext cx="45021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15708-F249-4B65-BF03-9E47F945D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6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15708-F249-4B65-BF03-9E47F945D26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130427"/>
            <a:ext cx="7650956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886200"/>
            <a:ext cx="630078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30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1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816" y="274640"/>
            <a:ext cx="202525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057" y="274640"/>
            <a:ext cx="592574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6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0028" y="273352"/>
            <a:ext cx="8100189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0028" y="1604841"/>
            <a:ext cx="8100189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52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8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27" y="4406902"/>
            <a:ext cx="765095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27" y="2906713"/>
            <a:ext cx="765095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3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57" y="1600202"/>
            <a:ext cx="39754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2" y="1600202"/>
            <a:ext cx="39754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3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1535113"/>
            <a:ext cx="39770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7" y="2174875"/>
            <a:ext cx="39770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48" y="1535113"/>
            <a:ext cx="39786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48" y="2174875"/>
            <a:ext cx="39786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95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39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273050"/>
            <a:ext cx="296130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0" y="273052"/>
            <a:ext cx="50318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7" y="1435102"/>
            <a:ext cx="296130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88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3" y="4800600"/>
            <a:ext cx="54006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3" y="612775"/>
            <a:ext cx="54006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3" y="5367338"/>
            <a:ext cx="54006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3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6" y="274638"/>
            <a:ext cx="81010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6" y="1600202"/>
            <a:ext cx="81010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57" y="6356352"/>
            <a:ext cx="2100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5" y="6356352"/>
            <a:ext cx="2850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LR PARSERS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07" y="6356352"/>
            <a:ext cx="2100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72" y="0"/>
            <a:ext cx="1556931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" y="6286500"/>
            <a:ext cx="3343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17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6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76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600" b="1" dirty="0" smtClean="0">
                <a:solidFill>
                  <a:srgbClr val="FF0000"/>
                </a:solidFill>
              </a:rPr>
              <a:t>LR Parsers</a:t>
            </a:r>
            <a:endParaRPr lang="en-IN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06" y="332656"/>
            <a:ext cx="8101013" cy="5822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Step2: Closure(S’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S): I0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8" y="952398"/>
            <a:ext cx="1352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2852936"/>
            <a:ext cx="2247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5" y="3786386"/>
            <a:ext cx="23431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82" y="2662334"/>
            <a:ext cx="2486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14" y="4648398"/>
            <a:ext cx="23336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36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8" y="1052736"/>
            <a:ext cx="23431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48680"/>
            <a:ext cx="2476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1916832"/>
            <a:ext cx="30575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5" y="2453680"/>
            <a:ext cx="312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212976"/>
            <a:ext cx="2486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9" y="3226519"/>
            <a:ext cx="25050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2" y="4089276"/>
            <a:ext cx="29051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2" y="4517901"/>
            <a:ext cx="3238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3200" b="1" dirty="0" smtClean="0"/>
              <a:t>DFA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561135"/>
            <a:ext cx="7992888" cy="506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4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Step3: Parse Table Construction</a:t>
            </a:r>
          </a:p>
          <a:p>
            <a:r>
              <a:rPr lang="en-IN" dirty="0" smtClean="0"/>
              <a:t>Identify ended productions for </a:t>
            </a:r>
            <a:r>
              <a:rPr lang="en-IN" dirty="0"/>
              <a:t>P</a:t>
            </a:r>
            <a:r>
              <a:rPr lang="en-IN" dirty="0" smtClean="0"/>
              <a:t>lacing </a:t>
            </a:r>
            <a:r>
              <a:rPr lang="en-IN" b="1" dirty="0" smtClean="0"/>
              <a:t>Reduction</a:t>
            </a:r>
          </a:p>
          <a:p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	I4 : A </a:t>
            </a:r>
            <a:r>
              <a:rPr lang="en-IN" dirty="0"/>
              <a:t>→ b• 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R3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I5 </a:t>
            </a:r>
            <a:r>
              <a:rPr lang="en-IN" dirty="0"/>
              <a:t>: S → AA• </a:t>
            </a:r>
            <a:r>
              <a:rPr lang="en-IN" dirty="0" smtClean="0">
                <a:sym typeface="Wingdings" pitchFamily="2" charset="2"/>
              </a:rPr>
              <a:t>R1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I6 </a:t>
            </a:r>
            <a:r>
              <a:rPr lang="en-IN" dirty="0"/>
              <a:t>: A → </a:t>
            </a:r>
            <a:r>
              <a:rPr lang="en-IN" dirty="0" err="1"/>
              <a:t>aA</a:t>
            </a:r>
            <a:r>
              <a:rPr lang="en-IN" dirty="0"/>
              <a:t>• </a:t>
            </a:r>
            <a:r>
              <a:rPr lang="en-IN" dirty="0" smtClean="0">
                <a:sym typeface="Wingdings" pitchFamily="2" charset="2"/>
              </a:rPr>
              <a:t>R2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22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865517"/>
          </a:xfrm>
        </p:spPr>
        <p:txBody>
          <a:bodyPr/>
          <a:lstStyle/>
          <a:p>
            <a:r>
              <a:rPr lang="en-IN" dirty="0" smtClean="0"/>
              <a:t>Consider Items  for </a:t>
            </a:r>
            <a:r>
              <a:rPr lang="en-IN" b="1" dirty="0" smtClean="0"/>
              <a:t>SHIFT</a:t>
            </a:r>
            <a:r>
              <a:rPr lang="en-IN" dirty="0" smtClean="0"/>
              <a:t> action</a:t>
            </a:r>
            <a:endParaRPr lang="en-IN" dirty="0"/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836712"/>
            <a:ext cx="62674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0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Parse Table: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196752"/>
            <a:ext cx="5467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94" y="3717032"/>
            <a:ext cx="22574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196752"/>
            <a:ext cx="54102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49" y="3717031"/>
            <a:ext cx="2905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7" y="1206277"/>
            <a:ext cx="5429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99" y="3792318"/>
            <a:ext cx="2847975" cy="15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" y="1234852"/>
            <a:ext cx="54387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7" y="1222782"/>
            <a:ext cx="8341802" cy="43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6" y="5446499"/>
            <a:ext cx="6162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" y="1222782"/>
            <a:ext cx="66675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80" y="5084313"/>
            <a:ext cx="55054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1" y="1206277"/>
            <a:ext cx="55054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6" y="5121051"/>
            <a:ext cx="5328592" cy="144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5" y="1234852"/>
            <a:ext cx="6791325" cy="53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23" y="5107665"/>
            <a:ext cx="48196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2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7" y="1234852"/>
            <a:ext cx="6467475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0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rgbClr val="002060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rgbClr val="002060"/>
                </a:solidFill>
              </a:rPr>
              <a:t>abb</a:t>
            </a:r>
            <a:r>
              <a:rPr lang="en-IN" sz="3200" b="1" dirty="0" smtClean="0">
                <a:solidFill>
                  <a:srgbClr val="002060"/>
                </a:solidFill>
              </a:rPr>
              <a:t>”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82" y="1196752"/>
            <a:ext cx="6025044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Stack         </a:t>
            </a:r>
            <a:r>
              <a:rPr lang="en-IN" b="1" dirty="0" err="1" smtClean="0">
                <a:solidFill>
                  <a:srgbClr val="002060"/>
                </a:solidFill>
              </a:rPr>
              <a:t>I.Buffer</a:t>
            </a:r>
            <a:r>
              <a:rPr lang="en-IN" b="1" dirty="0" smtClean="0">
                <a:solidFill>
                  <a:srgbClr val="002060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		   </a:t>
            </a:r>
            <a:r>
              <a:rPr lang="en-IN" dirty="0" err="1" smtClean="0">
                <a:solidFill>
                  <a:srgbClr val="002060"/>
                </a:solidFill>
              </a:rPr>
              <a:t>abb</a:t>
            </a:r>
            <a:r>
              <a:rPr lang="en-IN" dirty="0" smtClean="0">
                <a:solidFill>
                  <a:srgbClr val="002060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 		     bb$		Shift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$0a3b4   	    b$			</a:t>
            </a:r>
            <a:r>
              <a:rPr lang="en-IN" dirty="0" err="1" smtClean="0">
                <a:solidFill>
                  <a:srgbClr val="002060"/>
                </a:solidFill>
              </a:rPr>
              <a:t>A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$0a3A6          b$                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	     	     b$	         Shift         $0A2b4	     $			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$0A2A5	     $		       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5521"/>
              </p:ext>
            </p:extLst>
          </p:nvPr>
        </p:nvGraphicFramePr>
        <p:xfrm>
          <a:off x="5796706" y="1340768"/>
          <a:ext cx="3096345" cy="4101084"/>
        </p:xfrm>
        <a:graphic>
          <a:graphicData uri="http://schemas.openxmlformats.org/drawingml/2006/table">
            <a:tbl>
              <a:tblPr firstRow="1" firstCol="1" bandRow="1"/>
              <a:tblGrid>
                <a:gridCol w="504057"/>
                <a:gridCol w="576064"/>
                <a:gridCol w="576064"/>
                <a:gridCol w="576064"/>
                <a:gridCol w="432048"/>
                <a:gridCol w="432048"/>
              </a:tblGrid>
              <a:tr h="34403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LR0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0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4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t>SLR </a:t>
            </a:r>
            <a:r>
              <a:rPr lang="en-IN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/>
                <a:ea typeface="+mn-ea"/>
                <a:cs typeface="+mn-cs"/>
              </a:rPr>
              <a:t>( 1 )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/>
              <a:t>LR </a:t>
            </a:r>
            <a:r>
              <a:rPr lang="en-IN" dirty="0" smtClean="0"/>
              <a:t>Parsing</a:t>
            </a:r>
          </a:p>
          <a:p>
            <a:r>
              <a:rPr lang="en-IN" dirty="0" smtClean="0"/>
              <a:t>Same like LR(0</a:t>
            </a:r>
            <a:r>
              <a:rPr lang="en-IN" dirty="0"/>
              <a:t>) </a:t>
            </a:r>
            <a:r>
              <a:rPr lang="en-IN" dirty="0" smtClean="0"/>
              <a:t>parsing except in </a:t>
            </a:r>
            <a:r>
              <a:rPr lang="en-IN" dirty="0"/>
              <a:t>the parsing </a:t>
            </a:r>
            <a:r>
              <a:rPr lang="en-IN" dirty="0" smtClean="0"/>
              <a:t>table.</a:t>
            </a:r>
          </a:p>
          <a:p>
            <a:r>
              <a:rPr lang="en-IN" dirty="0"/>
              <a:t>P</a:t>
            </a:r>
            <a:r>
              <a:rPr lang="en-IN" dirty="0" smtClean="0"/>
              <a:t>lace </a:t>
            </a:r>
            <a:r>
              <a:rPr lang="en-IN" dirty="0"/>
              <a:t>the reduce move only in the follow of left hand side.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/>
              <a:t>canonical collection of LR (0) </a:t>
            </a:r>
            <a:r>
              <a:rPr lang="en-IN" dirty="0" smtClean="0"/>
              <a:t>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7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Steps for construction: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Add Augment </a:t>
            </a:r>
            <a:r>
              <a:rPr lang="en-IN" dirty="0"/>
              <a:t>production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b="1" dirty="0">
                <a:solidFill>
                  <a:srgbClr val="FF0000"/>
                </a:solidFill>
              </a:rPr>
              <a:t>Create Canonical collection of LR ( 0 ) </a:t>
            </a:r>
            <a:r>
              <a:rPr lang="en-IN" b="1" dirty="0" smtClean="0">
                <a:solidFill>
                  <a:srgbClr val="FF0000"/>
                </a:solidFill>
              </a:rPr>
              <a:t>	items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3. Construct </a:t>
            </a:r>
            <a:r>
              <a:rPr lang="en-IN" dirty="0"/>
              <a:t>the LR ( 0 ) Parsing table</a:t>
            </a:r>
          </a:p>
          <a:p>
            <a:pPr marL="0" indent="0">
              <a:buNone/>
            </a:pPr>
            <a:r>
              <a:rPr lang="en-IN" dirty="0" smtClean="0"/>
              <a:t>4. </a:t>
            </a:r>
            <a:r>
              <a:rPr lang="en-IN" dirty="0">
                <a:solidFill>
                  <a:schemeClr val="tx1"/>
                </a:solidFill>
              </a:rPr>
              <a:t>Construct the Parse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73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88640"/>
            <a:ext cx="8101013" cy="593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Construct SLR(1) parser and verify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string “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” is accepted or not</a:t>
            </a:r>
          </a:p>
          <a:p>
            <a:pPr marL="400050" lvl="1" indent="0">
              <a:buNone/>
            </a:pPr>
            <a:r>
              <a:rPr lang="en-IN" b="1" dirty="0" smtClean="0"/>
              <a:t>	S</a:t>
            </a:r>
            <a:r>
              <a:rPr lang="en-IN" b="1" dirty="0"/>
              <a:t> → </a:t>
            </a:r>
            <a:r>
              <a:rPr lang="en-IN" b="1" dirty="0" smtClean="0"/>
              <a:t>AA, A</a:t>
            </a:r>
            <a:r>
              <a:rPr lang="en-IN" b="1" dirty="0"/>
              <a:t> → </a:t>
            </a:r>
            <a:r>
              <a:rPr lang="en-IN" b="1" dirty="0" err="1"/>
              <a:t>aA</a:t>
            </a:r>
            <a:r>
              <a:rPr lang="en-IN" b="1" dirty="0"/>
              <a:t> | </a:t>
            </a:r>
            <a:r>
              <a:rPr lang="en-IN" b="1" dirty="0" smtClean="0"/>
              <a:t>b  </a:t>
            </a:r>
          </a:p>
          <a:p>
            <a:pPr marL="0" indent="0">
              <a:buNone/>
            </a:pPr>
            <a:r>
              <a:rPr lang="en-IN" dirty="0" smtClean="0"/>
              <a:t>Sol: Given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 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\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 smtClean="0"/>
              <a:t>b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3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Step1: Augmented Grammar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/>
              <a:t>’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S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3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LR Parsers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17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most powerful shift-reduce parsing is: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 </a:t>
            </a:r>
            <a:r>
              <a:rPr lang="en-US" sz="4800" dirty="0"/>
              <a:t>LR(k) parsing.</a:t>
            </a:r>
          </a:p>
          <a:p>
            <a:pPr>
              <a:lnSpc>
                <a:spcPct val="90000"/>
              </a:lnSpc>
            </a:pPr>
            <a:endParaRPr lang="en-US" sz="4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	</a:t>
            </a:r>
            <a:r>
              <a:rPr lang="en-US" dirty="0" smtClean="0"/>
              <a:t>		Left </a:t>
            </a:r>
            <a:r>
              <a:rPr lang="en-US" dirty="0"/>
              <a:t>to </a:t>
            </a:r>
            <a:r>
              <a:rPr lang="en-US" dirty="0" smtClean="0"/>
              <a:t>right scanning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	Right-most </a:t>
            </a:r>
            <a:r>
              <a:rPr lang="en-US" dirty="0"/>
              <a:t>derivation		</a:t>
            </a:r>
            <a:endParaRPr lang="en-US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 smtClean="0"/>
              <a:t>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		k </a:t>
            </a:r>
            <a:r>
              <a:rPr lang="en-US" dirty="0" err="1" smtClean="0"/>
              <a:t>lookhead</a:t>
            </a:r>
            <a:r>
              <a:rPr lang="en-US" dirty="0"/>
              <a:t>	</a:t>
            </a:r>
            <a:r>
              <a:rPr lang="en-US" dirty="0" smtClean="0"/>
              <a:t> (</a:t>
            </a:r>
            <a:r>
              <a:rPr lang="en-US" dirty="0"/>
              <a:t>k is omitted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it is 1)</a:t>
            </a:r>
            <a:endParaRPr lang="en-US" dirty="0"/>
          </a:p>
          <a:p>
            <a:endParaRPr lang="en-IN" dirty="0"/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437646" y="3146031"/>
            <a:ext cx="936104" cy="637946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16200000" flipH="1">
            <a:off x="2201651" y="3700998"/>
            <a:ext cx="1656185" cy="248090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1753008" y="3618020"/>
            <a:ext cx="2376265" cy="1134126"/>
          </a:xfrm>
          <a:prstGeom prst="curvedConnector3">
            <a:avLst/>
          </a:prstGeom>
          <a:ln w="3810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3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06" y="332656"/>
            <a:ext cx="8101013" cy="58221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Step2: Closure(S’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S): I0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58" y="952398"/>
            <a:ext cx="1352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2852936"/>
            <a:ext cx="22479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5" y="3786386"/>
            <a:ext cx="23431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82" y="2662334"/>
            <a:ext cx="2486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714" y="4648398"/>
            <a:ext cx="23336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52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8" y="1052736"/>
            <a:ext cx="23431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548680"/>
            <a:ext cx="2476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1916832"/>
            <a:ext cx="30575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5" y="2453680"/>
            <a:ext cx="3124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212976"/>
            <a:ext cx="24860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9" y="3226519"/>
            <a:ext cx="25050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2" y="4089276"/>
            <a:ext cx="29051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032" y="4517901"/>
            <a:ext cx="3238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3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6" y="274638"/>
            <a:ext cx="8101013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dirty="0"/>
              <a:t>Step3: Parse Table Construction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764704"/>
            <a:ext cx="8101013" cy="5361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Find FIRST and FOLLOW:</a:t>
            </a:r>
          </a:p>
          <a:p>
            <a:pPr marL="0" indent="0">
              <a:buNone/>
            </a:pPr>
            <a:r>
              <a:rPr lang="en-IN" dirty="0" smtClean="0"/>
              <a:t>Given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r>
              <a:rPr lang="en-IN" dirty="0"/>
              <a:t>	</a:t>
            </a:r>
          </a:p>
          <a:p>
            <a:r>
              <a:rPr lang="en-IN" dirty="0"/>
              <a:t>First(S)=First(AA)= 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Follow(S)={$} (by case1)</a:t>
            </a:r>
          </a:p>
          <a:p>
            <a:r>
              <a:rPr lang="en-IN" b="1" dirty="0"/>
              <a:t>Follow(A):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 smtClean="0"/>
              <a:t>AA; </a:t>
            </a:r>
            <a:r>
              <a:rPr lang="en-IN" dirty="0" err="1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 					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8655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Follow(A):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AA</a:t>
            </a:r>
            <a:r>
              <a:rPr lang="en-IN" dirty="0"/>
              <a:t>					</a:t>
            </a:r>
          </a:p>
          <a:p>
            <a:pPr marL="0" indent="0">
              <a:buNone/>
            </a:pPr>
            <a:r>
              <a:rPr lang="en-IN" dirty="0" smtClean="0"/>
              <a:t>Compare </a:t>
            </a:r>
            <a:r>
              <a:rPr lang="en-IN" dirty="0"/>
              <a:t>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αBβ where A=S,α=A,B=A,β=ϵ</a:t>
            </a:r>
          </a:p>
          <a:p>
            <a:pPr marL="0" indent="0">
              <a:buNone/>
            </a:pPr>
            <a:r>
              <a:rPr lang="en-IN" dirty="0"/>
              <a:t>By case3:</a:t>
            </a:r>
          </a:p>
          <a:p>
            <a:pPr marL="0" indent="0">
              <a:buNone/>
            </a:pPr>
            <a:r>
              <a:rPr lang="en-IN" dirty="0" smtClean="0"/>
              <a:t>	Follow(A</a:t>
            </a:r>
            <a:r>
              <a:rPr lang="en-IN" dirty="0"/>
              <a:t>)=Follow(S)={$}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Compare </a:t>
            </a:r>
            <a:r>
              <a:rPr lang="en-IN" dirty="0"/>
              <a:t>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αBβ where A=S,α=ϵ,B=A,β=A</a:t>
            </a:r>
          </a:p>
          <a:p>
            <a:pPr marL="0" indent="0">
              <a:buNone/>
            </a:pPr>
            <a:r>
              <a:rPr lang="en-IN" dirty="0"/>
              <a:t>By case2:</a:t>
            </a:r>
          </a:p>
          <a:p>
            <a:pPr marL="0" indent="0">
              <a:buNone/>
            </a:pPr>
            <a:r>
              <a:rPr lang="en-IN" dirty="0" smtClean="0"/>
              <a:t>	Follow(A</a:t>
            </a:r>
            <a:r>
              <a:rPr lang="en-IN" dirty="0"/>
              <a:t>)=First(A)={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/>
              <a:t>aA</a:t>
            </a:r>
            <a:r>
              <a:rPr lang="en-IN" b="1" dirty="0"/>
              <a:t>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here </a:t>
            </a:r>
            <a:r>
              <a:rPr lang="en-IN" b="1" dirty="0"/>
              <a:t>β= ϵ So by </a:t>
            </a:r>
            <a:r>
              <a:rPr lang="en-IN" b="1" dirty="0" smtClean="0"/>
              <a:t>case3  	Follow(A</a:t>
            </a:r>
            <a:r>
              <a:rPr lang="en-IN" b="1" dirty="0"/>
              <a:t>)=Follow(</a:t>
            </a:r>
            <a:r>
              <a:rPr lang="en-IN" dirty="0"/>
              <a:t>A)</a:t>
            </a:r>
          </a:p>
          <a:p>
            <a:endParaRPr lang="en-IN" dirty="0" smtClean="0"/>
          </a:p>
          <a:p>
            <a:r>
              <a:rPr lang="en-IN" dirty="0" smtClean="0"/>
              <a:t>Finally </a:t>
            </a:r>
            <a:r>
              <a:rPr lang="en-IN" dirty="0"/>
              <a:t>Follow(A)={</a:t>
            </a:r>
            <a:r>
              <a:rPr lang="en-IN" dirty="0" err="1"/>
              <a:t>a,b</a:t>
            </a:r>
            <a:r>
              <a:rPr lang="en-IN" dirty="0"/>
              <a:t>,$}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81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First(S)=First(AA)= 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First(A)={</a:t>
            </a:r>
            <a:r>
              <a:rPr lang="en-IN" dirty="0" err="1"/>
              <a:t>a,b</a:t>
            </a:r>
            <a:r>
              <a:rPr lang="en-IN" dirty="0"/>
              <a:t>}</a:t>
            </a:r>
          </a:p>
          <a:p>
            <a:r>
              <a:rPr lang="en-IN" dirty="0"/>
              <a:t>Follow(S)={$}</a:t>
            </a:r>
            <a:endParaRPr lang="en-IN" dirty="0" smtClean="0"/>
          </a:p>
          <a:p>
            <a:r>
              <a:rPr lang="en-IN" dirty="0" smtClean="0"/>
              <a:t>Follow(A</a:t>
            </a:r>
            <a:r>
              <a:rPr lang="en-IN" dirty="0"/>
              <a:t>)={</a:t>
            </a:r>
            <a:r>
              <a:rPr lang="en-IN" dirty="0" err="1"/>
              <a:t>a,b</a:t>
            </a:r>
            <a:r>
              <a:rPr lang="en-IN" dirty="0"/>
              <a:t>,$}</a:t>
            </a:r>
          </a:p>
        </p:txBody>
      </p:sp>
    </p:spTree>
    <p:extLst>
      <p:ext uri="{BB962C8B-B14F-4D97-AF65-F5344CB8AC3E}">
        <p14:creationId xmlns:p14="http://schemas.microsoft.com/office/powerpoint/2010/main" val="28412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Step3: Parse Table Construction</a:t>
            </a:r>
          </a:p>
          <a:p>
            <a:r>
              <a:rPr lang="en-IN" dirty="0" smtClean="0"/>
              <a:t>Identify ended productions for </a:t>
            </a:r>
            <a:r>
              <a:rPr lang="en-IN" dirty="0"/>
              <a:t>P</a:t>
            </a:r>
            <a:r>
              <a:rPr lang="en-IN" dirty="0" smtClean="0"/>
              <a:t>lacing </a:t>
            </a:r>
            <a:r>
              <a:rPr lang="en-IN" b="1" dirty="0" smtClean="0"/>
              <a:t>Reduction</a:t>
            </a:r>
          </a:p>
          <a:p>
            <a:r>
              <a:rPr lang="en-IN" dirty="0" smtClean="0"/>
              <a:t> 	I4 : A </a:t>
            </a:r>
            <a:r>
              <a:rPr lang="en-IN" dirty="0"/>
              <a:t>→ b• </a:t>
            </a:r>
            <a:r>
              <a:rPr lang="en-IN" dirty="0" smtClean="0"/>
              <a:t>   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>
                <a:sym typeface="Wingdings" pitchFamily="2" charset="2"/>
              </a:rPr>
              <a:t>R3</a:t>
            </a:r>
            <a:r>
              <a:rPr lang="en-IN" dirty="0" smtClean="0">
                <a:sym typeface="Wingdings" pitchFamily="2" charset="2"/>
              </a:rPr>
              <a:t>{(</a:t>
            </a:r>
            <a:r>
              <a:rPr lang="en-IN" dirty="0">
                <a:sym typeface="Wingdings" pitchFamily="2" charset="2"/>
              </a:rPr>
              <a:t>4,a)(4,b)(4,$)}.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I5 </a:t>
            </a:r>
            <a:r>
              <a:rPr lang="en-IN" dirty="0"/>
              <a:t>: S → AA• </a:t>
            </a:r>
            <a:r>
              <a:rPr lang="en-IN" dirty="0" smtClean="0">
                <a:sym typeface="Wingdings" pitchFamily="2" charset="2"/>
              </a:rPr>
              <a:t>R1</a:t>
            </a:r>
            <a:r>
              <a:rPr lang="en-IN" dirty="0">
                <a:sym typeface="Wingdings" pitchFamily="2" charset="2"/>
              </a:rPr>
              <a:t> </a:t>
            </a:r>
            <a:r>
              <a:rPr lang="en-IN" dirty="0" smtClean="0">
                <a:sym typeface="Wingdings" pitchFamily="2" charset="2"/>
              </a:rPr>
              <a:t>{(</a:t>
            </a:r>
            <a:r>
              <a:rPr lang="en-IN" dirty="0">
                <a:sym typeface="Wingdings" pitchFamily="2" charset="2"/>
              </a:rPr>
              <a:t>5,$)}.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I6 </a:t>
            </a:r>
            <a:r>
              <a:rPr lang="en-IN" dirty="0"/>
              <a:t>: A → </a:t>
            </a:r>
            <a:r>
              <a:rPr lang="en-IN" dirty="0" err="1"/>
              <a:t>aA</a:t>
            </a:r>
            <a:r>
              <a:rPr lang="en-IN" dirty="0"/>
              <a:t>• </a:t>
            </a:r>
            <a:r>
              <a:rPr lang="en-IN" dirty="0" smtClean="0">
                <a:sym typeface="Wingdings" pitchFamily="2" charset="2"/>
              </a:rPr>
              <a:t>R2</a:t>
            </a:r>
            <a:r>
              <a:rPr lang="en-IN" dirty="0">
                <a:sym typeface="Wingdings" pitchFamily="2" charset="2"/>
              </a:rPr>
              <a:t> </a:t>
            </a:r>
            <a:r>
              <a:rPr lang="en-IN" dirty="0" smtClean="0">
                <a:sym typeface="Wingdings" pitchFamily="2" charset="2"/>
              </a:rPr>
              <a:t>{(</a:t>
            </a:r>
            <a:r>
              <a:rPr lang="en-IN" dirty="0">
                <a:sym typeface="Wingdings" pitchFamily="2" charset="2"/>
              </a:rPr>
              <a:t>6,a)(6,b)(6,$)}.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865517"/>
          </a:xfrm>
        </p:spPr>
        <p:txBody>
          <a:bodyPr/>
          <a:lstStyle/>
          <a:p>
            <a:r>
              <a:rPr lang="en-IN" dirty="0" smtClean="0"/>
              <a:t>Consider Items  for </a:t>
            </a:r>
            <a:r>
              <a:rPr lang="en-IN" b="1" dirty="0" smtClean="0"/>
              <a:t>SHIFT</a:t>
            </a:r>
            <a:r>
              <a:rPr lang="en-IN" dirty="0" smtClean="0"/>
              <a:t> action</a:t>
            </a:r>
            <a:endParaRPr lang="en-IN" dirty="0"/>
          </a:p>
          <a:p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836712"/>
            <a:ext cx="62674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8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Parse Table: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196752"/>
            <a:ext cx="54673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794" y="3717032"/>
            <a:ext cx="22574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196752"/>
            <a:ext cx="54102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49" y="3717031"/>
            <a:ext cx="29051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7" y="1206277"/>
            <a:ext cx="54292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99" y="3792318"/>
            <a:ext cx="2847975" cy="15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" y="1234852"/>
            <a:ext cx="54387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7" y="1222782"/>
            <a:ext cx="8341802" cy="436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86" y="5446499"/>
            <a:ext cx="6162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" y="1222782"/>
            <a:ext cx="6667500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3" y="5197252"/>
            <a:ext cx="60198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9" y="1242492"/>
            <a:ext cx="54483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78" y="5016889"/>
            <a:ext cx="52863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5" y="1242492"/>
            <a:ext cx="54197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33" y="5147742"/>
            <a:ext cx="62674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6" y="1198992"/>
            <a:ext cx="54673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rgbClr val="002060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rgbClr val="002060"/>
                </a:solidFill>
              </a:rPr>
              <a:t>abb</a:t>
            </a:r>
            <a:r>
              <a:rPr lang="en-IN" sz="3200" b="1" dirty="0" smtClean="0">
                <a:solidFill>
                  <a:srgbClr val="002060"/>
                </a:solidFill>
              </a:rPr>
              <a:t>”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82" y="1196752"/>
            <a:ext cx="6025044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Stack         </a:t>
            </a:r>
            <a:r>
              <a:rPr lang="en-IN" b="1" dirty="0" err="1" smtClean="0">
                <a:solidFill>
                  <a:srgbClr val="002060"/>
                </a:solidFill>
              </a:rPr>
              <a:t>I.Buffer</a:t>
            </a:r>
            <a:r>
              <a:rPr lang="en-IN" b="1" dirty="0" smtClean="0">
                <a:solidFill>
                  <a:srgbClr val="002060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		   </a:t>
            </a:r>
            <a:r>
              <a:rPr lang="en-IN" dirty="0" err="1" smtClean="0">
                <a:solidFill>
                  <a:srgbClr val="002060"/>
                </a:solidFill>
              </a:rPr>
              <a:t>abb</a:t>
            </a:r>
            <a:r>
              <a:rPr lang="en-IN" dirty="0" smtClean="0">
                <a:solidFill>
                  <a:srgbClr val="002060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 		     bb$		Shift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$0a3b4   	    b$			</a:t>
            </a:r>
            <a:r>
              <a:rPr lang="en-IN" dirty="0" err="1" smtClean="0">
                <a:solidFill>
                  <a:srgbClr val="002060"/>
                </a:solidFill>
              </a:rPr>
              <a:t>A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$0a3A6          b$                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	     	     b$	         Shift         $0A2b4	     $			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$0A2A5	     $		       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2287"/>
              </p:ext>
            </p:extLst>
          </p:nvPr>
        </p:nvGraphicFramePr>
        <p:xfrm>
          <a:off x="5796706" y="1340768"/>
          <a:ext cx="3096345" cy="4276344"/>
        </p:xfrm>
        <a:graphic>
          <a:graphicData uri="http://schemas.openxmlformats.org/drawingml/2006/table">
            <a:tbl>
              <a:tblPr firstRow="1" firstCol="1" bandRow="1"/>
              <a:tblGrid>
                <a:gridCol w="504057"/>
                <a:gridCol w="576064"/>
                <a:gridCol w="576064"/>
                <a:gridCol w="576064"/>
                <a:gridCol w="432048"/>
                <a:gridCol w="432048"/>
              </a:tblGrid>
              <a:tr h="34403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SLR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40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Accept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Canonical LR ( 1 )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Canonical </a:t>
            </a:r>
            <a:r>
              <a:rPr lang="en-IN" b="1" dirty="0" err="1" smtClean="0">
                <a:solidFill>
                  <a:schemeClr val="tx1"/>
                </a:solidFill>
              </a:rPr>
              <a:t>lookahead</a:t>
            </a:r>
            <a:r>
              <a:rPr lang="en-IN" b="1" dirty="0" smtClean="0">
                <a:solidFill>
                  <a:schemeClr val="tx1"/>
                </a:solidFill>
              </a:rPr>
              <a:t> Parser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LR (1) items to build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Produces the more number of states as compare to the SLR (1) parsing.</a:t>
            </a:r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Place the reduce node only in the </a:t>
            </a:r>
            <a:r>
              <a:rPr lang="en-IN" b="1" dirty="0" err="1" smtClean="0">
                <a:solidFill>
                  <a:schemeClr val="tx1"/>
                </a:solidFill>
              </a:rPr>
              <a:t>lookahead</a:t>
            </a:r>
            <a:r>
              <a:rPr lang="en-IN" b="1" dirty="0" smtClean="0">
                <a:solidFill>
                  <a:schemeClr val="tx1"/>
                </a:solidFill>
              </a:rPr>
              <a:t> symbols.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083198" y="2492375"/>
            <a:ext cx="900113" cy="914400"/>
          </a:xfrm>
        </p:spPr>
        <p:txBody>
          <a:bodyPr/>
          <a:lstStyle/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Components of 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545422"/>
            <a:ext cx="8064896" cy="461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9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Steps are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augment production in the given grammar</a:t>
            </a:r>
          </a:p>
          <a:p>
            <a:r>
              <a:rPr lang="en-IN" dirty="0" smtClean="0"/>
              <a:t>Create canonical collection of LR (1) items</a:t>
            </a:r>
          </a:p>
          <a:p>
            <a:r>
              <a:rPr lang="en-IN" dirty="0" smtClean="0"/>
              <a:t>		(LR(1)=LR (0) item + look ahead)</a:t>
            </a:r>
          </a:p>
          <a:p>
            <a:r>
              <a:rPr lang="en-IN" dirty="0" smtClean="0"/>
              <a:t>Construct a CLR (1) parsing table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64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4"/>
                </a:solidFill>
                <a:latin typeface="+mn-lt"/>
              </a:rPr>
              <a:t>Construct the </a:t>
            </a:r>
            <a:r>
              <a:rPr lang="en-IN" sz="3200" b="1" dirty="0" smtClean="0">
                <a:solidFill>
                  <a:schemeClr val="accent4"/>
                </a:solidFill>
                <a:latin typeface="+mn-lt"/>
              </a:rPr>
              <a:t>CLR(1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) parse table</a:t>
            </a:r>
            <a:br>
              <a:rPr lang="en-IN" sz="3200" b="1" dirty="0">
                <a:solidFill>
                  <a:schemeClr val="accent4"/>
                </a:solidFill>
                <a:latin typeface="+mn-lt"/>
              </a:rPr>
            </a:br>
            <a:r>
              <a:rPr lang="en-IN" sz="3200" b="1" dirty="0">
                <a:solidFill>
                  <a:schemeClr val="accent4"/>
                </a:solidFill>
                <a:latin typeface="+mn-lt"/>
              </a:rPr>
              <a:t> for S</a:t>
            </a:r>
            <a:r>
              <a:rPr lang="en-IN" sz="3200" b="1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AA; 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</a:rPr>
              <a:t>A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</a:rPr>
              <a:t>aA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 | b.</a:t>
            </a:r>
            <a:br>
              <a:rPr lang="en-IN" sz="3200" b="1" dirty="0">
                <a:solidFill>
                  <a:schemeClr val="accent4"/>
                </a:solidFill>
                <a:latin typeface="+mn-lt"/>
              </a:rPr>
            </a:br>
            <a:endParaRPr lang="en-IN" sz="32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14" y="1772816"/>
            <a:ext cx="8101013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Given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 S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AA	 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1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aA</a:t>
            </a: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2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b</a:t>
            </a:r>
            <a:r>
              <a:rPr lang="en-IN" sz="3000" dirty="0">
                <a:solidFill>
                  <a:srgbClr val="002060"/>
                </a:solidFill>
              </a:rPr>
              <a:t>		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3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Step1: Augmented Grammar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S’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S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S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AA 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aA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b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Step2: LR(1) Items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Always begin with augmented grammar production with $</a:t>
            </a:r>
          </a:p>
          <a:p>
            <a:pPr marL="0" indent="0">
              <a:buNone/>
            </a:pPr>
            <a:r>
              <a:rPr lang="en-IN" b="1" dirty="0" smtClean="0"/>
              <a:t>		S</a:t>
            </a:r>
            <a:r>
              <a:rPr lang="en-IN" b="1" dirty="0"/>
              <a:t>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.S,$</a:t>
            </a:r>
            <a:endParaRPr lang="en-IN" dirty="0"/>
          </a:p>
          <a:p>
            <a:r>
              <a:rPr lang="en-IN" b="1" dirty="0"/>
              <a:t>To close match the item with 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α.xβ,a</a:t>
            </a:r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b="1" dirty="0"/>
              <a:t>α = ϵ, x = S, β=ϵ, a=$</a:t>
            </a:r>
          </a:p>
          <a:p>
            <a:r>
              <a:rPr lang="en-IN" b="1" dirty="0"/>
              <a:t>If there is a production x</a:t>
            </a:r>
            <a:r>
              <a:rPr lang="en-IN" b="1" dirty="0">
                <a:sym typeface="Wingdings"/>
              </a:rPr>
              <a:t></a:t>
            </a:r>
            <a:r>
              <a:rPr lang="ar-SA" b="1" dirty="0"/>
              <a:t>ﻹ</a:t>
            </a:r>
            <a:r>
              <a:rPr lang="en-IN" b="1" dirty="0"/>
              <a:t>,b then add x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 </a:t>
            </a:r>
            <a:r>
              <a:rPr lang="ar-SA" b="1" dirty="0"/>
              <a:t>ﻹ</a:t>
            </a:r>
            <a:r>
              <a:rPr lang="en-IN" b="1" dirty="0"/>
              <a:t>,b</a:t>
            </a:r>
          </a:p>
          <a:p>
            <a:pPr marL="0" indent="0">
              <a:buNone/>
            </a:pPr>
            <a:r>
              <a:rPr lang="en-IN" b="1" dirty="0" smtClean="0"/>
              <a:t>	Here </a:t>
            </a:r>
            <a:r>
              <a:rPr lang="en-IN" b="1" dirty="0"/>
              <a:t>X=S</a:t>
            </a:r>
          </a:p>
          <a:p>
            <a:pPr marL="0" indent="0">
              <a:buNone/>
            </a:pPr>
            <a:r>
              <a:rPr lang="en-IN" b="1" dirty="0" smtClean="0"/>
              <a:t>		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.AA ,</a:t>
            </a:r>
            <a:r>
              <a:rPr lang="en-IN" b="1" dirty="0" smtClean="0"/>
              <a:t>b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b=First(βa</a:t>
            </a:r>
            <a:r>
              <a:rPr lang="en-IN" b="1" dirty="0"/>
              <a:t>)=First(ϵ$)=First($)={$}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u="sng" dirty="0"/>
              <a:t>S</a:t>
            </a:r>
            <a:r>
              <a:rPr lang="en-IN" b="1" u="sng" dirty="0">
                <a:sym typeface="Wingdings"/>
              </a:rPr>
              <a:t></a:t>
            </a:r>
            <a:r>
              <a:rPr lang="en-IN" b="1" u="sng" dirty="0"/>
              <a:t>.AA ,$</a:t>
            </a:r>
            <a:endParaRPr lang="en-IN" dirty="0"/>
          </a:p>
          <a:p>
            <a:r>
              <a:rPr lang="en-IN" b="1" dirty="0" smtClean="0"/>
              <a:t>Match </a:t>
            </a:r>
            <a:r>
              <a:rPr lang="en-IN" b="1" dirty="0"/>
              <a:t>the item with 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α.xβ,a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b="1" dirty="0"/>
              <a:t>α = ϵ, x = A, β=A, a=$</a:t>
            </a:r>
            <a:endParaRPr lang="en-IN" dirty="0"/>
          </a:p>
          <a:p>
            <a:r>
              <a:rPr lang="en-IN" b="1" dirty="0"/>
              <a:t>If there is a production x</a:t>
            </a:r>
            <a:r>
              <a:rPr lang="en-IN" b="1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b="1" dirty="0"/>
              <a:t>,b then add x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dirty="0"/>
              <a:t> </a:t>
            </a:r>
            <a:r>
              <a:rPr lang="ar-SA" dirty="0"/>
              <a:t>ﻹ</a:t>
            </a:r>
            <a:r>
              <a:rPr lang="en-IN" b="1" dirty="0"/>
              <a:t>,b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0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Here X=A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aA,b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/>
              <a:t>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</a:t>
            </a:r>
            <a:r>
              <a:rPr lang="en-IN" b="1" dirty="0"/>
              <a:t>, a | 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b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 err="1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a | 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If the next symbol of </a:t>
            </a:r>
            <a:r>
              <a:rPr lang="en-IN" b="1" dirty="0" smtClean="0"/>
              <a:t>“.”(</a:t>
            </a:r>
            <a:r>
              <a:rPr lang="en-IN" b="1" dirty="0"/>
              <a:t>dot) is terminal then no need of compare</a:t>
            </a:r>
            <a:r>
              <a:rPr lang="en-IN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3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Finally the productions are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S’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S,$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AA 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aA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b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188640"/>
            <a:ext cx="6789738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2576512"/>
            <a:ext cx="7097712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4" y="3140968"/>
            <a:ext cx="4240212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4" y="3573016"/>
            <a:ext cx="4206875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04" y="4005064"/>
            <a:ext cx="339407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6" y="4437112"/>
            <a:ext cx="3268662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8" y="4922671"/>
            <a:ext cx="300672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700" y="5476925"/>
            <a:ext cx="3074988" cy="14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02" y="914127"/>
            <a:ext cx="39782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76" y="1550541"/>
            <a:ext cx="4149725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3" y="2178397"/>
            <a:ext cx="4235862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3" y="2729578"/>
            <a:ext cx="3475038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93" y="3683892"/>
            <a:ext cx="4332288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1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Step3: Construct a CLR (1) parsing table</a:t>
            </a:r>
            <a:br>
              <a:rPr lang="en-IN" sz="3200" b="1" dirty="0" smtClean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980728"/>
            <a:ext cx="8101013" cy="51454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" y="908719"/>
            <a:ext cx="7132638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486" y="3861048"/>
            <a:ext cx="268605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586" y="1916832"/>
            <a:ext cx="23431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4" y="919831"/>
            <a:ext cx="7178675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51" y="3861048"/>
            <a:ext cx="173529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322" y="5186800"/>
            <a:ext cx="2617788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037" y="908719"/>
            <a:ext cx="7246938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27" y="3861048"/>
            <a:ext cx="3325812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3" y="914274"/>
            <a:ext cx="7178675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21" y="5227173"/>
            <a:ext cx="34512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" y="919831"/>
            <a:ext cx="72009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98" y="4158100"/>
            <a:ext cx="6811962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" y="937293"/>
            <a:ext cx="7154862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7" y="5661248"/>
            <a:ext cx="67325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7" y="931437"/>
            <a:ext cx="7178675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34" y="4323804"/>
            <a:ext cx="3543300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3" y="949993"/>
            <a:ext cx="7165975" cy="5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496" y="5661248"/>
            <a:ext cx="47656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0" y="857376"/>
            <a:ext cx="7200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334" y="2903538"/>
            <a:ext cx="4022725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" y="868489"/>
            <a:ext cx="7189788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DFA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 descr="C:\Users\ADMIN\Music\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1268760"/>
            <a:ext cx="8064896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rgbClr val="002060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rgbClr val="002060"/>
                </a:solidFill>
              </a:rPr>
              <a:t>abb</a:t>
            </a:r>
            <a:r>
              <a:rPr lang="en-IN" sz="3200" b="1" dirty="0" smtClean="0">
                <a:solidFill>
                  <a:srgbClr val="002060"/>
                </a:solidFill>
              </a:rPr>
              <a:t>”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82" y="1196752"/>
            <a:ext cx="6025044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Stack         </a:t>
            </a:r>
            <a:r>
              <a:rPr lang="en-IN" b="1" dirty="0" err="1" smtClean="0">
                <a:solidFill>
                  <a:srgbClr val="002060"/>
                </a:solidFill>
              </a:rPr>
              <a:t>I.Buffer</a:t>
            </a:r>
            <a:r>
              <a:rPr lang="en-IN" b="1" dirty="0" smtClean="0">
                <a:solidFill>
                  <a:srgbClr val="002060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		   </a:t>
            </a:r>
            <a:r>
              <a:rPr lang="en-IN" dirty="0" err="1" smtClean="0">
                <a:solidFill>
                  <a:srgbClr val="002060"/>
                </a:solidFill>
              </a:rPr>
              <a:t>abb</a:t>
            </a:r>
            <a:r>
              <a:rPr lang="en-IN" dirty="0" smtClean="0">
                <a:solidFill>
                  <a:srgbClr val="002060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 		     bb$		Shift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$0a3b4   	    b$			</a:t>
            </a:r>
            <a:r>
              <a:rPr lang="en-IN" dirty="0" err="1" smtClean="0">
                <a:solidFill>
                  <a:srgbClr val="002060"/>
                </a:solidFill>
              </a:rPr>
              <a:t>A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$0a3A8          b$           	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	     	     b$	         Shift         $0A2b7	     $			</a:t>
            </a:r>
            <a:r>
              <a:rPr lang="en-IN" dirty="0" err="1" smtClean="0">
                <a:solidFill>
                  <a:srgbClr val="002060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$0A2A5	     $			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rgbClr val="00206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60261"/>
              </p:ext>
            </p:extLst>
          </p:nvPr>
        </p:nvGraphicFramePr>
        <p:xfrm>
          <a:off x="5940722" y="764704"/>
          <a:ext cx="5872162" cy="534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3" imgW="5871725" imgH="5342232" progId="Word.Document.12">
                  <p:embed/>
                </p:oleObj>
              </mc:Choice>
              <mc:Fallback>
                <p:oleObj name="Document" r:id="rId3" imgW="5871725" imgH="5342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722" y="764704"/>
                        <a:ext cx="5872162" cy="534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8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LALR (1)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6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803843"/>
            <a:ext cx="8101013" cy="5433469"/>
          </a:xfrm>
        </p:spPr>
        <p:txBody>
          <a:bodyPr>
            <a:normAutofit/>
          </a:bodyPr>
          <a:lstStyle/>
          <a:p>
            <a:r>
              <a:rPr lang="en-IN" b="1" dirty="0" smtClean="0"/>
              <a:t>Input buffer: </a:t>
            </a:r>
          </a:p>
          <a:p>
            <a:r>
              <a:rPr lang="en-IN" dirty="0" smtClean="0"/>
              <a:t>It </a:t>
            </a:r>
            <a:r>
              <a:rPr lang="en-IN" dirty="0"/>
              <a:t>contains the string to be parsed followed by a $ </a:t>
            </a:r>
            <a:r>
              <a:rPr lang="en-IN" dirty="0" smtClean="0"/>
              <a:t>Symbol.</a:t>
            </a:r>
          </a:p>
          <a:p>
            <a:r>
              <a:rPr lang="en-IN" b="1" dirty="0" smtClean="0"/>
              <a:t>Stack:</a:t>
            </a:r>
            <a:r>
              <a:rPr lang="en-IN" dirty="0" smtClean="0"/>
              <a:t> </a:t>
            </a:r>
          </a:p>
          <a:p>
            <a:r>
              <a:rPr lang="en-IN" dirty="0" smtClean="0"/>
              <a:t>It containing </a:t>
            </a:r>
            <a:r>
              <a:rPr lang="en-IN" dirty="0"/>
              <a:t>a sequence of grammar symbols with a $ at the bottom of the stack,</a:t>
            </a:r>
          </a:p>
          <a:p>
            <a:r>
              <a:rPr lang="en-IN" dirty="0" smtClean="0"/>
              <a:t>Initially </a:t>
            </a:r>
            <a:r>
              <a:rPr lang="en-IN" dirty="0"/>
              <a:t>contains the Initial state of the parsing table on top of </a:t>
            </a:r>
            <a:r>
              <a:rPr lang="en-IN" dirty="0" smtClean="0"/>
              <a:t>$.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40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LALR(1)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LALR refers to the </a:t>
            </a:r>
            <a:r>
              <a:rPr lang="en-IN" b="1" dirty="0" smtClean="0"/>
              <a:t>Look Ahead </a:t>
            </a:r>
            <a:r>
              <a:rPr lang="en-IN" b="1" dirty="0"/>
              <a:t>LR. </a:t>
            </a:r>
            <a:endParaRPr lang="en-IN" b="1" dirty="0" smtClean="0"/>
          </a:p>
          <a:p>
            <a:r>
              <a:rPr lang="en-IN" b="1" dirty="0" smtClean="0"/>
              <a:t>LR </a:t>
            </a:r>
            <a:r>
              <a:rPr lang="en-IN" b="1" dirty="0"/>
              <a:t>(1) </a:t>
            </a:r>
            <a:r>
              <a:rPr lang="en-IN" b="1" dirty="0" smtClean="0"/>
              <a:t>items required to construct.</a:t>
            </a:r>
            <a:endParaRPr lang="en-IN" b="1" dirty="0"/>
          </a:p>
          <a:p>
            <a:r>
              <a:rPr lang="en-IN" b="1" dirty="0" smtClean="0"/>
              <a:t>In </a:t>
            </a:r>
            <a:r>
              <a:rPr lang="en-IN" b="1" dirty="0"/>
              <a:t>the LALR (1) parsing, the LR (1) items which have same productions but different </a:t>
            </a:r>
            <a:r>
              <a:rPr lang="en-IN" b="1" u="sng" dirty="0"/>
              <a:t>look ahead are combined to form a single set of </a:t>
            </a:r>
            <a:r>
              <a:rPr lang="en-IN" b="1" u="sng" dirty="0" smtClean="0"/>
              <a:t>items.</a:t>
            </a:r>
            <a:endParaRPr lang="en-IN" b="1" u="sng" dirty="0"/>
          </a:p>
          <a:p>
            <a:r>
              <a:rPr lang="en-IN" b="1" dirty="0" smtClean="0"/>
              <a:t>LALR </a:t>
            </a:r>
            <a:r>
              <a:rPr lang="en-IN" b="1" dirty="0"/>
              <a:t>(1) parsing is same as the CLR (1) parsing, only difference in the parsing table.</a:t>
            </a:r>
          </a:p>
        </p:txBody>
      </p:sp>
    </p:spTree>
    <p:extLst>
      <p:ext uri="{BB962C8B-B14F-4D97-AF65-F5344CB8AC3E}">
        <p14:creationId xmlns:p14="http://schemas.microsoft.com/office/powerpoint/2010/main" val="40099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Steps are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Add </a:t>
            </a:r>
            <a:r>
              <a:rPr lang="en-IN" b="1" u="sng" dirty="0" smtClean="0"/>
              <a:t>augment production </a:t>
            </a:r>
            <a:r>
              <a:rPr lang="en-IN" b="1" dirty="0" smtClean="0"/>
              <a:t>in the given grammar</a:t>
            </a:r>
          </a:p>
          <a:p>
            <a:r>
              <a:rPr lang="en-IN" b="1" dirty="0" smtClean="0"/>
              <a:t>Create canonical collection of </a:t>
            </a:r>
            <a:r>
              <a:rPr lang="en-IN" b="1" u="sng" dirty="0" smtClean="0"/>
              <a:t>LR (1) items</a:t>
            </a:r>
          </a:p>
          <a:p>
            <a:r>
              <a:rPr lang="en-IN" b="1" dirty="0" smtClean="0"/>
              <a:t>		(LR(1)=LR (0) item + look ahead)</a:t>
            </a:r>
          </a:p>
          <a:p>
            <a:endParaRPr lang="en-IN" b="1" dirty="0" smtClean="0"/>
          </a:p>
          <a:p>
            <a:r>
              <a:rPr lang="en-IN" b="1" dirty="0"/>
              <a:t>LR (1) </a:t>
            </a:r>
            <a:r>
              <a:rPr lang="en-IN" b="1" dirty="0" smtClean="0"/>
              <a:t>items should be combine.</a:t>
            </a:r>
            <a:endParaRPr lang="en-IN" b="1" dirty="0"/>
          </a:p>
          <a:p>
            <a:r>
              <a:rPr lang="en-IN" b="1" dirty="0" smtClean="0"/>
              <a:t>Construct a LALR (1) parsing table</a:t>
            </a: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441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4"/>
                </a:solidFill>
                <a:latin typeface="+mn-lt"/>
              </a:rPr>
              <a:t>Construct the </a:t>
            </a:r>
            <a:r>
              <a:rPr lang="en-IN" sz="3200" b="1" dirty="0" smtClean="0">
                <a:solidFill>
                  <a:schemeClr val="accent4"/>
                </a:solidFill>
                <a:latin typeface="+mn-lt"/>
              </a:rPr>
              <a:t>LALR(1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) parse table</a:t>
            </a:r>
            <a:br>
              <a:rPr lang="en-IN" sz="3200" b="1" dirty="0">
                <a:solidFill>
                  <a:schemeClr val="accent4"/>
                </a:solidFill>
                <a:latin typeface="+mn-lt"/>
              </a:rPr>
            </a:br>
            <a:r>
              <a:rPr lang="en-IN" sz="3200" b="1" dirty="0">
                <a:solidFill>
                  <a:schemeClr val="accent4"/>
                </a:solidFill>
                <a:latin typeface="+mn-lt"/>
              </a:rPr>
              <a:t> for S</a:t>
            </a:r>
            <a:r>
              <a:rPr lang="en-IN" sz="3200" b="1" dirty="0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AA; 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</a:rPr>
              <a:t>A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  <a:sym typeface="Wingdings"/>
              </a:rPr>
              <a:t></a:t>
            </a:r>
            <a:r>
              <a:rPr lang="en-IN" sz="3200" b="1" dirty="0" err="1">
                <a:solidFill>
                  <a:schemeClr val="accent4"/>
                </a:solidFill>
                <a:latin typeface="+mn-lt"/>
              </a:rPr>
              <a:t>aA</a:t>
            </a:r>
            <a:r>
              <a:rPr lang="en-IN" sz="3200" b="1" dirty="0">
                <a:solidFill>
                  <a:schemeClr val="accent4"/>
                </a:solidFill>
                <a:latin typeface="+mn-lt"/>
              </a:rPr>
              <a:t> | b.</a:t>
            </a:r>
            <a:br>
              <a:rPr lang="en-IN" sz="3200" b="1" dirty="0">
                <a:solidFill>
                  <a:schemeClr val="accent4"/>
                </a:solidFill>
                <a:latin typeface="+mn-lt"/>
              </a:rPr>
            </a:br>
            <a:endParaRPr lang="en-IN" sz="3200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124746"/>
            <a:ext cx="8101013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Given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 S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AA	 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1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aA</a:t>
            </a: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2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b</a:t>
            </a:r>
            <a:r>
              <a:rPr lang="en-IN" sz="3000" dirty="0">
                <a:solidFill>
                  <a:srgbClr val="002060"/>
                </a:solidFill>
              </a:rPr>
              <a:t>		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</a:t>
            </a:r>
            <a:r>
              <a:rPr lang="en-IN" sz="3000" dirty="0">
                <a:solidFill>
                  <a:srgbClr val="002060"/>
                </a:solidFill>
              </a:rPr>
              <a:t>R</a:t>
            </a:r>
            <a:r>
              <a:rPr lang="en-IN" sz="3000" baseline="-25000" dirty="0">
                <a:solidFill>
                  <a:srgbClr val="002060"/>
                </a:solidFill>
              </a:rPr>
              <a:t>3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b="1" dirty="0">
                <a:solidFill>
                  <a:srgbClr val="002060"/>
                </a:solidFill>
              </a:rPr>
              <a:t>Step1:</a:t>
            </a:r>
            <a:r>
              <a:rPr lang="en-IN" sz="3000" dirty="0">
                <a:solidFill>
                  <a:srgbClr val="002060"/>
                </a:solidFill>
              </a:rPr>
              <a:t> </a:t>
            </a:r>
            <a:r>
              <a:rPr lang="en-IN" sz="3000" b="1" dirty="0">
                <a:solidFill>
                  <a:srgbClr val="002060"/>
                </a:solidFill>
              </a:rPr>
              <a:t>Augmented Grammar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S’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S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S</a:t>
            </a:r>
            <a:r>
              <a:rPr lang="en-IN" sz="3000" dirty="0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>
                <a:solidFill>
                  <a:srgbClr val="002060"/>
                </a:solidFill>
              </a:rPr>
              <a:t>AA </a:t>
            </a: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aA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rgbClr val="002060"/>
                </a:solidFill>
              </a:rPr>
              <a:t>	</a:t>
            </a:r>
            <a:r>
              <a:rPr lang="en-IN" sz="3000" dirty="0" err="1">
                <a:solidFill>
                  <a:srgbClr val="002060"/>
                </a:solidFill>
              </a:rPr>
              <a:t>A</a:t>
            </a:r>
            <a:r>
              <a:rPr lang="en-IN" sz="3000" dirty="0" err="1">
                <a:solidFill>
                  <a:srgbClr val="002060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rgbClr val="002060"/>
                </a:solidFill>
              </a:rPr>
              <a:t>b</a:t>
            </a:r>
            <a:endParaRPr lang="en-IN" sz="3000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Step2: LR(1) Items</a:t>
            </a:r>
            <a:endParaRPr lang="en-IN" dirty="0"/>
          </a:p>
          <a:p>
            <a:r>
              <a:rPr lang="en-IN" dirty="0"/>
              <a:t>Always begin with augmented grammar production with $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</a:t>
            </a:r>
            <a:r>
              <a:rPr lang="en-IN" b="1" dirty="0"/>
              <a:t>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.S,$</a:t>
            </a:r>
          </a:p>
          <a:p>
            <a:r>
              <a:rPr lang="en-IN" dirty="0"/>
              <a:t>To close match the item with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α.xβ,a</a:t>
            </a:r>
          </a:p>
          <a:p>
            <a:pPr marL="0" indent="0">
              <a:buNone/>
            </a:pPr>
            <a:r>
              <a:rPr lang="en-IN" dirty="0" smtClean="0"/>
              <a:t>	Where </a:t>
            </a:r>
            <a:r>
              <a:rPr lang="en-IN" dirty="0"/>
              <a:t>α = ϵ, x = S, β=ϵ, a=$</a:t>
            </a:r>
          </a:p>
          <a:p>
            <a:r>
              <a:rPr lang="en-IN" dirty="0"/>
              <a:t>If there is a production x</a:t>
            </a:r>
            <a:r>
              <a:rPr lang="en-IN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dirty="0"/>
              <a:t>,b then add x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. </a:t>
            </a:r>
            <a:r>
              <a:rPr lang="ar-SA" dirty="0"/>
              <a:t>ﻹ</a:t>
            </a:r>
            <a:r>
              <a:rPr lang="en-IN" dirty="0"/>
              <a:t>,b</a:t>
            </a:r>
          </a:p>
          <a:p>
            <a:r>
              <a:rPr lang="en-IN" dirty="0"/>
              <a:t>Here X=S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smtClean="0"/>
              <a:t>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.AA ,b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b=First(βa</a:t>
            </a:r>
            <a:r>
              <a:rPr lang="en-IN" dirty="0"/>
              <a:t>)=First(ϵ$)=First($)={$}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u="sng" dirty="0"/>
              <a:t>S</a:t>
            </a:r>
            <a:r>
              <a:rPr lang="en-IN" b="1" u="sng" dirty="0">
                <a:sym typeface="Wingdings"/>
              </a:rPr>
              <a:t></a:t>
            </a:r>
            <a:r>
              <a:rPr lang="en-IN" b="1" u="sng" dirty="0"/>
              <a:t>.AA ,$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	Match </a:t>
            </a:r>
            <a:r>
              <a:rPr lang="en-IN" dirty="0"/>
              <a:t>the item with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α.xβ,a</a:t>
            </a:r>
          </a:p>
          <a:p>
            <a:pPr marL="0" indent="0">
              <a:buNone/>
            </a:pPr>
            <a:r>
              <a:rPr lang="en-IN" dirty="0" smtClean="0"/>
              <a:t>	Where </a:t>
            </a:r>
            <a:r>
              <a:rPr lang="en-IN" dirty="0"/>
              <a:t>α = ϵ, x = A, β=A, a=$</a:t>
            </a:r>
          </a:p>
          <a:p>
            <a:r>
              <a:rPr lang="en-IN" dirty="0"/>
              <a:t>If there is a production x</a:t>
            </a:r>
            <a:r>
              <a:rPr lang="en-IN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dirty="0"/>
              <a:t>,b then add x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. </a:t>
            </a:r>
            <a:r>
              <a:rPr lang="ar-SA" dirty="0"/>
              <a:t>ﻹ</a:t>
            </a:r>
            <a:r>
              <a:rPr lang="en-IN" dirty="0"/>
              <a:t>,b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Here X=A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aA,b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/>
              <a:t>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</a:t>
            </a:r>
            <a:r>
              <a:rPr lang="en-IN" b="1" dirty="0"/>
              <a:t>, a | b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 err="1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a | b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If the next symbol of </a:t>
            </a:r>
            <a:r>
              <a:rPr lang="en-IN" b="1" dirty="0" smtClean="0"/>
              <a:t>“.”(</a:t>
            </a:r>
            <a:r>
              <a:rPr lang="en-IN" b="1" dirty="0"/>
              <a:t>dot) is terminal then no need of compare</a:t>
            </a:r>
            <a:r>
              <a:rPr lang="en-IN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2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692696"/>
            <a:ext cx="8101013" cy="543346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Finally the productions are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S’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S,$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AA 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aA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b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4" y="0"/>
            <a:ext cx="8101013" cy="11430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Step2: LR(1) Items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2" y="908720"/>
            <a:ext cx="5657850" cy="211455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4" y="2996952"/>
            <a:ext cx="5943600" cy="142621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4" y="4423162"/>
            <a:ext cx="4239895" cy="204597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02" y="1124744"/>
            <a:ext cx="4206875" cy="2196058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02" y="3320802"/>
            <a:ext cx="3394075" cy="212534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466" y="3728359"/>
            <a:ext cx="3268345" cy="103949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466" y="4239789"/>
            <a:ext cx="3006725" cy="20224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03" y="5234325"/>
            <a:ext cx="3074670" cy="148463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1006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" y="727961"/>
            <a:ext cx="68675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62" y="1618548"/>
            <a:ext cx="4149725" cy="20224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2" y="2132856"/>
            <a:ext cx="4235450" cy="244602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61" y="2996952"/>
            <a:ext cx="73247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14" y="3851275"/>
            <a:ext cx="4331970" cy="300672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255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332656"/>
            <a:ext cx="8101013" cy="5793509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dirty="0" err="1"/>
              <a:t>analyze</a:t>
            </a:r>
            <a:r>
              <a:rPr lang="en-IN" dirty="0"/>
              <a:t> then LR (0) items of I3 and I6 are same but they differ only in their </a:t>
            </a:r>
            <a:r>
              <a:rPr lang="en-IN" dirty="0" err="1"/>
              <a:t>lookahead</a:t>
            </a:r>
            <a:r>
              <a:rPr lang="en-IN" dirty="0"/>
              <a:t>.</a:t>
            </a: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1340768"/>
            <a:ext cx="3505200" cy="17526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90" y="1205830"/>
            <a:ext cx="3006725" cy="20224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1124744"/>
            <a:ext cx="63817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620688"/>
            <a:ext cx="5943600" cy="40290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6" y="476672"/>
            <a:ext cx="5943600" cy="472567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529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DFA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2" y="1556792"/>
            <a:ext cx="79928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5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476672"/>
            <a:ext cx="8101013" cy="564949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Parsing table (M): </a:t>
            </a:r>
            <a:endParaRPr lang="en-IN" b="1" dirty="0" smtClean="0"/>
          </a:p>
          <a:p>
            <a:r>
              <a:rPr lang="en-IN" dirty="0" smtClean="0"/>
              <a:t>It </a:t>
            </a:r>
            <a:r>
              <a:rPr lang="en-IN" dirty="0"/>
              <a:t>is a two dimensional array M[ state, terminal or Non terminal] and</a:t>
            </a:r>
          </a:p>
          <a:p>
            <a:r>
              <a:rPr lang="en-IN" dirty="0" smtClean="0"/>
              <a:t>It </a:t>
            </a:r>
            <a:r>
              <a:rPr lang="en-IN" dirty="0"/>
              <a:t>contains two parts 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1. ACTION Part</a:t>
            </a:r>
          </a:p>
          <a:p>
            <a:r>
              <a:rPr lang="en-IN" dirty="0" smtClean="0"/>
              <a:t>2D </a:t>
            </a:r>
            <a:r>
              <a:rPr lang="en-IN" dirty="0"/>
              <a:t>array indexed by state and </a:t>
            </a:r>
            <a:r>
              <a:rPr lang="en-IN" dirty="0" smtClean="0"/>
              <a:t>the Input </a:t>
            </a:r>
            <a:r>
              <a:rPr lang="en-IN" dirty="0"/>
              <a:t>symbol, </a:t>
            </a:r>
            <a:endParaRPr lang="en-IN" dirty="0" smtClean="0"/>
          </a:p>
          <a:p>
            <a:r>
              <a:rPr lang="en-IN" dirty="0" smtClean="0"/>
              <a:t>i.e</a:t>
            </a:r>
            <a:r>
              <a:rPr lang="en-IN" dirty="0"/>
              <a:t>. </a:t>
            </a:r>
            <a:r>
              <a:rPr lang="en-IN" b="1" dirty="0"/>
              <a:t>ACTION[state][input</a:t>
            </a:r>
            <a:r>
              <a:rPr lang="en-IN" b="1" dirty="0" smtClean="0"/>
              <a:t>]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</a:t>
            </a:r>
            <a:r>
              <a:rPr lang="en-IN" dirty="0" smtClean="0"/>
              <a:t>Shift.</a:t>
            </a:r>
          </a:p>
          <a:p>
            <a:pPr marL="0" indent="0">
              <a:buNone/>
            </a:pPr>
            <a:r>
              <a:rPr lang="en-IN" dirty="0" smtClean="0"/>
              <a:t> 	2</a:t>
            </a:r>
            <a:r>
              <a:rPr lang="en-IN" dirty="0"/>
              <a:t>. </a:t>
            </a:r>
            <a:r>
              <a:rPr lang="en-IN" dirty="0" smtClean="0"/>
              <a:t>Reduce</a:t>
            </a:r>
          </a:p>
          <a:p>
            <a:pPr marL="0" indent="0">
              <a:buNone/>
            </a:pPr>
            <a:r>
              <a:rPr lang="en-IN" dirty="0" smtClean="0"/>
              <a:t>	3</a:t>
            </a:r>
            <a:r>
              <a:rPr lang="en-IN" dirty="0"/>
              <a:t>. </a:t>
            </a:r>
            <a:r>
              <a:rPr lang="en-IN" dirty="0" smtClean="0"/>
              <a:t>Accept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</a:t>
            </a:r>
            <a:r>
              <a:rPr lang="en-IN" dirty="0"/>
              <a:t>. Error entry.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5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6" y="274638"/>
            <a:ext cx="8101013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/>
              <a:t>LALR PARSE Table: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908720"/>
            <a:ext cx="5962650" cy="413385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78" y="5085184"/>
            <a:ext cx="23812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836712"/>
            <a:ext cx="5943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440" y="5151859"/>
            <a:ext cx="24479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836712"/>
            <a:ext cx="5943600" cy="401891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30" y="5161384"/>
            <a:ext cx="2409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35" y="2505990"/>
            <a:ext cx="276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0" y="5085184"/>
            <a:ext cx="24003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1" y="878622"/>
            <a:ext cx="5943600" cy="409194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3" name="Picture 1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0" y="5085184"/>
            <a:ext cx="32956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76" y="824827"/>
            <a:ext cx="59340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892" y="2474201"/>
            <a:ext cx="34671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70" y="824827"/>
            <a:ext cx="589597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30" y="5098519"/>
            <a:ext cx="5943600" cy="7962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17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21" y="836712"/>
            <a:ext cx="5943600" cy="409892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9" name="Picture 18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45" y="760199"/>
            <a:ext cx="5943600" cy="486791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" name="Picture 19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754" y="5798289"/>
            <a:ext cx="5943600" cy="7454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1" name="Picture 20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4" y="774048"/>
            <a:ext cx="5943600" cy="411099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469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6" y="116632"/>
            <a:ext cx="8101013" cy="1301006"/>
          </a:xfrm>
        </p:spPr>
        <p:txBody>
          <a:bodyPr>
            <a:normAutofit/>
          </a:bodyPr>
          <a:lstStyle/>
          <a:p>
            <a:pPr algn="l"/>
            <a:r>
              <a:rPr lang="en-IN" sz="3200" dirty="0"/>
              <a:t>Stack Implementation for 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Input </a:t>
            </a:r>
            <a:r>
              <a:rPr lang="en-IN" sz="3200" dirty="0"/>
              <a:t>string “</a:t>
            </a:r>
            <a:r>
              <a:rPr lang="en-IN" sz="3200" b="1" dirty="0" err="1"/>
              <a:t>abb</a:t>
            </a:r>
            <a:r>
              <a:rPr lang="en-IN" sz="32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14" y="1556792"/>
            <a:ext cx="8101013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Stack         </a:t>
            </a:r>
            <a:r>
              <a:rPr lang="en-IN" b="1" dirty="0" err="1">
                <a:solidFill>
                  <a:srgbClr val="002060"/>
                </a:solidFill>
              </a:rPr>
              <a:t>I.Buffer</a:t>
            </a:r>
            <a:r>
              <a:rPr lang="en-IN" b="1" dirty="0">
                <a:solidFill>
                  <a:srgbClr val="002060"/>
                </a:solidFill>
              </a:rPr>
              <a:t>       </a:t>
            </a:r>
            <a:r>
              <a:rPr lang="en-IN" b="1" dirty="0" smtClean="0">
                <a:solidFill>
                  <a:srgbClr val="002060"/>
                </a:solidFill>
              </a:rPr>
              <a:t>Action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$0		</a:t>
            </a:r>
            <a:r>
              <a:rPr lang="en-IN" dirty="0" err="1" smtClean="0"/>
              <a:t>abb</a:t>
            </a:r>
            <a:r>
              <a:rPr lang="en-IN" dirty="0" smtClean="0"/>
              <a:t>$		shift</a:t>
            </a:r>
          </a:p>
          <a:p>
            <a:pPr marL="0" indent="0">
              <a:buNone/>
            </a:pPr>
            <a:r>
              <a:rPr lang="en-IN" dirty="0" smtClean="0"/>
              <a:t>$0a36	bb$		shift</a:t>
            </a:r>
          </a:p>
          <a:p>
            <a:pPr marL="0" indent="0">
              <a:buNone/>
            </a:pPr>
            <a:r>
              <a:rPr lang="en-IN" dirty="0" smtClean="0"/>
              <a:t>$0a36b47     b$		</a:t>
            </a:r>
            <a:r>
              <a:rPr lang="en-IN" dirty="0" err="1" smtClean="0"/>
              <a:t>A</a:t>
            </a:r>
            <a:r>
              <a:rPr lang="en-IN" dirty="0" err="1" smtClean="0">
                <a:sym typeface="Wingdings" pitchFamily="2" charset="2"/>
              </a:rPr>
              <a:t>b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$0a36A89    b$		</a:t>
            </a:r>
            <a:r>
              <a:rPr lang="en-IN" dirty="0" err="1" smtClean="0">
                <a:sym typeface="Wingdings" pitchFamily="2" charset="2"/>
              </a:rPr>
              <a:t>AaA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$0A2		   b$		Shift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$0A2b47	     $		</a:t>
            </a:r>
            <a:r>
              <a:rPr lang="en-IN" dirty="0" err="1" smtClean="0">
                <a:sym typeface="Wingdings" pitchFamily="2" charset="2"/>
              </a:rPr>
              <a:t>Ab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$0A2A5	     $		SAA</a:t>
            </a:r>
          </a:p>
          <a:p>
            <a:pPr marL="0" indent="0">
              <a:buNone/>
            </a:pPr>
            <a:r>
              <a:rPr lang="en-IN" dirty="0" smtClean="0"/>
              <a:t>$0S1		     $		Accept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39719"/>
              </p:ext>
            </p:extLst>
          </p:nvPr>
        </p:nvGraphicFramePr>
        <p:xfrm>
          <a:off x="5854951" y="692696"/>
          <a:ext cx="3117737" cy="3168351"/>
        </p:xfrm>
        <a:graphic>
          <a:graphicData uri="http://schemas.openxmlformats.org/drawingml/2006/table">
            <a:tbl>
              <a:tblPr firstRow="1" firstCol="1" bandRow="1"/>
              <a:tblGrid>
                <a:gridCol w="623157"/>
                <a:gridCol w="623157"/>
                <a:gridCol w="556739"/>
                <a:gridCol w="484460"/>
                <a:gridCol w="415112"/>
                <a:gridCol w="415112"/>
              </a:tblGrid>
              <a:tr h="35203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GoTo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20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4" y="925555"/>
            <a:ext cx="857603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3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YACC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82" y="1196752"/>
            <a:ext cx="8370987" cy="49294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YACC stands for </a:t>
            </a:r>
            <a:r>
              <a:rPr lang="en-IN" b="1" dirty="0"/>
              <a:t>Yet Another Compiler </a:t>
            </a:r>
            <a:r>
              <a:rPr lang="en-IN" b="1" dirty="0" err="1"/>
              <a:t>Compiler</a:t>
            </a:r>
            <a:r>
              <a:rPr lang="en-IN" dirty="0"/>
              <a:t>.</a:t>
            </a:r>
          </a:p>
          <a:p>
            <a:r>
              <a:rPr lang="en-IN" dirty="0" smtClean="0"/>
              <a:t>This program is designed </a:t>
            </a:r>
            <a:r>
              <a:rPr lang="en-IN" dirty="0"/>
              <a:t>to compile a </a:t>
            </a:r>
            <a:r>
              <a:rPr lang="en-IN" b="1" u="sng" dirty="0" smtClean="0"/>
              <a:t>LALR(1)</a:t>
            </a:r>
            <a:r>
              <a:rPr lang="en-IN" sz="2400" dirty="0" smtClean="0"/>
              <a:t>.</a:t>
            </a:r>
            <a:endParaRPr lang="en-IN" sz="2400" dirty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input of YACC is the rule or grammar and the output is a C program.</a:t>
            </a:r>
          </a:p>
          <a:p>
            <a:r>
              <a:rPr lang="en-IN" b="1" dirty="0" smtClean="0"/>
              <a:t>Input</a:t>
            </a:r>
            <a:r>
              <a:rPr lang="en-IN" b="1" dirty="0"/>
              <a:t>: A CFG- </a:t>
            </a:r>
            <a:r>
              <a:rPr lang="en-IN" b="1" dirty="0" err="1"/>
              <a:t>file.y</a:t>
            </a:r>
            <a:endParaRPr lang="en-IN" dirty="0"/>
          </a:p>
          <a:p>
            <a:r>
              <a:rPr lang="en-IN" b="1" dirty="0"/>
              <a:t>Output: A parser </a:t>
            </a:r>
            <a:r>
              <a:rPr lang="en-IN" b="1" dirty="0" err="1"/>
              <a:t>y.tab.c</a:t>
            </a:r>
            <a:r>
              <a:rPr lang="en-IN" b="1" dirty="0"/>
              <a:t> (</a:t>
            </a:r>
            <a:r>
              <a:rPr lang="en-IN" b="1" dirty="0" err="1"/>
              <a:t>yacc</a:t>
            </a:r>
            <a:r>
              <a:rPr lang="en-IN" b="1" dirty="0"/>
              <a:t>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4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/>
              <a:t>Representation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YACC – Automatic Parser Generat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4" y="1628800"/>
            <a:ext cx="590465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0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Structure of the YACC </a:t>
            </a:r>
            <a:r>
              <a:rPr lang="en-IN" sz="3200" b="1" dirty="0" err="1"/>
              <a:t>Prog</a:t>
            </a:r>
            <a:endParaRPr lang="en-IN" sz="3200" b="1" dirty="0"/>
          </a:p>
        </p:txBody>
      </p:sp>
      <p:sp>
        <p:nvSpPr>
          <p:cNvPr id="4" name="CustomShap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Declaration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% %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Translation Rule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% %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b="1" dirty="0">
                <a:latin typeface="Arial"/>
              </a:rPr>
              <a:t>Auxiliary Procedures Section</a:t>
            </a:r>
            <a:endParaRPr b="1"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IN" sz="3200" dirty="0">
                <a:latin typeface="Arial"/>
              </a:rPr>
              <a:t>---------------------------------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4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86551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Declaration Section :-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Contains </a:t>
            </a:r>
            <a:r>
              <a:rPr lang="en-IN" dirty="0"/>
              <a:t>the declaration for variables </a:t>
            </a:r>
            <a:r>
              <a:rPr lang="en-IN" dirty="0" smtClean="0"/>
              <a:t>required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/>
              <a:t>for YACC program.</a:t>
            </a:r>
          </a:p>
          <a:p>
            <a:r>
              <a:rPr lang="en-IN" b="1" dirty="0"/>
              <a:t>Translation Rule Section :-</a:t>
            </a:r>
          </a:p>
          <a:p>
            <a:pPr marL="0" indent="0">
              <a:buNone/>
            </a:pPr>
            <a:r>
              <a:rPr lang="en-IN" dirty="0" smtClean="0"/>
              <a:t>	Contains </a:t>
            </a:r>
            <a:r>
              <a:rPr lang="en-IN" dirty="0"/>
              <a:t>the Rules/Grammars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1 }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2 }</a:t>
            </a:r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3 }</a:t>
            </a:r>
          </a:p>
          <a:p>
            <a:pPr marL="0" indent="0">
              <a:buNone/>
            </a:pPr>
            <a:r>
              <a:rPr lang="en-IN" dirty="0" smtClean="0"/>
              <a:t>	---------------------------------------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Production </a:t>
            </a:r>
            <a:r>
              <a:rPr lang="en-IN" dirty="0"/>
              <a:t>{ action n }</a:t>
            </a:r>
          </a:p>
          <a:p>
            <a:r>
              <a:rPr lang="en-IN" b="1" dirty="0"/>
              <a:t>Auxiliary Procedure Section :-</a:t>
            </a:r>
          </a:p>
          <a:p>
            <a:pPr marL="0" indent="0">
              <a:buNone/>
            </a:pPr>
            <a:r>
              <a:rPr lang="en-IN" b="1" dirty="0" smtClean="0"/>
              <a:t>    </a:t>
            </a:r>
            <a:r>
              <a:rPr lang="en-IN" dirty="0" smtClean="0"/>
              <a:t>Contains </a:t>
            </a:r>
            <a:r>
              <a:rPr lang="en-IN" dirty="0"/>
              <a:t>all the procedures used in your C - code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5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Built-in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196752"/>
            <a:ext cx="8101013" cy="5400600"/>
          </a:xfrm>
        </p:spPr>
        <p:txBody>
          <a:bodyPr>
            <a:normAutofit/>
          </a:bodyPr>
          <a:lstStyle/>
          <a:p>
            <a:r>
              <a:rPr lang="en-IN" b="1" dirty="0" err="1" smtClean="0"/>
              <a:t>yyparse</a:t>
            </a:r>
            <a:r>
              <a:rPr lang="en-IN" b="1" dirty="0"/>
              <a:t>() :-</a:t>
            </a:r>
          </a:p>
          <a:p>
            <a:r>
              <a:rPr lang="en-IN" dirty="0"/>
              <a:t>This is a standard parse routine </a:t>
            </a:r>
            <a:endParaRPr lang="en-IN" dirty="0" smtClean="0"/>
          </a:p>
          <a:p>
            <a:r>
              <a:rPr lang="en-IN" dirty="0" smtClean="0"/>
              <a:t>Used </a:t>
            </a:r>
            <a:r>
              <a:rPr lang="en-IN" dirty="0"/>
              <a:t>for calling syntax </a:t>
            </a:r>
            <a:r>
              <a:rPr lang="en-IN" dirty="0" err="1"/>
              <a:t>analyzer</a:t>
            </a:r>
            <a:r>
              <a:rPr lang="en-IN" dirty="0"/>
              <a:t> for </a:t>
            </a:r>
            <a:r>
              <a:rPr lang="en-IN" dirty="0" smtClean="0"/>
              <a:t>given </a:t>
            </a:r>
            <a:r>
              <a:rPr lang="en-IN" dirty="0" err="1" smtClean="0"/>
              <a:t>tranlation</a:t>
            </a:r>
            <a:r>
              <a:rPr lang="en-IN" dirty="0" smtClean="0"/>
              <a:t> </a:t>
            </a:r>
            <a:r>
              <a:rPr lang="en-IN" dirty="0"/>
              <a:t>rules.</a:t>
            </a:r>
          </a:p>
          <a:p>
            <a:r>
              <a:rPr lang="en-IN" b="1" dirty="0" err="1" smtClean="0"/>
              <a:t>yyerror</a:t>
            </a:r>
            <a:r>
              <a:rPr lang="en-IN" b="1" dirty="0"/>
              <a:t>() :-</a:t>
            </a:r>
          </a:p>
          <a:p>
            <a:r>
              <a:rPr lang="en-IN" dirty="0" smtClean="0"/>
              <a:t>Displaying </a:t>
            </a:r>
            <a:r>
              <a:rPr lang="en-IN" dirty="0"/>
              <a:t>any error message.</a:t>
            </a:r>
          </a:p>
          <a:p>
            <a:r>
              <a:rPr lang="en-IN" b="1" dirty="0" err="1" smtClean="0"/>
              <a:t>yywrap</a:t>
            </a:r>
            <a:r>
              <a:rPr lang="en-IN" b="1" dirty="0"/>
              <a:t>() :-</a:t>
            </a:r>
          </a:p>
          <a:p>
            <a:r>
              <a:rPr lang="en-IN" dirty="0" smtClean="0"/>
              <a:t>It is </a:t>
            </a:r>
            <a:r>
              <a:rPr lang="en-IN" dirty="0"/>
              <a:t>used for taking i/p from more one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8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6" y="274638"/>
            <a:ext cx="8101013" cy="562074"/>
          </a:xfrm>
        </p:spPr>
        <p:txBody>
          <a:bodyPr>
            <a:noAutofit/>
          </a:bodyPr>
          <a:lstStyle/>
          <a:p>
            <a:pPr algn="l"/>
            <a:r>
              <a:rPr lang="en-IN" sz="3200" b="1" dirty="0" smtClean="0"/>
              <a:t>Built-in Types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052736"/>
            <a:ext cx="8101013" cy="507342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IN" b="1" dirty="0" smtClean="0">
                <a:latin typeface="Arial"/>
              </a:rPr>
              <a:t>%token: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latin typeface="Arial"/>
              </a:rPr>
              <a:t>	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</a:t>
            </a:r>
            <a:r>
              <a:rPr lang="en-IN" dirty="0" smtClean="0">
                <a:latin typeface="Arial"/>
              </a:rPr>
              <a:t> declare </a:t>
            </a:r>
            <a:r>
              <a:rPr lang="en-IN" dirty="0">
                <a:latin typeface="Arial"/>
              </a:rPr>
              <a:t>the tokens used in the </a:t>
            </a:r>
            <a:r>
              <a:rPr lang="en-IN" dirty="0" smtClean="0">
                <a:latin typeface="Arial"/>
              </a:rPr>
              <a:t>	grammar.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 :- %token  NAME </a:t>
            </a:r>
            <a:r>
              <a:rPr lang="en-IN" dirty="0" smtClean="0">
                <a:latin typeface="Arial"/>
              </a:rPr>
              <a:t>NUMBER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2</a:t>
            </a:r>
            <a:r>
              <a:rPr lang="en-IN" b="1" dirty="0">
                <a:latin typeface="Arial"/>
              </a:rPr>
              <a:t>) %</a:t>
            </a:r>
            <a:r>
              <a:rPr lang="en-IN" b="1" dirty="0" smtClean="0">
                <a:latin typeface="Arial"/>
              </a:rPr>
              <a:t>start: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Used </a:t>
            </a:r>
            <a:r>
              <a:rPr lang="en-IN" dirty="0">
                <a:latin typeface="Arial"/>
              </a:rPr>
              <a:t>to declare the start symbol of the </a:t>
            </a:r>
            <a:r>
              <a:rPr lang="en-IN" dirty="0" smtClean="0">
                <a:latin typeface="Arial"/>
              </a:rPr>
              <a:t>	grammar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.:-%start </a:t>
            </a:r>
            <a:r>
              <a:rPr lang="en-IN" dirty="0" err="1" smtClean="0">
                <a:latin typeface="Arial"/>
              </a:rPr>
              <a:t>stm</a:t>
            </a:r>
            <a:endParaRPr lang="en-IN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3</a:t>
            </a:r>
            <a:r>
              <a:rPr lang="en-IN" b="1" dirty="0">
                <a:latin typeface="Arial"/>
              </a:rPr>
              <a:t>) %left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Used </a:t>
            </a:r>
            <a:r>
              <a:rPr lang="en-IN" dirty="0">
                <a:latin typeface="Arial"/>
              </a:rPr>
              <a:t>to assign the associativity to operators.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	 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.:-%left '+' '-'  - Assign left associativity to + </a:t>
            </a:r>
            <a:r>
              <a:rPr lang="en-IN" dirty="0" smtClean="0">
                <a:latin typeface="Arial"/>
              </a:rPr>
              <a:t>			&amp; -with </a:t>
            </a:r>
            <a:r>
              <a:rPr lang="en-IN" dirty="0">
                <a:latin typeface="Arial"/>
              </a:rPr>
              <a:t>lowest precedence.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14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4) </a:t>
            </a:r>
            <a:r>
              <a:rPr lang="en-IN" b="1" dirty="0"/>
              <a:t>%right :-</a:t>
            </a:r>
          </a:p>
          <a:p>
            <a:pPr marL="0" indent="0">
              <a:buNone/>
            </a:pPr>
            <a:r>
              <a:rPr lang="en-IN" dirty="0" smtClean="0"/>
              <a:t>     Used </a:t>
            </a:r>
            <a:r>
              <a:rPr lang="en-IN" dirty="0"/>
              <a:t>to assign the associativity to operators.</a:t>
            </a:r>
          </a:p>
          <a:p>
            <a:pPr marL="0" indent="0">
              <a:buNone/>
            </a:pPr>
            <a:r>
              <a:rPr lang="en-IN" b="1" dirty="0">
                <a:latin typeface="Arial"/>
              </a:rPr>
              <a:t>5) %</a:t>
            </a:r>
            <a:r>
              <a:rPr lang="en-IN" b="1" dirty="0" err="1">
                <a:latin typeface="Arial"/>
              </a:rPr>
              <a:t>nonassoc</a:t>
            </a:r>
            <a:r>
              <a:rPr lang="en-IN" b="1" dirty="0">
                <a:latin typeface="Arial"/>
              </a:rPr>
              <a:t>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</a:t>
            </a:r>
            <a:r>
              <a:rPr lang="en-IN" dirty="0" err="1">
                <a:latin typeface="Arial"/>
              </a:rPr>
              <a:t>unassociate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.:- %</a:t>
            </a:r>
            <a:r>
              <a:rPr lang="en-IN" dirty="0" err="1">
                <a:latin typeface="Arial"/>
              </a:rPr>
              <a:t>nonassoc</a:t>
            </a:r>
            <a:r>
              <a:rPr lang="en-IN" dirty="0">
                <a:latin typeface="Arial"/>
              </a:rPr>
              <a:t> UMINUS.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b="1" dirty="0">
                <a:latin typeface="Arial"/>
              </a:rPr>
              <a:t>6) %</a:t>
            </a:r>
            <a:r>
              <a:rPr lang="en-IN" b="1" dirty="0" err="1">
                <a:latin typeface="Arial"/>
              </a:rPr>
              <a:t>prec</a:t>
            </a:r>
            <a:r>
              <a:rPr lang="en-IN" b="1" dirty="0">
                <a:latin typeface="Arial"/>
              </a:rPr>
              <a:t>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tell parser use the precedence of </a:t>
            </a:r>
            <a:r>
              <a:rPr lang="en-IN" dirty="0" smtClean="0">
                <a:latin typeface="Arial"/>
              </a:rPr>
              <a:t>	the </a:t>
            </a:r>
            <a:r>
              <a:rPr lang="en-IN" dirty="0">
                <a:latin typeface="Arial"/>
              </a:rPr>
              <a:t>given </a:t>
            </a:r>
            <a:r>
              <a:rPr lang="en-IN" dirty="0" smtClean="0">
                <a:latin typeface="Arial"/>
              </a:rPr>
              <a:t>	code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</a:t>
            </a:r>
            <a:r>
              <a:rPr lang="en-IN" dirty="0" err="1" smtClean="0">
                <a:latin typeface="Arial"/>
              </a:rPr>
              <a:t>Eg</a:t>
            </a:r>
            <a:r>
              <a:rPr lang="en-IN" dirty="0">
                <a:latin typeface="Arial"/>
              </a:rPr>
              <a:t>.:- %</a:t>
            </a:r>
            <a:r>
              <a:rPr lang="en-IN" dirty="0" err="1">
                <a:latin typeface="Arial"/>
              </a:rPr>
              <a:t>prec</a:t>
            </a:r>
            <a:r>
              <a:rPr lang="en-IN" dirty="0">
                <a:latin typeface="Arial"/>
              </a:rPr>
              <a:t> UMIN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b="1" dirty="0">
                <a:latin typeface="Arial"/>
              </a:rPr>
              <a:t>7) %type :-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</a:t>
            </a:r>
            <a:r>
              <a:rPr lang="en-IN" dirty="0" smtClean="0">
                <a:latin typeface="Arial"/>
              </a:rPr>
              <a:t>Used </a:t>
            </a:r>
            <a:r>
              <a:rPr lang="en-IN" dirty="0">
                <a:latin typeface="Arial"/>
              </a:rPr>
              <a:t>to create the type of a variable.                    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</a:t>
            </a:r>
            <a:r>
              <a:rPr lang="en-IN" dirty="0" smtClean="0">
                <a:latin typeface="Arial"/>
              </a:rPr>
              <a:t>     </a:t>
            </a:r>
            <a:r>
              <a:rPr lang="en-IN" dirty="0" err="1">
                <a:latin typeface="Arial"/>
              </a:rPr>
              <a:t>Eg</a:t>
            </a:r>
            <a:r>
              <a:rPr lang="en-IN" dirty="0">
                <a:latin typeface="Arial"/>
              </a:rPr>
              <a:t>.:- %type &lt;name of any variable&gt;</a:t>
            </a:r>
            <a:r>
              <a:rPr lang="en-IN" dirty="0" err="1">
                <a:latin typeface="Arial"/>
              </a:rPr>
              <a:t>exp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33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06" y="620688"/>
            <a:ext cx="8101013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 GO TO Part</a:t>
            </a:r>
          </a:p>
          <a:p>
            <a:pPr lvl="0"/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2D </a:t>
            </a: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array indexed by state and </a:t>
            </a:r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 Non </a:t>
            </a: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terminal, </a:t>
            </a:r>
            <a:endParaRPr lang="en-IN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lvl="0" indent="0">
              <a:buNone/>
            </a:pPr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i.e</a:t>
            </a: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en-IN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GOTO[state][</a:t>
            </a:r>
            <a:r>
              <a:rPr lang="en-IN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NonTerminal</a:t>
            </a:r>
            <a:r>
              <a:rPr lang="en-IN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]</a:t>
            </a: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 lvl="0"/>
            <a:endParaRPr lang="en-IN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/>
            <a:r>
              <a:rPr lang="en-I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A </a:t>
            </a:r>
            <a:r>
              <a:rPr lang="en-IN" dirty="0">
                <a:solidFill>
                  <a:prstClr val="black">
                    <a:lumMod val="65000"/>
                    <a:lumOff val="35000"/>
                  </a:prstClr>
                </a:solidFill>
              </a:rPr>
              <a:t>GO TO entry has a state number in the table.</a:t>
            </a:r>
          </a:p>
          <a:p>
            <a:pPr lvl="0"/>
            <a:endParaRPr lang="en-IN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53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/>
              <a:t>Executing YACC programs follow the 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following </a:t>
            </a:r>
            <a:r>
              <a:rPr lang="en-IN" sz="3200" b="1" dirty="0"/>
              <a:t>steps-</a:t>
            </a:r>
            <a:br>
              <a:rPr lang="en-IN" sz="3200" b="1" dirty="0"/>
            </a:b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052736"/>
            <a:ext cx="8101013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latin typeface="Arial"/>
              </a:rPr>
              <a:t>1</a:t>
            </a:r>
            <a:r>
              <a:rPr lang="en-IN" b="1" dirty="0">
                <a:latin typeface="Arial"/>
              </a:rPr>
              <a:t>) Compile *.y file with </a:t>
            </a:r>
            <a:r>
              <a:rPr lang="en-IN" b="1" dirty="0" err="1">
                <a:latin typeface="Arial"/>
              </a:rPr>
              <a:t>yacc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   </a:t>
            </a:r>
            <a:r>
              <a:rPr lang="en-IN" dirty="0">
                <a:latin typeface="Arial"/>
              </a:rPr>
              <a:t># </a:t>
            </a:r>
            <a:r>
              <a:rPr lang="en-IN" dirty="0" err="1" smtClean="0">
                <a:latin typeface="Arial"/>
              </a:rPr>
              <a:t>yacc</a:t>
            </a:r>
            <a:r>
              <a:rPr lang="en-IN" dirty="0" smtClean="0">
                <a:latin typeface="Arial"/>
              </a:rPr>
              <a:t> –d *.</a:t>
            </a:r>
            <a:r>
              <a:rPr lang="en-IN" dirty="0">
                <a:latin typeface="Arial"/>
              </a:rPr>
              <a:t>y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</a:t>
            </a:r>
            <a:r>
              <a:rPr lang="en-IN" dirty="0" smtClean="0">
                <a:latin typeface="Arial"/>
              </a:rPr>
              <a:t> It </a:t>
            </a:r>
            <a:r>
              <a:rPr lang="en-IN" dirty="0">
                <a:latin typeface="Arial"/>
              </a:rPr>
              <a:t>will generate </a:t>
            </a:r>
            <a:r>
              <a:rPr lang="en-IN" dirty="0" err="1">
                <a:latin typeface="Arial"/>
              </a:rPr>
              <a:t>y.tab.c</a:t>
            </a:r>
            <a:r>
              <a:rPr lang="en-IN" dirty="0">
                <a:latin typeface="Arial"/>
              </a:rPr>
              <a:t> and </a:t>
            </a:r>
            <a:r>
              <a:rPr lang="en-IN" dirty="0" err="1">
                <a:latin typeface="Arial"/>
              </a:rPr>
              <a:t>y.tab.h</a:t>
            </a:r>
            <a:r>
              <a:rPr lang="en-IN" dirty="0">
                <a:latin typeface="Arial"/>
              </a:rPr>
              <a:t> files.</a:t>
            </a:r>
            <a:endParaRPr lang="en-IN" dirty="0"/>
          </a:p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2</a:t>
            </a:r>
            <a:r>
              <a:rPr lang="en-IN" b="1" dirty="0">
                <a:latin typeface="Arial"/>
              </a:rPr>
              <a:t>) Compile *.l file with </a:t>
            </a:r>
            <a:r>
              <a:rPr lang="en-IN" b="1" dirty="0" err="1">
                <a:latin typeface="Arial"/>
              </a:rPr>
              <a:t>lex</a:t>
            </a:r>
            <a:r>
              <a:rPr lang="en-IN" b="1" dirty="0">
                <a:latin typeface="Arial"/>
              </a:rPr>
              <a:t> command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           </a:t>
            </a:r>
            <a:r>
              <a:rPr lang="en-IN" dirty="0">
                <a:latin typeface="Arial"/>
              </a:rPr>
              <a:t># </a:t>
            </a:r>
            <a:r>
              <a:rPr lang="en-IN" dirty="0" err="1">
                <a:latin typeface="Arial"/>
              </a:rPr>
              <a:t>lex</a:t>
            </a:r>
            <a:r>
              <a:rPr lang="en-IN" dirty="0">
                <a:latin typeface="Arial"/>
              </a:rPr>
              <a:t> *.l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latin typeface="Arial"/>
              </a:rPr>
              <a:t> It </a:t>
            </a:r>
            <a:r>
              <a:rPr lang="en-IN" dirty="0">
                <a:latin typeface="Arial"/>
              </a:rPr>
              <a:t>will generate </a:t>
            </a:r>
            <a:r>
              <a:rPr lang="en-IN" dirty="0" err="1">
                <a:latin typeface="Arial"/>
              </a:rPr>
              <a:t>lex.yy.c</a:t>
            </a:r>
            <a:r>
              <a:rPr lang="en-IN" dirty="0">
                <a:latin typeface="Arial"/>
              </a:rPr>
              <a:t> file for your </a:t>
            </a:r>
            <a:r>
              <a:rPr lang="en-IN" dirty="0" smtClean="0">
                <a:latin typeface="Arial"/>
              </a:rPr>
              <a:t>lexical</a:t>
            </a:r>
          </a:p>
          <a:p>
            <a:pPr marL="0" indent="0">
              <a:buNone/>
            </a:pPr>
            <a:r>
              <a:rPr lang="en-IN" dirty="0">
                <a:latin typeface="Arial"/>
              </a:rPr>
              <a:t> </a:t>
            </a:r>
            <a:r>
              <a:rPr lang="en-IN" dirty="0" smtClean="0">
                <a:latin typeface="Arial"/>
              </a:rPr>
              <a:t>    </a:t>
            </a:r>
            <a:r>
              <a:rPr lang="en-IN" dirty="0" err="1">
                <a:latin typeface="Arial"/>
              </a:rPr>
              <a:t>analyzer</a:t>
            </a:r>
            <a:r>
              <a:rPr lang="en-IN" dirty="0">
                <a:latin typeface="Arial"/>
              </a:rPr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2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260648"/>
            <a:ext cx="8101013" cy="5865517"/>
          </a:xfrm>
        </p:spPr>
        <p:txBody>
          <a:bodyPr/>
          <a:lstStyle/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endParaRPr lang="en-IN" b="1" dirty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3</a:t>
            </a:r>
            <a:r>
              <a:rPr lang="en-IN" b="1" dirty="0">
                <a:latin typeface="Arial"/>
              </a:rPr>
              <a:t>) Compile and link </a:t>
            </a:r>
            <a:r>
              <a:rPr lang="en-IN" b="1" dirty="0" err="1">
                <a:latin typeface="Arial"/>
              </a:rPr>
              <a:t>lex.yy.c</a:t>
            </a:r>
            <a:r>
              <a:rPr lang="en-IN" b="1" dirty="0">
                <a:latin typeface="Arial"/>
              </a:rPr>
              <a:t> and </a:t>
            </a:r>
            <a:r>
              <a:rPr lang="en-IN" b="1" dirty="0" err="1">
                <a:latin typeface="Arial"/>
              </a:rPr>
              <a:t>y.tab.c</a:t>
            </a:r>
            <a:r>
              <a:rPr lang="en-IN" b="1" dirty="0">
                <a:latin typeface="Arial"/>
              </a:rPr>
              <a:t> file with cc command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  # cc </a:t>
            </a:r>
            <a:r>
              <a:rPr lang="en-IN" dirty="0" err="1">
                <a:latin typeface="Arial"/>
              </a:rPr>
              <a:t>lex.yy.c</a:t>
            </a:r>
            <a:r>
              <a:rPr lang="en-IN" dirty="0">
                <a:latin typeface="Arial"/>
              </a:rPr>
              <a:t> </a:t>
            </a:r>
            <a:r>
              <a:rPr lang="en-IN" dirty="0" err="1">
                <a:latin typeface="Arial"/>
              </a:rPr>
              <a:t>y.tab.c</a:t>
            </a:r>
            <a:r>
              <a:rPr lang="en-IN" dirty="0">
                <a:latin typeface="Arial"/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b="1" dirty="0" smtClean="0">
              <a:latin typeface="Arial"/>
            </a:endParaRPr>
          </a:p>
          <a:p>
            <a:pPr marL="0" indent="0">
              <a:buNone/>
            </a:pPr>
            <a:r>
              <a:rPr lang="en-IN" b="1" dirty="0" smtClean="0">
                <a:latin typeface="Arial"/>
              </a:rPr>
              <a:t>4</a:t>
            </a:r>
            <a:r>
              <a:rPr lang="en-IN" b="1" dirty="0">
                <a:latin typeface="Arial"/>
              </a:rPr>
              <a:t>) Execute the *.out file to see the output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 # ./</a:t>
            </a:r>
            <a:r>
              <a:rPr lang="en-IN" dirty="0" err="1">
                <a:latin typeface="Arial"/>
              </a:rPr>
              <a:t>a.out</a:t>
            </a:r>
            <a:r>
              <a:rPr lang="en-IN" dirty="0">
                <a:latin typeface="Arial"/>
              </a:rPr>
              <a:t>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3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2776310" y="2967335"/>
            <a:ext cx="3448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IN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308" y="2967335"/>
            <a:ext cx="3448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IN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02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64627" y="1196752"/>
            <a:ext cx="8100189" cy="452926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b="1" dirty="0" err="1">
                <a:latin typeface="Arial"/>
              </a:rPr>
              <a:t>lex</a:t>
            </a:r>
            <a:r>
              <a:rPr lang="en-IN" sz="2900" b="1" dirty="0">
                <a:latin typeface="Arial"/>
              </a:rPr>
              <a:t> </a:t>
            </a:r>
            <a:r>
              <a:rPr lang="en-IN" sz="2900" b="1" dirty="0" err="1">
                <a:latin typeface="Arial"/>
              </a:rPr>
              <a:t>Proram</a:t>
            </a:r>
            <a:r>
              <a:rPr lang="en-IN" sz="2900" b="1" dirty="0">
                <a:latin typeface="Arial"/>
              </a:rPr>
              <a:t>:</a:t>
            </a:r>
            <a:endParaRPr dirty="0"/>
          </a:p>
          <a:p>
            <a:r>
              <a:rPr lang="en-IN" sz="2900" dirty="0">
                <a:latin typeface="Arial"/>
              </a:rPr>
              <a:t>//Calculator by using YACC </a:t>
            </a:r>
            <a:endParaRPr dirty="0"/>
          </a:p>
          <a:p>
            <a:r>
              <a:rPr lang="en-IN" sz="2900" dirty="0">
                <a:latin typeface="Arial"/>
              </a:rPr>
              <a:t>%{</a:t>
            </a:r>
            <a:endParaRPr dirty="0"/>
          </a:p>
          <a:p>
            <a:r>
              <a:rPr lang="en-IN" sz="2900" dirty="0">
                <a:latin typeface="Arial"/>
              </a:rPr>
              <a:t> </a:t>
            </a:r>
            <a:r>
              <a:rPr lang="en-IN" sz="2900" dirty="0" smtClean="0">
                <a:latin typeface="Arial"/>
              </a:rPr>
              <a:t>	#</a:t>
            </a:r>
            <a:r>
              <a:rPr lang="en-IN" sz="2900" dirty="0">
                <a:latin typeface="Arial"/>
              </a:rPr>
              <a:t>include &lt;</a:t>
            </a:r>
            <a:r>
              <a:rPr lang="en-IN" sz="2900" dirty="0" err="1">
                <a:latin typeface="Arial"/>
              </a:rPr>
              <a:t>stdio.h</a:t>
            </a:r>
            <a:r>
              <a:rPr lang="en-IN" sz="2900" dirty="0">
                <a:latin typeface="Arial"/>
              </a:rPr>
              <a:t>&gt;</a:t>
            </a:r>
            <a:endParaRPr dirty="0"/>
          </a:p>
          <a:p>
            <a:r>
              <a:rPr lang="en-IN" sz="2900" dirty="0" smtClean="0">
                <a:latin typeface="Arial"/>
              </a:rPr>
              <a:t>	#</a:t>
            </a:r>
            <a:r>
              <a:rPr lang="en-IN" sz="2900" dirty="0">
                <a:latin typeface="Arial"/>
              </a:rPr>
              <a:t>include "</a:t>
            </a:r>
            <a:r>
              <a:rPr lang="en-IN" sz="2900" dirty="0" err="1">
                <a:latin typeface="Arial"/>
              </a:rPr>
              <a:t>y.tab.h</a:t>
            </a:r>
            <a:r>
              <a:rPr lang="en-IN" sz="2900" dirty="0">
                <a:latin typeface="Arial"/>
              </a:rPr>
              <a:t>"</a:t>
            </a:r>
            <a:endParaRPr dirty="0"/>
          </a:p>
          <a:p>
            <a:r>
              <a:rPr lang="en-IN" sz="2900" dirty="0" smtClean="0">
                <a:latin typeface="Arial"/>
              </a:rPr>
              <a:t>	</a:t>
            </a:r>
            <a:r>
              <a:rPr lang="en-IN" sz="2900" dirty="0" err="1" smtClean="0">
                <a:latin typeface="Arial"/>
              </a:rPr>
              <a:t>Int</a:t>
            </a:r>
            <a:r>
              <a:rPr lang="en-IN" sz="2900" dirty="0" smtClean="0">
                <a:latin typeface="Arial"/>
              </a:rPr>
              <a:t> </a:t>
            </a:r>
            <a:r>
              <a:rPr lang="en-IN" sz="2900" dirty="0">
                <a:latin typeface="Arial"/>
              </a:rPr>
              <a:t>c;</a:t>
            </a:r>
            <a:endParaRPr dirty="0"/>
          </a:p>
          <a:p>
            <a:r>
              <a:rPr lang="en-IN" sz="2900" dirty="0" smtClean="0">
                <a:latin typeface="Arial"/>
              </a:rPr>
              <a:t>	extern </a:t>
            </a:r>
            <a:r>
              <a:rPr lang="en-IN" sz="2900" dirty="0" err="1">
                <a:latin typeface="Arial"/>
              </a:rPr>
              <a:t>int</a:t>
            </a:r>
            <a:r>
              <a:rPr lang="en-IN" sz="2900" dirty="0">
                <a:latin typeface="Arial"/>
              </a:rPr>
              <a:t> </a:t>
            </a:r>
            <a:r>
              <a:rPr lang="en-IN" sz="2900" dirty="0" err="1">
                <a:latin typeface="Arial"/>
              </a:rPr>
              <a:t>yylval</a:t>
            </a:r>
            <a:r>
              <a:rPr lang="en-IN" sz="2900" dirty="0">
                <a:latin typeface="Arial"/>
              </a:rPr>
              <a:t>;</a:t>
            </a:r>
            <a:endParaRPr dirty="0"/>
          </a:p>
          <a:p>
            <a:r>
              <a:rPr lang="en-IN" sz="2900" dirty="0">
                <a:latin typeface="Arial"/>
              </a:rPr>
              <a:t>%}</a:t>
            </a:r>
            <a:endParaRPr dirty="0"/>
          </a:p>
          <a:p>
            <a:r>
              <a:rPr lang="en-IN" sz="2900" dirty="0">
                <a:latin typeface="Arial"/>
              </a:rPr>
              <a:t>%%</a:t>
            </a:r>
            <a:endParaRPr dirty="0"/>
          </a:p>
          <a:p>
            <a:r>
              <a:rPr lang="en-IN" sz="2900" dirty="0">
                <a:latin typeface="Arial"/>
              </a:rPr>
              <a:t>" "       </a:t>
            </a:r>
            <a:r>
              <a:rPr lang="en-IN" sz="2900" dirty="0" smtClean="0">
                <a:latin typeface="Arial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1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0028" y="908720"/>
            <a:ext cx="8100189" cy="56166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 smtClean="0">
                <a:latin typeface="Arial"/>
              </a:rPr>
              <a:t>[ a-z</a:t>
            </a:r>
            <a:r>
              <a:rPr lang="en-IN" dirty="0">
                <a:latin typeface="Arial"/>
              </a:rPr>
              <a:t>]     </a:t>
            </a:r>
            <a:r>
              <a:rPr lang="en-IN" dirty="0" smtClean="0">
                <a:latin typeface="Arial"/>
              </a:rPr>
              <a:t>{ </a:t>
            </a:r>
            <a:r>
              <a:rPr lang="en-IN" dirty="0">
                <a:latin typeface="Arial"/>
              </a:rPr>
              <a:t>c = </a:t>
            </a:r>
            <a:r>
              <a:rPr lang="en-IN" dirty="0" err="1">
                <a:latin typeface="Arial"/>
              </a:rPr>
              <a:t>yytext</a:t>
            </a:r>
            <a:r>
              <a:rPr lang="en-IN" dirty="0">
                <a:latin typeface="Arial"/>
              </a:rPr>
              <a:t>[0];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            </a:t>
            </a:r>
            <a:r>
              <a:rPr lang="en-IN" dirty="0" smtClean="0">
                <a:latin typeface="Arial"/>
              </a:rPr>
              <a:t>	  </a:t>
            </a:r>
            <a:r>
              <a:rPr lang="en-IN" dirty="0" err="1" smtClean="0">
                <a:latin typeface="Arial"/>
              </a:rPr>
              <a:t>yylval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latin typeface="Arial"/>
              </a:rPr>
              <a:t>= c - 'a';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           </a:t>
            </a:r>
            <a:r>
              <a:rPr lang="en-IN" dirty="0" smtClean="0">
                <a:latin typeface="Arial"/>
              </a:rPr>
              <a:t>	   return(LETTER);</a:t>
            </a:r>
            <a:r>
              <a:rPr lang="en-IN" dirty="0"/>
              <a:t>	</a:t>
            </a:r>
            <a:r>
              <a:rPr lang="en-IN" dirty="0" smtClean="0">
                <a:latin typeface="Arial"/>
              </a:rPr>
              <a:t>}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[0-9]     </a:t>
            </a:r>
            <a:r>
              <a:rPr lang="en-IN" dirty="0" smtClean="0">
                <a:latin typeface="Arial"/>
              </a:rPr>
              <a:t>{ </a:t>
            </a:r>
            <a:r>
              <a:rPr lang="en-IN" dirty="0">
                <a:latin typeface="Arial"/>
              </a:rPr>
              <a:t>c = </a:t>
            </a:r>
            <a:r>
              <a:rPr lang="en-IN" dirty="0" err="1">
                <a:latin typeface="Arial"/>
              </a:rPr>
              <a:t>yytext</a:t>
            </a:r>
            <a:r>
              <a:rPr lang="en-IN" dirty="0">
                <a:latin typeface="Arial"/>
              </a:rPr>
              <a:t>[0];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            </a:t>
            </a:r>
            <a:r>
              <a:rPr lang="en-IN" dirty="0" smtClean="0">
                <a:latin typeface="Arial"/>
              </a:rPr>
              <a:t>   </a:t>
            </a:r>
            <a:r>
              <a:rPr lang="en-IN" dirty="0" err="1" smtClean="0">
                <a:latin typeface="Arial"/>
              </a:rPr>
              <a:t>yylval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latin typeface="Arial"/>
              </a:rPr>
              <a:t>= c - '0';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            </a:t>
            </a:r>
            <a:r>
              <a:rPr lang="en-IN" dirty="0" smtClean="0">
                <a:latin typeface="Arial"/>
              </a:rPr>
              <a:t>   return(DIGIT);</a:t>
            </a: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>
                <a:latin typeface="Arial"/>
              </a:rPr>
              <a:t>}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[^a-z0-9\b]    </a:t>
            </a:r>
            <a:r>
              <a:rPr lang="en-IN" dirty="0" smtClean="0">
                <a:latin typeface="Arial"/>
              </a:rPr>
              <a:t>{ </a:t>
            </a:r>
            <a:r>
              <a:rPr lang="en-IN" dirty="0">
                <a:latin typeface="Arial"/>
              </a:rPr>
              <a:t>c = </a:t>
            </a:r>
            <a:r>
              <a:rPr lang="en-IN" dirty="0" err="1">
                <a:latin typeface="Arial"/>
              </a:rPr>
              <a:t>yytext</a:t>
            </a:r>
            <a:r>
              <a:rPr lang="en-IN" dirty="0">
                <a:latin typeface="Arial"/>
              </a:rPr>
              <a:t>[0];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                 </a:t>
            </a:r>
            <a:r>
              <a:rPr lang="en-IN" dirty="0" smtClean="0">
                <a:latin typeface="Arial"/>
              </a:rPr>
              <a:t>	     return(c);</a:t>
            </a: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smtClean="0">
                <a:latin typeface="Arial"/>
              </a:rPr>
              <a:t>}</a:t>
            </a: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0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0028" y="404664"/>
            <a:ext cx="8100189" cy="517733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b="1" dirty="0">
                <a:latin typeface="Arial"/>
              </a:rPr>
              <a:t>YACC program</a:t>
            </a:r>
            <a:r>
              <a:rPr lang="en-IN" sz="2900" dirty="0">
                <a:latin typeface="Arial"/>
              </a:rPr>
              <a:t>::</a:t>
            </a:r>
            <a:endParaRPr dirty="0"/>
          </a:p>
          <a:p>
            <a:r>
              <a:rPr lang="en-IN" sz="2900" dirty="0" smtClean="0">
                <a:latin typeface="Arial"/>
              </a:rPr>
              <a:t>//</a:t>
            </a:r>
            <a:r>
              <a:rPr lang="en-IN" sz="2900" dirty="0">
                <a:latin typeface="Arial"/>
              </a:rPr>
              <a:t>Calculator by using YACC</a:t>
            </a:r>
            <a:endParaRPr dirty="0"/>
          </a:p>
          <a:p>
            <a:r>
              <a:rPr lang="en-IN" sz="2900" dirty="0">
                <a:latin typeface="Arial"/>
              </a:rPr>
              <a:t>%{</a:t>
            </a:r>
            <a:endParaRPr dirty="0"/>
          </a:p>
          <a:p>
            <a:r>
              <a:rPr lang="en-IN" sz="2900" dirty="0">
                <a:latin typeface="Arial"/>
              </a:rPr>
              <a:t>#include &lt;</a:t>
            </a:r>
            <a:r>
              <a:rPr lang="en-IN" sz="2900" dirty="0" err="1">
                <a:latin typeface="Arial"/>
              </a:rPr>
              <a:t>stdio.h</a:t>
            </a:r>
            <a:r>
              <a:rPr lang="en-IN" sz="2900" dirty="0">
                <a:latin typeface="Arial"/>
              </a:rPr>
              <a:t>&gt;</a:t>
            </a:r>
            <a:endParaRPr dirty="0"/>
          </a:p>
          <a:p>
            <a:r>
              <a:rPr lang="en-IN" sz="2900" dirty="0" err="1" smtClean="0">
                <a:latin typeface="Arial"/>
              </a:rPr>
              <a:t>int</a:t>
            </a:r>
            <a:r>
              <a:rPr lang="en-IN" sz="2900" dirty="0" smtClean="0">
                <a:latin typeface="Arial"/>
              </a:rPr>
              <a:t> </a:t>
            </a:r>
            <a:r>
              <a:rPr lang="en-IN" sz="2900" dirty="0" err="1">
                <a:latin typeface="Arial"/>
              </a:rPr>
              <a:t>regs</a:t>
            </a:r>
            <a:r>
              <a:rPr lang="en-IN" sz="2900" dirty="0">
                <a:latin typeface="Arial"/>
              </a:rPr>
              <a:t>[26</a:t>
            </a:r>
            <a:r>
              <a:rPr lang="en-IN" sz="2900" dirty="0" smtClean="0">
                <a:latin typeface="Arial"/>
              </a:rPr>
              <a:t>];</a:t>
            </a:r>
            <a:r>
              <a:rPr lang="en-IN" dirty="0"/>
              <a:t>	</a:t>
            </a:r>
            <a:r>
              <a:rPr lang="en-IN" sz="2900" dirty="0" err="1" smtClean="0">
                <a:latin typeface="Arial"/>
              </a:rPr>
              <a:t>int</a:t>
            </a:r>
            <a:r>
              <a:rPr lang="en-IN" sz="2900" dirty="0" smtClean="0">
                <a:latin typeface="Arial"/>
              </a:rPr>
              <a:t> </a:t>
            </a:r>
            <a:r>
              <a:rPr lang="en-IN" sz="2900" dirty="0">
                <a:latin typeface="Arial"/>
              </a:rPr>
              <a:t>base;</a:t>
            </a:r>
            <a:endParaRPr dirty="0"/>
          </a:p>
          <a:p>
            <a:endParaRPr dirty="0"/>
          </a:p>
          <a:p>
            <a:r>
              <a:rPr lang="en-IN" sz="2900" dirty="0">
                <a:latin typeface="Arial"/>
              </a:rPr>
              <a:t>%}</a:t>
            </a:r>
            <a:endParaRPr dirty="0"/>
          </a:p>
          <a:p>
            <a:endParaRPr dirty="0"/>
          </a:p>
          <a:p>
            <a:r>
              <a:rPr lang="en-IN" sz="2900" dirty="0">
                <a:latin typeface="Arial"/>
              </a:rPr>
              <a:t>%start list</a:t>
            </a:r>
            <a:endParaRPr dirty="0"/>
          </a:p>
          <a:p>
            <a:r>
              <a:rPr lang="en-IN" sz="2900" dirty="0" smtClean="0">
                <a:latin typeface="Arial"/>
              </a:rPr>
              <a:t>%</a:t>
            </a:r>
            <a:r>
              <a:rPr lang="en-IN" sz="2900" dirty="0">
                <a:latin typeface="Arial"/>
              </a:rPr>
              <a:t>token DIGIT LETTER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90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0028" y="273352"/>
            <a:ext cx="8100189" cy="574793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latin typeface="Arial"/>
              </a:rPr>
              <a:t>%left '|'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%left '&amp;'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%left '+' '-'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%left '*' '/' '%'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%left </a:t>
            </a:r>
            <a:r>
              <a:rPr lang="en-IN" dirty="0" smtClean="0">
                <a:latin typeface="Arial"/>
              </a:rPr>
              <a:t>UMINUS</a:t>
            </a:r>
            <a:endParaRPr lang="en-IN" dirty="0"/>
          </a:p>
          <a:p>
            <a:pPr marL="0" indent="0" algn="l">
              <a:buNone/>
            </a:pPr>
            <a:r>
              <a:rPr lang="en-IN" dirty="0">
                <a:latin typeface="Arial"/>
              </a:rPr>
              <a:t>%%</a:t>
            </a:r>
            <a:endParaRPr lang="en-IN" dirty="0"/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63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0028" y="1604841"/>
            <a:ext cx="8100189" cy="397715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dirty="0">
                <a:latin typeface="Arial"/>
              </a:rPr>
              <a:t>%%                   /* beginning of rules section */</a:t>
            </a:r>
            <a:endParaRPr dirty="0"/>
          </a:p>
          <a:p>
            <a:endParaRPr dirty="0"/>
          </a:p>
          <a:p>
            <a:r>
              <a:rPr lang="en-IN" sz="2900" dirty="0">
                <a:latin typeface="Arial"/>
              </a:rPr>
              <a:t>list:                       /*empty */</a:t>
            </a:r>
            <a:endParaRPr dirty="0"/>
          </a:p>
          <a:p>
            <a:r>
              <a:rPr lang="en-IN" sz="2900" dirty="0">
                <a:latin typeface="Arial"/>
              </a:rPr>
              <a:t>         |</a:t>
            </a:r>
            <a:endParaRPr dirty="0"/>
          </a:p>
          <a:p>
            <a:r>
              <a:rPr lang="en-IN" sz="2900" dirty="0">
                <a:latin typeface="Arial"/>
              </a:rPr>
              <a:t>        list stat '\n'</a:t>
            </a:r>
            <a:endParaRPr dirty="0"/>
          </a:p>
          <a:p>
            <a:r>
              <a:rPr lang="en-IN" sz="2900" dirty="0">
                <a:latin typeface="Arial"/>
              </a:rPr>
              <a:t>         |</a:t>
            </a:r>
            <a:endParaRPr dirty="0"/>
          </a:p>
          <a:p>
            <a:r>
              <a:rPr lang="en-IN" sz="2900" dirty="0">
                <a:latin typeface="Arial"/>
              </a:rPr>
              <a:t>        list error '\n'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</a:t>
            </a:r>
            <a:r>
              <a:rPr lang="en-IN" sz="2900" dirty="0" err="1" smtClean="0">
                <a:latin typeface="Arial"/>
              </a:rPr>
              <a:t>yyerror</a:t>
            </a:r>
            <a:r>
              <a:rPr lang="en-IN" sz="2900" dirty="0" smtClean="0">
                <a:latin typeface="Arial"/>
              </a:rPr>
              <a:t>();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>
                <a:latin typeface="Arial"/>
              </a:rPr>
              <a:t>         ;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4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0028" y="692696"/>
            <a:ext cx="8100189" cy="4889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000" dirty="0">
                <a:latin typeface="Arial"/>
              </a:rPr>
              <a:t>stat:    </a:t>
            </a:r>
            <a:r>
              <a:rPr lang="fr-FR" sz="3000" dirty="0" err="1">
                <a:latin typeface="Arial"/>
              </a:rPr>
              <a:t>expr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{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  </a:t>
            </a:r>
            <a:r>
              <a:rPr lang="fr-FR" sz="3000" dirty="0" err="1">
                <a:latin typeface="Arial"/>
              </a:rPr>
              <a:t>printf</a:t>
            </a:r>
            <a:r>
              <a:rPr lang="fr-FR" sz="3000" dirty="0">
                <a:latin typeface="Arial"/>
              </a:rPr>
              <a:t>("%d\n",$1);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}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|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LETTER '=' </a:t>
            </a:r>
            <a:r>
              <a:rPr lang="fr-FR" sz="3000" dirty="0" err="1">
                <a:latin typeface="Arial"/>
              </a:rPr>
              <a:t>expr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{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  regs[$1] = $3;</a:t>
            </a:r>
            <a:endParaRPr lang="fr-FR" sz="3000" dirty="0"/>
          </a:p>
          <a:p>
            <a:pPr marL="0" indent="0">
              <a:buNone/>
            </a:pPr>
            <a:r>
              <a:rPr lang="fr-FR" sz="3000" dirty="0">
                <a:latin typeface="Arial"/>
              </a:rPr>
              <a:t>         }</a:t>
            </a:r>
            <a:endParaRPr lang="fr-FR" sz="3000" dirty="0"/>
          </a:p>
          <a:p>
            <a:pPr marL="0" indent="0">
              <a:buNone/>
            </a:pPr>
            <a:r>
              <a:rPr lang="fr-FR" sz="3000" dirty="0" smtClean="0">
                <a:latin typeface="Arial"/>
              </a:rPr>
              <a:t>         </a:t>
            </a:r>
            <a:r>
              <a:rPr lang="fr-FR" sz="3000" dirty="0">
                <a:latin typeface="Arial"/>
              </a:rPr>
              <a:t>;</a:t>
            </a:r>
            <a:endParaRPr lang="fr-FR" sz="3000" dirty="0"/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4524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0028" y="476672"/>
            <a:ext cx="8100189" cy="510532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dirty="0" err="1">
                <a:latin typeface="Arial"/>
              </a:rPr>
              <a:t>expr</a:t>
            </a:r>
            <a:r>
              <a:rPr lang="en-IN" sz="2900" dirty="0">
                <a:latin typeface="Arial"/>
              </a:rPr>
              <a:t>:    '(' </a:t>
            </a:r>
            <a:r>
              <a:rPr lang="en-IN" sz="2900" dirty="0" err="1">
                <a:latin typeface="Arial"/>
              </a:rPr>
              <a:t>expr</a:t>
            </a:r>
            <a:r>
              <a:rPr lang="en-IN" sz="2900" dirty="0">
                <a:latin typeface="Arial"/>
              </a:rPr>
              <a:t> ')'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$$ = $2;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>
                <a:latin typeface="Arial"/>
              </a:rPr>
              <a:t>         |</a:t>
            </a:r>
            <a:endParaRPr dirty="0"/>
          </a:p>
          <a:p>
            <a:r>
              <a:rPr lang="en-IN" sz="2900" dirty="0">
                <a:latin typeface="Arial"/>
              </a:rPr>
              <a:t>         </a:t>
            </a:r>
            <a:r>
              <a:rPr lang="en-IN" sz="2900" dirty="0" err="1">
                <a:latin typeface="Arial"/>
              </a:rPr>
              <a:t>expr</a:t>
            </a:r>
            <a:r>
              <a:rPr lang="en-IN" sz="2900" dirty="0">
                <a:latin typeface="Arial"/>
              </a:rPr>
              <a:t> '*' </a:t>
            </a:r>
            <a:r>
              <a:rPr lang="en-IN" sz="2900" dirty="0" err="1">
                <a:latin typeface="Arial"/>
              </a:rPr>
              <a:t>expr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$$ = $1 * $3;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>
                <a:latin typeface="Arial"/>
              </a:rPr>
              <a:t>         |</a:t>
            </a:r>
            <a:endParaRPr dirty="0"/>
          </a:p>
          <a:p>
            <a:r>
              <a:rPr lang="en-IN" sz="2900" dirty="0">
                <a:latin typeface="Arial"/>
              </a:rPr>
              <a:t>         </a:t>
            </a:r>
            <a:r>
              <a:rPr lang="en-IN" sz="2900" dirty="0" err="1">
                <a:latin typeface="Arial"/>
              </a:rPr>
              <a:t>expr</a:t>
            </a:r>
            <a:r>
              <a:rPr lang="en-IN" sz="2900" dirty="0">
                <a:latin typeface="Arial"/>
              </a:rPr>
              <a:t> '/' </a:t>
            </a:r>
            <a:r>
              <a:rPr lang="en-IN" sz="2900" dirty="0" err="1">
                <a:latin typeface="Arial"/>
              </a:rPr>
              <a:t>expr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$$ = $1 / $3;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>
                <a:latin typeface="Arial"/>
              </a:rPr>
              <a:t>      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95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smtClean="0"/>
              <a:t>Classification of LR Parsers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196752"/>
            <a:ext cx="8101013" cy="49294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</a:t>
            </a:r>
            <a:r>
              <a:rPr lang="en-IN" b="1" dirty="0" smtClean="0"/>
              <a:t>. LR </a:t>
            </a:r>
            <a:r>
              <a:rPr lang="en-IN" b="1" dirty="0"/>
              <a:t>( 0 ) </a:t>
            </a:r>
          </a:p>
          <a:p>
            <a:pPr marL="0" indent="0">
              <a:buNone/>
            </a:pPr>
            <a:r>
              <a:rPr lang="en-IN" b="1" dirty="0" smtClean="0"/>
              <a:t>2</a:t>
            </a:r>
            <a:r>
              <a:rPr lang="en-IN" b="1" dirty="0"/>
              <a:t>. </a:t>
            </a:r>
            <a:r>
              <a:rPr lang="en-IN" b="1" dirty="0" smtClean="0"/>
              <a:t>SLR </a:t>
            </a:r>
            <a:r>
              <a:rPr lang="en-IN" b="1" dirty="0"/>
              <a:t>( 1 ) </a:t>
            </a:r>
          </a:p>
          <a:p>
            <a:pPr marL="0" indent="0">
              <a:buNone/>
            </a:pPr>
            <a:r>
              <a:rPr lang="en-IN" b="1" dirty="0" smtClean="0"/>
              <a:t>3</a:t>
            </a:r>
            <a:r>
              <a:rPr lang="en-IN" b="1" dirty="0"/>
              <a:t>. </a:t>
            </a:r>
            <a:r>
              <a:rPr lang="en-IN" b="1" dirty="0" smtClean="0"/>
              <a:t>CLR </a:t>
            </a:r>
            <a:r>
              <a:rPr lang="en-IN" b="1" dirty="0"/>
              <a:t>( 1 ) </a:t>
            </a:r>
          </a:p>
          <a:p>
            <a:pPr marL="0" indent="0">
              <a:buNone/>
            </a:pPr>
            <a:r>
              <a:rPr lang="en-IN" b="1" dirty="0" smtClean="0"/>
              <a:t>4</a:t>
            </a:r>
            <a:r>
              <a:rPr lang="en-IN" b="1" dirty="0"/>
              <a:t>. </a:t>
            </a:r>
            <a:r>
              <a:rPr lang="en-IN" b="1" dirty="0" smtClean="0"/>
              <a:t>LALR </a:t>
            </a:r>
            <a:r>
              <a:rPr lang="en-IN" b="1" dirty="0"/>
              <a:t>( 1 ) </a:t>
            </a:r>
          </a:p>
        </p:txBody>
      </p:sp>
    </p:spTree>
    <p:extLst>
      <p:ext uri="{BB962C8B-B14F-4D97-AF65-F5344CB8AC3E}">
        <p14:creationId xmlns:p14="http://schemas.microsoft.com/office/powerpoint/2010/main" val="36813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450028" y="332656"/>
            <a:ext cx="8100189" cy="5249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Arial"/>
              </a:rPr>
              <a:t>	| </a:t>
            </a:r>
            <a:r>
              <a:rPr lang="en-IN" dirty="0" err="1" smtClean="0">
                <a:latin typeface="Arial"/>
              </a:rPr>
              <a:t>expr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latin typeface="Arial"/>
              </a:rPr>
              <a:t>'%' </a:t>
            </a:r>
            <a:r>
              <a:rPr lang="en-IN" dirty="0" err="1">
                <a:latin typeface="Arial"/>
              </a:rPr>
              <a:t>expr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{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$$ = $1 % $3;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}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</a:t>
            </a:r>
            <a:r>
              <a:rPr lang="en-IN" dirty="0" smtClean="0">
                <a:latin typeface="Arial"/>
              </a:rPr>
              <a:t>| </a:t>
            </a:r>
            <a:r>
              <a:rPr lang="en-IN" dirty="0" err="1" smtClean="0">
                <a:latin typeface="Arial"/>
              </a:rPr>
              <a:t>expr</a:t>
            </a:r>
            <a:r>
              <a:rPr lang="en-IN" dirty="0" smtClean="0">
                <a:latin typeface="Arial"/>
              </a:rPr>
              <a:t> </a:t>
            </a:r>
            <a:r>
              <a:rPr lang="en-IN" dirty="0">
                <a:latin typeface="Arial"/>
              </a:rPr>
              <a:t>'+' </a:t>
            </a:r>
            <a:r>
              <a:rPr lang="en-IN" dirty="0" err="1">
                <a:latin typeface="Arial"/>
              </a:rPr>
              <a:t>expr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{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 $$ = $1 + $3;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}</a:t>
            </a:r>
            <a:endParaRPr lang="en-IN" dirty="0"/>
          </a:p>
          <a:p>
            <a:pPr marL="0" indent="0">
              <a:buNone/>
            </a:pPr>
            <a:r>
              <a:rPr lang="en-IN" dirty="0">
                <a:latin typeface="Arial"/>
              </a:rPr>
              <a:t>          |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0028" y="1604841"/>
            <a:ext cx="8100189" cy="397715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>
                <a:latin typeface="Arial"/>
              </a:rPr>
              <a:t>number:  DIGIT</a:t>
            </a:r>
            <a:endParaRPr/>
          </a:p>
          <a:p>
            <a:r>
              <a:rPr lang="en-IN" sz="2900">
                <a:latin typeface="Arial"/>
              </a:rPr>
              <a:t>         {</a:t>
            </a:r>
            <a:endParaRPr/>
          </a:p>
          <a:p>
            <a:r>
              <a:rPr lang="en-IN" sz="2900">
                <a:latin typeface="Arial"/>
              </a:rPr>
              <a:t>           $$ = $1;</a:t>
            </a:r>
            <a:endParaRPr/>
          </a:p>
          <a:p>
            <a:r>
              <a:rPr lang="en-IN" sz="2900">
                <a:latin typeface="Arial"/>
              </a:rPr>
              <a:t>           base = ($1==0) ? 8 : 10;</a:t>
            </a:r>
            <a:endParaRPr/>
          </a:p>
          <a:p>
            <a:r>
              <a:rPr lang="en-IN" sz="2900">
                <a:latin typeface="Arial"/>
              </a:rPr>
              <a:t>         }       |</a:t>
            </a:r>
            <a:endParaRPr/>
          </a:p>
          <a:p>
            <a:r>
              <a:rPr lang="en-IN" sz="2900">
                <a:latin typeface="Arial"/>
              </a:rPr>
              <a:t>         number DIGIT</a:t>
            </a:r>
            <a:endParaRPr/>
          </a:p>
          <a:p>
            <a:r>
              <a:rPr lang="en-IN" sz="2900">
                <a:latin typeface="Arial"/>
              </a:rPr>
              <a:t>         {</a:t>
            </a:r>
            <a:endParaRPr/>
          </a:p>
          <a:p>
            <a:r>
              <a:rPr lang="en-IN" sz="2900">
                <a:latin typeface="Arial"/>
              </a:rPr>
              <a:t>           $$ = base * $1 + $2;</a:t>
            </a:r>
            <a:endParaRPr/>
          </a:p>
          <a:p>
            <a:r>
              <a:rPr lang="en-IN" sz="2900">
                <a:latin typeface="Arial"/>
              </a:rPr>
              <a:t>         }</a:t>
            </a:r>
            <a:endParaRPr/>
          </a:p>
          <a:p>
            <a:r>
              <a:rPr lang="en-IN" sz="2900">
                <a:latin typeface="Arial"/>
              </a:rPr>
              <a:t>         ;</a:t>
            </a:r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3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0028" y="845856"/>
            <a:ext cx="8100189" cy="4736143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dirty="0">
                <a:latin typeface="Arial"/>
              </a:rPr>
              <a:t> </a:t>
            </a:r>
            <a:r>
              <a:rPr lang="en-IN" sz="2900" dirty="0" err="1">
                <a:latin typeface="Arial"/>
              </a:rPr>
              <a:t>expr</a:t>
            </a:r>
            <a:r>
              <a:rPr lang="en-IN" sz="2900" dirty="0">
                <a:latin typeface="Arial"/>
              </a:rPr>
              <a:t> '-' </a:t>
            </a:r>
            <a:r>
              <a:rPr lang="en-IN" sz="2900" dirty="0" err="1">
                <a:latin typeface="Arial"/>
              </a:rPr>
              <a:t>expr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$$ = $1 - $3;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>
                <a:latin typeface="Arial"/>
              </a:rPr>
              <a:t>         </a:t>
            </a:r>
            <a:r>
              <a:rPr lang="en-IN" sz="2900" dirty="0" smtClean="0">
                <a:latin typeface="Arial"/>
              </a:rPr>
              <a:t>|</a:t>
            </a:r>
            <a:endParaRPr dirty="0"/>
          </a:p>
          <a:p>
            <a:r>
              <a:rPr lang="en-IN" sz="2900" dirty="0" smtClean="0">
                <a:latin typeface="Arial"/>
              </a:rPr>
              <a:t>LETTER</a:t>
            </a:r>
            <a:endParaRPr dirty="0"/>
          </a:p>
          <a:p>
            <a:r>
              <a:rPr lang="en-IN" sz="2900" dirty="0">
                <a:latin typeface="Arial"/>
              </a:rPr>
              <a:t>         {</a:t>
            </a:r>
            <a:endParaRPr dirty="0"/>
          </a:p>
          <a:p>
            <a:r>
              <a:rPr lang="en-IN" sz="2900" dirty="0">
                <a:latin typeface="Arial"/>
              </a:rPr>
              <a:t>           $$ = </a:t>
            </a:r>
            <a:r>
              <a:rPr lang="en-IN" sz="2900" dirty="0" err="1">
                <a:latin typeface="Arial"/>
              </a:rPr>
              <a:t>regs</a:t>
            </a:r>
            <a:r>
              <a:rPr lang="en-IN" sz="2900" dirty="0">
                <a:latin typeface="Arial"/>
              </a:rPr>
              <a:t>[$1];</a:t>
            </a:r>
            <a:endParaRPr dirty="0"/>
          </a:p>
          <a:p>
            <a:r>
              <a:rPr lang="en-IN" sz="2900" dirty="0">
                <a:latin typeface="Arial"/>
              </a:rPr>
              <a:t>         }</a:t>
            </a:r>
            <a:endParaRPr dirty="0"/>
          </a:p>
          <a:p>
            <a:r>
              <a:rPr lang="en-IN" sz="2900" dirty="0" smtClean="0">
                <a:latin typeface="Arial"/>
              </a:rPr>
              <a:t>         </a:t>
            </a:r>
            <a:r>
              <a:rPr lang="en-IN" sz="2900" dirty="0">
                <a:latin typeface="Arial"/>
              </a:rPr>
              <a:t>|</a:t>
            </a:r>
            <a:endParaRPr dirty="0"/>
          </a:p>
          <a:p>
            <a:r>
              <a:rPr lang="en-IN" sz="2900" dirty="0">
                <a:latin typeface="Arial"/>
              </a:rPr>
              <a:t>         number</a:t>
            </a:r>
            <a:endParaRPr dirty="0"/>
          </a:p>
          <a:p>
            <a:r>
              <a:rPr lang="en-IN" sz="2900" dirty="0">
                <a:latin typeface="Arial"/>
              </a:rPr>
              <a:t>         ;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2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0028" y="764704"/>
            <a:ext cx="8100189" cy="4817295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3200" dirty="0">
                <a:latin typeface="Arial"/>
              </a:rPr>
              <a:t>%%</a:t>
            </a:r>
            <a:endParaRPr sz="3200" dirty="0"/>
          </a:p>
          <a:p>
            <a:r>
              <a:rPr lang="en-IN" sz="3200" dirty="0">
                <a:latin typeface="Arial"/>
              </a:rPr>
              <a:t>main()</a:t>
            </a:r>
            <a:endParaRPr sz="3200" dirty="0"/>
          </a:p>
          <a:p>
            <a:r>
              <a:rPr lang="en-IN" sz="3200" dirty="0" smtClean="0">
                <a:latin typeface="Arial"/>
              </a:rPr>
              <a:t>{ 	return(</a:t>
            </a:r>
            <a:r>
              <a:rPr lang="en-IN" sz="3200" dirty="0" err="1" smtClean="0">
                <a:latin typeface="Arial"/>
              </a:rPr>
              <a:t>yyparse</a:t>
            </a:r>
            <a:r>
              <a:rPr lang="en-IN" sz="3200" dirty="0" smtClean="0">
                <a:latin typeface="Arial"/>
              </a:rPr>
              <a:t>());</a:t>
            </a:r>
            <a:r>
              <a:rPr lang="en-IN" sz="3200" dirty="0"/>
              <a:t>	</a:t>
            </a:r>
            <a:r>
              <a:rPr lang="en-IN" sz="3200" dirty="0" smtClean="0">
                <a:latin typeface="Arial"/>
              </a:rPr>
              <a:t>}</a:t>
            </a:r>
            <a:endParaRPr sz="3200" dirty="0"/>
          </a:p>
          <a:p>
            <a:r>
              <a:rPr lang="en-IN" sz="3200" dirty="0" err="1">
                <a:latin typeface="Arial"/>
              </a:rPr>
              <a:t>yyerror</a:t>
            </a:r>
            <a:r>
              <a:rPr lang="en-IN" sz="3200" dirty="0">
                <a:latin typeface="Arial"/>
              </a:rPr>
              <a:t>(s)</a:t>
            </a:r>
            <a:endParaRPr sz="3200" dirty="0"/>
          </a:p>
          <a:p>
            <a:r>
              <a:rPr lang="en-IN" sz="3200" dirty="0" smtClean="0">
                <a:latin typeface="Arial"/>
              </a:rPr>
              <a:t>	char </a:t>
            </a:r>
            <a:r>
              <a:rPr lang="en-IN" sz="3200" dirty="0">
                <a:latin typeface="Arial"/>
              </a:rPr>
              <a:t>*s;</a:t>
            </a:r>
            <a:endParaRPr sz="3200" dirty="0"/>
          </a:p>
          <a:p>
            <a:r>
              <a:rPr lang="en-IN" sz="3200" dirty="0" smtClean="0">
                <a:latin typeface="Arial"/>
              </a:rPr>
              <a:t>	{ </a:t>
            </a:r>
          </a:p>
          <a:p>
            <a:r>
              <a:rPr lang="en-IN" sz="3200" dirty="0">
                <a:latin typeface="Arial"/>
              </a:rPr>
              <a:t>	</a:t>
            </a:r>
            <a:r>
              <a:rPr lang="en-IN" sz="3200" dirty="0" err="1" smtClean="0">
                <a:latin typeface="Arial"/>
              </a:rPr>
              <a:t>fprintf</a:t>
            </a:r>
            <a:r>
              <a:rPr lang="en-IN" sz="3200" dirty="0" smtClean="0">
                <a:latin typeface="Arial"/>
              </a:rPr>
              <a:t>(</a:t>
            </a:r>
            <a:r>
              <a:rPr lang="en-IN" sz="3200" dirty="0" err="1" smtClean="0">
                <a:latin typeface="Arial"/>
              </a:rPr>
              <a:t>stderr</a:t>
            </a:r>
            <a:r>
              <a:rPr lang="en-IN" sz="3200" dirty="0">
                <a:latin typeface="Arial"/>
              </a:rPr>
              <a:t>, "%s\</a:t>
            </a:r>
            <a:r>
              <a:rPr lang="en-IN" sz="3200" dirty="0" err="1">
                <a:latin typeface="Arial"/>
              </a:rPr>
              <a:t>n",s</a:t>
            </a:r>
            <a:r>
              <a:rPr lang="en-IN" sz="3200" dirty="0" smtClean="0">
                <a:latin typeface="Arial"/>
              </a:rPr>
              <a:t>);</a:t>
            </a:r>
            <a:r>
              <a:rPr lang="en-IN" sz="3200" dirty="0"/>
              <a:t> </a:t>
            </a:r>
            <a:r>
              <a:rPr lang="en-IN" sz="3200" dirty="0" smtClean="0"/>
              <a:t>            </a:t>
            </a:r>
            <a:r>
              <a:rPr lang="en-IN" sz="3200" dirty="0" smtClean="0">
                <a:latin typeface="Arial"/>
              </a:rPr>
              <a:t>}</a:t>
            </a:r>
            <a:endParaRPr sz="3200" dirty="0"/>
          </a:p>
          <a:p>
            <a:endParaRPr lang="en-IN" sz="3200" dirty="0" smtClean="0">
              <a:latin typeface="Arial"/>
            </a:endParaRPr>
          </a:p>
          <a:p>
            <a:r>
              <a:rPr lang="en-IN" sz="3200" dirty="0" err="1" smtClean="0">
                <a:latin typeface="Arial"/>
              </a:rPr>
              <a:t>ywrap</a:t>
            </a:r>
            <a:r>
              <a:rPr lang="en-IN" sz="3200" dirty="0">
                <a:latin typeface="Arial"/>
              </a:rPr>
              <a:t>()</a:t>
            </a:r>
            <a:endParaRPr sz="3200" dirty="0"/>
          </a:p>
          <a:p>
            <a:r>
              <a:rPr lang="en-IN" sz="3200" dirty="0" smtClean="0">
                <a:latin typeface="Arial"/>
              </a:rPr>
              <a:t>{  </a:t>
            </a:r>
            <a:r>
              <a:rPr lang="en-IN" sz="3200" dirty="0">
                <a:latin typeface="Arial"/>
              </a:rPr>
              <a:t>return(1</a:t>
            </a:r>
            <a:r>
              <a:rPr lang="en-IN" sz="3200" dirty="0" smtClean="0">
                <a:latin typeface="Arial"/>
              </a:rPr>
              <a:t>);		}</a:t>
            </a:r>
            <a:endParaRPr sz="3200" dirty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762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0028" y="273352"/>
            <a:ext cx="8100189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0028" y="1604841"/>
            <a:ext cx="8100189" cy="397715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900" dirty="0" err="1">
                <a:latin typeface="Arial"/>
              </a:rPr>
              <a:t>student@localhost</a:t>
            </a:r>
            <a:r>
              <a:rPr lang="en-IN" sz="2900" dirty="0">
                <a:latin typeface="Arial"/>
              </a:rPr>
              <a:t> ~]$ </a:t>
            </a:r>
            <a:r>
              <a:rPr lang="en-IN" sz="2900" dirty="0" err="1">
                <a:latin typeface="Arial"/>
              </a:rPr>
              <a:t>gedit</a:t>
            </a:r>
            <a:r>
              <a:rPr lang="en-IN" sz="2900" dirty="0">
                <a:latin typeface="Arial"/>
              </a:rPr>
              <a:t> program3y.y</a:t>
            </a:r>
            <a:endParaRPr dirty="0"/>
          </a:p>
          <a:p>
            <a:r>
              <a:rPr lang="en-IN" sz="2900" dirty="0">
                <a:latin typeface="Arial"/>
              </a:rPr>
              <a:t>[</a:t>
            </a:r>
            <a:r>
              <a:rPr lang="en-IN" sz="2900" dirty="0" err="1">
                <a:latin typeface="Arial"/>
              </a:rPr>
              <a:t>student@localhost</a:t>
            </a:r>
            <a:r>
              <a:rPr lang="en-IN" sz="2900" dirty="0">
                <a:latin typeface="Arial"/>
              </a:rPr>
              <a:t> ~]$ </a:t>
            </a:r>
            <a:r>
              <a:rPr lang="en-IN" sz="2900" dirty="0" err="1">
                <a:latin typeface="Arial"/>
              </a:rPr>
              <a:t>yacc</a:t>
            </a:r>
            <a:r>
              <a:rPr lang="en-IN" sz="2900" dirty="0">
                <a:latin typeface="Arial"/>
              </a:rPr>
              <a:t> -d program3y.y</a:t>
            </a:r>
            <a:endParaRPr dirty="0"/>
          </a:p>
          <a:p>
            <a:r>
              <a:rPr lang="en-IN" sz="2900" dirty="0">
                <a:latin typeface="Arial"/>
              </a:rPr>
              <a:t>[</a:t>
            </a:r>
            <a:r>
              <a:rPr lang="en-IN" sz="2900" dirty="0" err="1">
                <a:latin typeface="Arial"/>
              </a:rPr>
              <a:t>student@localhost</a:t>
            </a:r>
            <a:r>
              <a:rPr lang="en-IN" sz="2900" dirty="0">
                <a:latin typeface="Arial"/>
              </a:rPr>
              <a:t> ~]$ </a:t>
            </a:r>
            <a:r>
              <a:rPr lang="en-IN" sz="2900" dirty="0" err="1">
                <a:latin typeface="Arial"/>
              </a:rPr>
              <a:t>lex</a:t>
            </a:r>
            <a:r>
              <a:rPr lang="en-IN" sz="2900" dirty="0">
                <a:latin typeface="Arial"/>
              </a:rPr>
              <a:t> program3l.l</a:t>
            </a:r>
            <a:endParaRPr dirty="0"/>
          </a:p>
          <a:p>
            <a:r>
              <a:rPr lang="en-IN" sz="2900" dirty="0">
                <a:latin typeface="Arial"/>
              </a:rPr>
              <a:t>[</a:t>
            </a:r>
            <a:r>
              <a:rPr lang="en-IN" sz="2900" dirty="0" err="1">
                <a:latin typeface="Arial"/>
              </a:rPr>
              <a:t>student@localhost</a:t>
            </a:r>
            <a:r>
              <a:rPr lang="en-IN" sz="2900" dirty="0">
                <a:latin typeface="Arial"/>
              </a:rPr>
              <a:t> ~]$ </a:t>
            </a:r>
            <a:r>
              <a:rPr lang="en-IN" sz="2900" dirty="0" err="1">
                <a:latin typeface="Arial"/>
              </a:rPr>
              <a:t>gcc</a:t>
            </a:r>
            <a:r>
              <a:rPr lang="en-IN" sz="2900" dirty="0">
                <a:latin typeface="Arial"/>
              </a:rPr>
              <a:t> </a:t>
            </a:r>
            <a:r>
              <a:rPr lang="en-IN" sz="2900" dirty="0" err="1">
                <a:latin typeface="Arial"/>
              </a:rPr>
              <a:t>lex.yy.c</a:t>
            </a:r>
            <a:r>
              <a:rPr lang="en-IN" sz="2900" dirty="0">
                <a:latin typeface="Arial"/>
              </a:rPr>
              <a:t> </a:t>
            </a:r>
            <a:r>
              <a:rPr lang="en-IN" sz="2900" dirty="0" err="1">
                <a:latin typeface="Arial"/>
              </a:rPr>
              <a:t>y.tab.c</a:t>
            </a:r>
            <a:endParaRPr dirty="0"/>
          </a:p>
          <a:p>
            <a:r>
              <a:rPr lang="en-IN" sz="2900" dirty="0">
                <a:latin typeface="Arial"/>
              </a:rPr>
              <a:t>[</a:t>
            </a:r>
            <a:r>
              <a:rPr lang="en-IN" sz="2900" dirty="0" err="1">
                <a:latin typeface="Arial"/>
              </a:rPr>
              <a:t>student@localhost</a:t>
            </a:r>
            <a:r>
              <a:rPr lang="en-IN" sz="2900" dirty="0">
                <a:latin typeface="Arial"/>
              </a:rPr>
              <a:t> ~]$ ./</a:t>
            </a:r>
            <a:r>
              <a:rPr lang="en-IN" sz="2900" dirty="0" err="1">
                <a:latin typeface="Arial"/>
              </a:rPr>
              <a:t>a.out</a:t>
            </a:r>
            <a:endParaRPr dirty="0"/>
          </a:p>
          <a:p>
            <a:pPr lvl="3"/>
            <a:r>
              <a:rPr lang="en-IN" sz="2900" dirty="0">
                <a:latin typeface="Arial"/>
              </a:rPr>
              <a:t>3+4</a:t>
            </a:r>
            <a:endParaRPr dirty="0"/>
          </a:p>
          <a:p>
            <a:pPr lvl="3"/>
            <a:r>
              <a:rPr lang="en-IN" sz="2900" dirty="0">
                <a:latin typeface="Arial"/>
              </a:rPr>
              <a:t>7</a:t>
            </a:r>
            <a:endParaRPr dirty="0"/>
          </a:p>
          <a:p>
            <a:pPr lvl="3"/>
            <a:r>
              <a:rPr lang="en-IN" sz="2900" dirty="0">
                <a:latin typeface="Arial"/>
              </a:rPr>
              <a:t>7*9 </a:t>
            </a:r>
            <a:endParaRPr dirty="0"/>
          </a:p>
          <a:p>
            <a:pPr lvl="3"/>
            <a:r>
              <a:rPr lang="en-IN" sz="2900" dirty="0">
                <a:latin typeface="Arial"/>
              </a:rPr>
              <a:t>63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9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LR(0)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Steps are 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1. Add Augment </a:t>
            </a:r>
            <a:r>
              <a:rPr lang="en-IN" dirty="0"/>
              <a:t>production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/>
              <a:t>Create Canonical collection of LR ( 0 ) items</a:t>
            </a:r>
          </a:p>
          <a:p>
            <a:pPr marL="0" indent="0">
              <a:buNone/>
            </a:pPr>
            <a:r>
              <a:rPr lang="en-IN" dirty="0" smtClean="0"/>
              <a:t>3. Construct </a:t>
            </a:r>
            <a:r>
              <a:rPr lang="en-IN" dirty="0"/>
              <a:t>the LR ( 0 ) Parsing table</a:t>
            </a:r>
          </a:p>
          <a:p>
            <a:pPr marL="0" indent="0">
              <a:buNone/>
            </a:pPr>
            <a:r>
              <a:rPr lang="en-IN" dirty="0" smtClean="0"/>
              <a:t>4. Construct the Parse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8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" y="188640"/>
            <a:ext cx="8101013" cy="593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Construct LR(0) parser and verify 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the string “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” is accepted or not</a:t>
            </a:r>
          </a:p>
          <a:p>
            <a:pPr marL="400050" lvl="1" indent="0">
              <a:buNone/>
            </a:pPr>
            <a:r>
              <a:rPr lang="en-IN" b="1" dirty="0" smtClean="0"/>
              <a:t>	S</a:t>
            </a:r>
            <a:r>
              <a:rPr lang="en-IN" b="1" dirty="0"/>
              <a:t> → </a:t>
            </a:r>
            <a:r>
              <a:rPr lang="en-IN" b="1" dirty="0" smtClean="0"/>
              <a:t>AA, A</a:t>
            </a:r>
            <a:r>
              <a:rPr lang="en-IN" b="1" dirty="0"/>
              <a:t> → </a:t>
            </a:r>
            <a:r>
              <a:rPr lang="en-IN" b="1" dirty="0" err="1"/>
              <a:t>aA</a:t>
            </a:r>
            <a:r>
              <a:rPr lang="en-IN" b="1" dirty="0"/>
              <a:t> | </a:t>
            </a:r>
            <a:r>
              <a:rPr lang="en-IN" b="1" dirty="0" smtClean="0"/>
              <a:t>b  </a:t>
            </a:r>
          </a:p>
          <a:p>
            <a:pPr marL="0" indent="0">
              <a:buNone/>
            </a:pPr>
            <a:r>
              <a:rPr lang="en-IN" dirty="0" smtClean="0"/>
              <a:t>Sol: Given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	 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\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 smtClean="0"/>
              <a:t>b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dirty="0">
                <a:sym typeface="Wingdings"/>
              </a:rPr>
              <a:t></a:t>
            </a:r>
            <a:r>
              <a:rPr lang="en-IN" dirty="0"/>
              <a:t>R</a:t>
            </a:r>
            <a:r>
              <a:rPr lang="en-IN" baseline="-25000" dirty="0"/>
              <a:t>3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Step1: Augmented Grammar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/>
              <a:t>’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S</a:t>
            </a:r>
          </a:p>
          <a:p>
            <a:pPr marL="0" indent="0">
              <a:buNone/>
            </a:pPr>
            <a:r>
              <a:rPr lang="en-IN" dirty="0" smtClean="0"/>
              <a:t>	S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AA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aA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</a:t>
            </a:r>
            <a:r>
              <a:rPr lang="en-IN" dirty="0" err="1">
                <a:sym typeface="Wingdings"/>
              </a:rPr>
              <a:t></a:t>
            </a:r>
            <a:r>
              <a:rPr lang="en-IN" dirty="0" err="1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1328</Words>
  <Application>Microsoft Office PowerPoint</Application>
  <PresentationFormat>Custom</PresentationFormat>
  <Paragraphs>625</Paragraphs>
  <Slides>74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Office Theme</vt:lpstr>
      <vt:lpstr>Document</vt:lpstr>
      <vt:lpstr>LR Parsers</vt:lpstr>
      <vt:lpstr>LR Parsers</vt:lpstr>
      <vt:lpstr>Components of LR Parsing</vt:lpstr>
      <vt:lpstr>PowerPoint Presentation</vt:lpstr>
      <vt:lpstr>PowerPoint Presentation</vt:lpstr>
      <vt:lpstr>PowerPoint Presentation</vt:lpstr>
      <vt:lpstr>Classification of LR Parsers</vt:lpstr>
      <vt:lpstr>LR(0)</vt:lpstr>
      <vt:lpstr>PowerPoint Presentation</vt:lpstr>
      <vt:lpstr>PowerPoint Presentation</vt:lpstr>
      <vt:lpstr>PowerPoint Presentation</vt:lpstr>
      <vt:lpstr>DFA</vt:lpstr>
      <vt:lpstr>PowerPoint Presentation</vt:lpstr>
      <vt:lpstr>PowerPoint Presentation</vt:lpstr>
      <vt:lpstr>Parse Table:</vt:lpstr>
      <vt:lpstr>Stack Implementation for Input string “abb”</vt:lpstr>
      <vt:lpstr>SLR ( 1 )</vt:lpstr>
      <vt:lpstr>Steps for construction:</vt:lpstr>
      <vt:lpstr>PowerPoint Presentation</vt:lpstr>
      <vt:lpstr>PowerPoint Presentation</vt:lpstr>
      <vt:lpstr>PowerPoint Presentation</vt:lpstr>
      <vt:lpstr>Step3: Parse Table Construction </vt:lpstr>
      <vt:lpstr>PowerPoint Presentation</vt:lpstr>
      <vt:lpstr>PowerPoint Presentation</vt:lpstr>
      <vt:lpstr>PowerPoint Presentation</vt:lpstr>
      <vt:lpstr>PowerPoint Presentation</vt:lpstr>
      <vt:lpstr>Parse Table:</vt:lpstr>
      <vt:lpstr>Stack Implementation for Input string “abb”</vt:lpstr>
      <vt:lpstr>Canonical LR ( 1 ) </vt:lpstr>
      <vt:lpstr>Steps are</vt:lpstr>
      <vt:lpstr>Construct the CLR(1) parse table  for SAA; AaA | b. </vt:lpstr>
      <vt:lpstr>PowerPoint Presentation</vt:lpstr>
      <vt:lpstr>PowerPoint Presentation</vt:lpstr>
      <vt:lpstr>PowerPoint Presentation</vt:lpstr>
      <vt:lpstr>PowerPoint Presentation</vt:lpstr>
      <vt:lpstr>Step3: Construct a CLR (1) parsing table </vt:lpstr>
      <vt:lpstr>DFA </vt:lpstr>
      <vt:lpstr>Stack Implementation for Input string “abb”</vt:lpstr>
      <vt:lpstr>LALR (1) Parsing</vt:lpstr>
      <vt:lpstr>LALR(1)</vt:lpstr>
      <vt:lpstr>Steps are</vt:lpstr>
      <vt:lpstr>Construct the LALR(1) parse table  for SAA; AaA | b. </vt:lpstr>
      <vt:lpstr>PowerPoint Presentation</vt:lpstr>
      <vt:lpstr>PowerPoint Presentation</vt:lpstr>
      <vt:lpstr>PowerPoint Presentation</vt:lpstr>
      <vt:lpstr>Step2: LR(1) Items</vt:lpstr>
      <vt:lpstr>PowerPoint Presentation</vt:lpstr>
      <vt:lpstr>PowerPoint Presentation</vt:lpstr>
      <vt:lpstr>DFA</vt:lpstr>
      <vt:lpstr>LALR PARSE Table:</vt:lpstr>
      <vt:lpstr>Stack Implementation for  Input string “abb”</vt:lpstr>
      <vt:lpstr>PowerPoint Presentation</vt:lpstr>
      <vt:lpstr>YACC</vt:lpstr>
      <vt:lpstr>Representation </vt:lpstr>
      <vt:lpstr>Structure of the YACC Prog</vt:lpstr>
      <vt:lpstr>PowerPoint Presentation</vt:lpstr>
      <vt:lpstr>Built-in Function </vt:lpstr>
      <vt:lpstr>Built-in Types</vt:lpstr>
      <vt:lpstr>PowerPoint Presentation</vt:lpstr>
      <vt:lpstr>Executing YACC programs follow the  following steps-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89</cp:revision>
  <dcterms:created xsi:type="dcterms:W3CDTF">2020-08-07T09:48:28Z</dcterms:created>
  <dcterms:modified xsi:type="dcterms:W3CDTF">2020-08-19T08:55:27Z</dcterms:modified>
</cp:coreProperties>
</file>