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47" r:id="rId3"/>
    <p:sldId id="343" r:id="rId4"/>
    <p:sldId id="344" r:id="rId5"/>
    <p:sldId id="348" r:id="rId6"/>
    <p:sldId id="351" r:id="rId7"/>
    <p:sldId id="349" r:id="rId8"/>
    <p:sldId id="354" r:id="rId9"/>
    <p:sldId id="355" r:id="rId10"/>
    <p:sldId id="352" r:id="rId11"/>
    <p:sldId id="350" r:id="rId12"/>
    <p:sldId id="353" r:id="rId13"/>
    <p:sldId id="345" r:id="rId14"/>
    <p:sldId id="356" r:id="rId15"/>
    <p:sldId id="357" r:id="rId16"/>
    <p:sldId id="358" r:id="rId17"/>
    <p:sldId id="3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098" autoAdjust="0"/>
  </p:normalViewPr>
  <p:slideViewPr>
    <p:cSldViewPr snapToGrid="0">
      <p:cViewPr varScale="1">
        <p:scale>
          <a:sx n="49" d="100"/>
          <a:sy n="49" d="100"/>
        </p:scale>
        <p:origin x="145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8A7AF-7369-4218-931D-B3A149CD8F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EB24-B8D4-4657-9C3C-C59C6179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EB24-B8D4-4657-9C3C-C59C6179E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3525" cy="37211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5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3525" cy="37211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3525" cy="37211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4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3525" cy="37211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4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3525" cy="37211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6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>
            <a:extLst>
              <a:ext uri="{FF2B5EF4-FFF2-40B4-BE49-F238E27FC236}">
                <a16:creationId xmlns:a16="http://schemas.microsoft.com/office/drawing/2014/main" id="{8CC64978-F80B-32B8-6C22-7505724D9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1027">
            <a:extLst>
              <a:ext uri="{FF2B5EF4-FFF2-40B4-BE49-F238E27FC236}">
                <a16:creationId xmlns:a16="http://schemas.microsoft.com/office/drawing/2014/main" id="{16E55D6F-5D39-2864-E3AA-AF97062F9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50CB759-23DD-CCDA-2C2F-6F30E3F624DA}"/>
              </a:ext>
            </a:extLst>
          </p:cNvPr>
          <p:cNvSpPr/>
          <p:nvPr userDrawn="1"/>
        </p:nvSpPr>
        <p:spPr>
          <a:xfrm>
            <a:off x="0" y="6356352"/>
            <a:ext cx="1218108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384145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634" y="6356352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54D160-7EEA-4310-AB3B-CDD9DCDA25D1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4177" y="6356352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77800-7C6D-4204-93F1-46A0D6530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99EDBD1-6C4B-5710-E1A8-DCE6055A21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3" y="10099"/>
            <a:ext cx="2638793" cy="828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6281EE4-FC7E-7AE6-7B5C-B55478373656}"/>
              </a:ext>
            </a:extLst>
          </p:cNvPr>
          <p:cNvSpPr/>
          <p:nvPr userDrawn="1"/>
        </p:nvSpPr>
        <p:spPr>
          <a:xfrm>
            <a:off x="-3" y="-2482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F7F5B-C40C-ACF8-6227-1C21A5622620}"/>
              </a:ext>
            </a:extLst>
          </p:cNvPr>
          <p:cNvSpPr/>
          <p:nvPr userDrawn="1"/>
        </p:nvSpPr>
        <p:spPr>
          <a:xfrm>
            <a:off x="12001254" y="5230090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98210F-DFCA-95B2-76A8-B1046A874F86}"/>
              </a:ext>
            </a:extLst>
          </p:cNvPr>
          <p:cNvSpPr/>
          <p:nvPr userDrawn="1"/>
        </p:nvSpPr>
        <p:spPr>
          <a:xfrm>
            <a:off x="1524000" y="0"/>
            <a:ext cx="8018573" cy="82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10BC-4017-413A-A912-1054A81CCD51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3781-D1BF-4805-89DE-E493D0B0E24F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3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5159-0BB8-41D2-9C27-9361FC3EE72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65E2-480E-40C9-B0BD-DA9B38468748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5A16-927E-4AE4-95BE-778B9DE199A0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AD27-7167-43C0-B0B2-A84C84356CFB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7387-5667-4CB4-9C45-562771497AAE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4E9F-E0B9-4484-AD7E-ABB55D0E9DDB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4345-A13D-4E53-BC8F-1940232B418B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427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D588-72CE-4986-B342-44D546AC824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7800-7C6D-4204-93F1-46A0D6530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2E932-9053-6230-2A3D-472731F47EA8}"/>
              </a:ext>
            </a:extLst>
          </p:cNvPr>
          <p:cNvSpPr/>
          <p:nvPr userDrawn="1"/>
        </p:nvSpPr>
        <p:spPr>
          <a:xfrm>
            <a:off x="0" y="6356352"/>
            <a:ext cx="1218108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5F661C-A5DB-EFAB-1EE8-A2B9CD0ACEF2}"/>
              </a:ext>
            </a:extLst>
          </p:cNvPr>
          <p:cNvSpPr txBox="1">
            <a:spLocks/>
          </p:cNvSpPr>
          <p:nvPr userDrawn="1"/>
        </p:nvSpPr>
        <p:spPr>
          <a:xfrm>
            <a:off x="34634" y="641177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EC1E6B-751C-4780-9CEE-8189D84B482A}" type="datetime1">
              <a:rPr lang="en-US" sz="1200" smtClean="0"/>
              <a:pPr/>
              <a:t>7/20/2023</a:t>
            </a:fld>
            <a:endParaRPr lang="en-US" sz="12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CA3E2A5-C88D-30C1-5AB6-A8E6F727E5C8}"/>
              </a:ext>
            </a:extLst>
          </p:cNvPr>
          <p:cNvSpPr txBox="1">
            <a:spLocks/>
          </p:cNvSpPr>
          <p:nvPr userDrawn="1"/>
        </p:nvSpPr>
        <p:spPr>
          <a:xfrm>
            <a:off x="9414177" y="641177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DA77800-7C6D-4204-93F1-46A0D653007A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CDD4FAE-16E1-11FA-9FB2-88C5CC9746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3" y="10099"/>
            <a:ext cx="2638793" cy="828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0727DF-707F-D418-791F-30CE63DE6115}"/>
              </a:ext>
            </a:extLst>
          </p:cNvPr>
          <p:cNvSpPr/>
          <p:nvPr userDrawn="1"/>
        </p:nvSpPr>
        <p:spPr>
          <a:xfrm>
            <a:off x="-3" y="-2482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07EFF-86B2-DDC5-021C-F15FB35BD008}"/>
              </a:ext>
            </a:extLst>
          </p:cNvPr>
          <p:cNvSpPr/>
          <p:nvPr userDrawn="1"/>
        </p:nvSpPr>
        <p:spPr>
          <a:xfrm>
            <a:off x="1524000" y="0"/>
            <a:ext cx="8018573" cy="82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5869F-60CF-46A0-F1E7-6749DA4335C9}"/>
              </a:ext>
            </a:extLst>
          </p:cNvPr>
          <p:cNvSpPr/>
          <p:nvPr userDrawn="1"/>
        </p:nvSpPr>
        <p:spPr>
          <a:xfrm>
            <a:off x="12001254" y="5230090"/>
            <a:ext cx="179832" cy="1096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4EC43-23EB-CE2C-E43A-BFA1E8929EB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6" y="11226"/>
            <a:ext cx="1333254" cy="8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40EFC357-8672-3A85-C211-488A2B832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15" y="2067005"/>
            <a:ext cx="12091180" cy="201768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Compiler Design</a:t>
            </a: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(22CS302)</a:t>
            </a: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b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III </a:t>
            </a:r>
            <a:r>
              <a:rPr lang="en-US" sz="3600" b="1" dirty="0" err="1">
                <a:solidFill>
                  <a:srgbClr val="7030A0"/>
                </a:solidFill>
                <a:latin typeface="Book Antiqua" panose="02040602050305030304" pitchFamily="18" charset="0"/>
              </a:rPr>
              <a:t>B.Tech</a:t>
            </a:r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 – I Semester</a:t>
            </a:r>
            <a:endParaRPr lang="en-US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3CCFB-D548-6E0D-962F-743A8D96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98E-52FB-4F6D-B462-4B458C580742}" type="datetime1">
              <a:rPr lang="en-US" smtClean="0"/>
              <a:t>7/20/2023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F26E4-9B94-C341-7B04-B768925F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7800-7C6D-4204-93F1-46A0D65300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2B085-BE2D-E73A-2B33-BBFE0281B33A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855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zh-TW" sz="1333" b="1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250"/>
            <a:ext cx="8229600" cy="590551"/>
          </a:xfrm>
        </p:spPr>
        <p:txBody>
          <a:bodyPr/>
          <a:lstStyle/>
          <a:p>
            <a:r>
              <a:rPr lang="en-US" altLang="zh-TW" sz="3467" dirty="0">
                <a:solidFill>
                  <a:schemeClr val="bg1"/>
                </a:solidFill>
                <a:ea typeface="新細明體" pitchFamily="18" charset="-120"/>
              </a:rPr>
              <a:t>LEX program – Translation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98F83-BF8C-4F95-95DB-578A128A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1" y="1193800"/>
            <a:ext cx="74295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2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zh-TW" sz="1333" b="1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250"/>
            <a:ext cx="8229600" cy="590551"/>
          </a:xfrm>
        </p:spPr>
        <p:txBody>
          <a:bodyPr/>
          <a:lstStyle/>
          <a:p>
            <a:r>
              <a:rPr lang="en-US" altLang="zh-TW" sz="3467" dirty="0">
                <a:solidFill>
                  <a:schemeClr val="bg1"/>
                </a:solidFill>
                <a:ea typeface="新細明體" pitchFamily="18" charset="-120"/>
              </a:rPr>
              <a:t>LEX program – auxiliary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F0852-F431-4123-B747-BF8DDDFEB4A1}"/>
              </a:ext>
            </a:extLst>
          </p:cNvPr>
          <p:cNvSpPr txBox="1"/>
          <p:nvPr/>
        </p:nvSpPr>
        <p:spPr>
          <a:xfrm>
            <a:off x="4368800" y="1469152"/>
            <a:ext cx="7721600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67" dirty="0">
                <a:solidFill>
                  <a:schemeClr val="bg1"/>
                </a:solidFill>
              </a:rPr>
              <a:t>The third section holds whatever additional functions are used in the actions.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DDD8C-E842-4D21-8FFC-4CA4A4D3A618}"/>
              </a:ext>
            </a:extLst>
          </p:cNvPr>
          <p:cNvSpPr txBox="1"/>
          <p:nvPr/>
        </p:nvSpPr>
        <p:spPr>
          <a:xfrm>
            <a:off x="4368800" y="2717800"/>
            <a:ext cx="7721600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67" dirty="0">
                <a:solidFill>
                  <a:schemeClr val="bg1"/>
                </a:solidFill>
                <a:latin typeface="Times New Roman" panose="02020603050405020304" pitchFamily="18" charset="0"/>
              </a:rPr>
              <a:t>Alternatively, these functions can be compiled separately and loaded with the </a:t>
            </a:r>
            <a:r>
              <a:rPr lang="en-IN" sz="2667" dirty="0">
                <a:solidFill>
                  <a:schemeClr val="bg1"/>
                </a:solidFill>
                <a:latin typeface="Times New Roman" panose="02020603050405020304" pitchFamily="18" charset="0"/>
              </a:rPr>
              <a:t>lexical </a:t>
            </a:r>
            <a:r>
              <a:rPr lang="en-IN" sz="2667" dirty="0">
                <a:solidFill>
                  <a:schemeClr val="bg1"/>
                </a:solidFill>
              </a:rPr>
              <a:t>analyzer.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0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zh-TW" sz="1333" b="1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250"/>
            <a:ext cx="8229600" cy="590551"/>
          </a:xfrm>
        </p:spPr>
        <p:txBody>
          <a:bodyPr/>
          <a:lstStyle/>
          <a:p>
            <a:r>
              <a:rPr lang="en-US" altLang="zh-TW" sz="3467" dirty="0">
                <a:solidFill>
                  <a:schemeClr val="bg1"/>
                </a:solidFill>
                <a:ea typeface="新細明體" pitchFamily="18" charset="-120"/>
              </a:rPr>
              <a:t>LEX program – auxiliary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7FA03-F300-4D55-883F-622D10DC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333501"/>
            <a:ext cx="7899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8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en-US" sz="1333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D7EF3-F2E7-4108-8FA5-BDD5C2BA4618}"/>
              </a:ext>
            </a:extLst>
          </p:cNvPr>
          <p:cNvSpPr txBox="1"/>
          <p:nvPr/>
        </p:nvSpPr>
        <p:spPr>
          <a:xfrm>
            <a:off x="3048000" y="-25400"/>
            <a:ext cx="6096000" cy="12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733" b="1" dirty="0">
                <a:solidFill>
                  <a:schemeClr val="bg1"/>
                </a:solidFill>
              </a:rPr>
              <a:t>Lex Predefined Variables</a:t>
            </a:r>
            <a:br>
              <a:rPr lang="en-US" altLang="zh-TW" sz="3733" b="1" dirty="0">
                <a:solidFill>
                  <a:schemeClr val="bg1"/>
                </a:solidFill>
              </a:rPr>
            </a:br>
            <a:endParaRPr lang="en-IN" sz="3733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7FD26-C419-4914-B0F5-4FC9F0710B11}"/>
              </a:ext>
            </a:extLst>
          </p:cNvPr>
          <p:cNvSpPr txBox="1"/>
          <p:nvPr/>
        </p:nvSpPr>
        <p:spPr>
          <a:xfrm>
            <a:off x="3860800" y="1193801"/>
            <a:ext cx="8229600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TW" sz="3200" dirty="0">
                <a:solidFill>
                  <a:schemeClr val="bg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string containing the lexeme </a:t>
            </a:r>
          </a:p>
          <a:p>
            <a:pPr>
              <a:lnSpc>
                <a:spcPct val="90000"/>
              </a:lnSpc>
            </a:pPr>
            <a:r>
              <a:rPr lang="en-US" altLang="zh-TW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lexeme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yyin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TW" sz="3200" dirty="0">
                <a:solidFill>
                  <a:schemeClr val="bg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input stream pointer </a:t>
            </a:r>
          </a:p>
          <a:p>
            <a:pPr lvl="1">
              <a:lnSpc>
                <a:spcPct val="9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input of default main() is 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altLang="zh-TW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yyout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TW" sz="3200" b="1" dirty="0">
                <a:solidFill>
                  <a:schemeClr val="bg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stream pointer</a:t>
            </a:r>
          </a:p>
          <a:p>
            <a:pPr lvl="1">
              <a:lnSpc>
                <a:spcPct val="90000"/>
              </a:lnSpc>
            </a:pP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output of default main() is </a:t>
            </a:r>
            <a:r>
              <a:rPr lang="en-US" altLang="zh-TW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en-US" sz="1333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B4561-4E1F-4701-B50E-4567E3C34474}"/>
              </a:ext>
            </a:extLst>
          </p:cNvPr>
          <p:cNvSpPr txBox="1"/>
          <p:nvPr/>
        </p:nvSpPr>
        <p:spPr>
          <a:xfrm>
            <a:off x="2540000" y="-25400"/>
            <a:ext cx="6096000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733" b="1" dirty="0">
                <a:solidFill>
                  <a:schemeClr val="bg1"/>
                </a:solidFill>
                <a:cs typeface="Times New Roman" panose="02020603050405020304" pitchFamily="18" charset="0"/>
              </a:rPr>
              <a:t>Lex Library Routines</a:t>
            </a:r>
            <a:endParaRPr lang="en-IN" sz="3733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8017C-8A94-41EC-BB51-62A3716C3BC9}"/>
              </a:ext>
            </a:extLst>
          </p:cNvPr>
          <p:cNvSpPr txBox="1"/>
          <p:nvPr/>
        </p:nvSpPr>
        <p:spPr>
          <a:xfrm>
            <a:off x="5181600" y="1284169"/>
            <a:ext cx="6908800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</a:rPr>
              <a:t>yylex</a:t>
            </a:r>
            <a:r>
              <a:rPr lang="en-US" altLang="zh-TW" sz="24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The default main() contains a call of </a:t>
            </a:r>
            <a:r>
              <a:rPr lang="en-US" altLang="zh-TW" sz="2400" dirty="0" err="1">
                <a:solidFill>
                  <a:schemeClr val="bg1"/>
                </a:solidFill>
              </a:rPr>
              <a:t>yylex</a:t>
            </a:r>
            <a:r>
              <a:rPr lang="en-US" altLang="zh-TW" sz="24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</a:rPr>
              <a:t>yymore</a:t>
            </a:r>
            <a:r>
              <a:rPr lang="en-US" altLang="zh-TW" sz="24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return the next token</a:t>
            </a:r>
          </a:p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</a:rPr>
              <a:t>yyless</a:t>
            </a:r>
            <a:r>
              <a:rPr lang="en-US" altLang="zh-TW" sz="2400" b="1" dirty="0">
                <a:solidFill>
                  <a:schemeClr val="bg1"/>
                </a:solidFill>
              </a:rPr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retain the first n characters in </a:t>
            </a:r>
            <a:r>
              <a:rPr lang="en-US" altLang="zh-TW" sz="2400" dirty="0" err="1">
                <a:solidFill>
                  <a:schemeClr val="bg1"/>
                </a:solidFill>
              </a:rPr>
              <a:t>yytext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b="1" dirty="0" err="1">
                <a:solidFill>
                  <a:schemeClr val="bg1"/>
                </a:solidFill>
              </a:rPr>
              <a:t>yywarp</a:t>
            </a:r>
            <a:r>
              <a:rPr lang="en-US" altLang="zh-TW" sz="2400" b="1" dirty="0">
                <a:solidFill>
                  <a:schemeClr val="bg1"/>
                </a:solidFill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is called whenever Lex reaches an end-of-file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The default </a:t>
            </a:r>
            <a:r>
              <a:rPr lang="en-US" altLang="zh-TW" sz="2400" dirty="0" err="1">
                <a:solidFill>
                  <a:schemeClr val="bg1"/>
                </a:solidFill>
              </a:rPr>
              <a:t>yywarp</a:t>
            </a:r>
            <a:r>
              <a:rPr lang="en-US" altLang="zh-TW" sz="2400" dirty="0">
                <a:solidFill>
                  <a:schemeClr val="bg1"/>
                </a:solidFill>
              </a:rPr>
              <a:t>() always returns 1</a:t>
            </a:r>
          </a:p>
        </p:txBody>
      </p:sp>
    </p:spTree>
    <p:extLst>
      <p:ext uri="{BB962C8B-B14F-4D97-AF65-F5344CB8AC3E}">
        <p14:creationId xmlns:p14="http://schemas.microsoft.com/office/powerpoint/2010/main" val="17724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en-US" sz="1333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4A182-860E-4048-A156-7E3D36E1297C}"/>
              </a:ext>
            </a:extLst>
          </p:cNvPr>
          <p:cNvSpPr txBox="1"/>
          <p:nvPr/>
        </p:nvSpPr>
        <p:spPr>
          <a:xfrm>
            <a:off x="4775200" y="-25400"/>
            <a:ext cx="7315200" cy="6656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%{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#include&lt;stdio.h&gt;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%}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delim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	[\t\n]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ws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	{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delim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}+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letter  	[A-Za-z]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digit   	[0-9]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id      	{letter}({letter}|{digit})*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num     	{digit}+(\.{digit}+)?(E[+\-]?{digit}+)?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%%</a:t>
            </a:r>
            <a:endParaRPr lang="en-IN" sz="2133" b="1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ws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	{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printf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("no action");}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if      	{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printf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("if is a keyword");}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{id}    	{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printf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("%s is a identifier",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yytext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);}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{num}   	{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printf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("it is a number");}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"&lt;"     	{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printf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("it is a relational operator");}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%%</a:t>
            </a:r>
            <a:endParaRPr lang="en-IN" sz="2133" b="1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main()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{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</a:t>
            </a:r>
            <a:r>
              <a:rPr lang="en-US" sz="2133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yylex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(); 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return 1; </a:t>
            </a:r>
          </a:p>
          <a:p>
            <a:pPr marL="1219170"/>
            <a:r>
              <a:rPr lang="en-US" sz="2133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}</a:t>
            </a:r>
            <a:endParaRPr lang="en-IN" sz="2133" dirty="0">
              <a:solidFill>
                <a:schemeClr val="bg1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2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en-US" sz="1333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5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Box 5">
            <a:extLst>
              <a:ext uri="{FF2B5EF4-FFF2-40B4-BE49-F238E27FC236}">
                <a16:creationId xmlns:a16="http://schemas.microsoft.com/office/drawing/2014/main" id="{1AAC2362-1EB0-A0E6-5AEC-61D3FA196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490" y="2276475"/>
            <a:ext cx="3831623" cy="8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25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US" altLang="en-US" sz="4400" dirty="0">
                <a:solidFill>
                  <a:srgbClr val="002060"/>
                </a:solidFill>
                <a:latin typeface="Book Antiqua" panose="0204060205030503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THANK YOU</a:t>
            </a:r>
            <a:endParaRPr lang="en-US" altLang="en-US" sz="2200" dirty="0">
              <a:solidFill>
                <a:srgbClr val="002060"/>
              </a:solidFill>
              <a:latin typeface="Book Antiqua" panose="0204060205030503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6A536-F8A5-9109-D0D5-4F73AE9EA8E3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3F3E2-8C7A-4347-9D8D-BCB5DE23A529}"/>
              </a:ext>
            </a:extLst>
          </p:cNvPr>
          <p:cNvSpPr txBox="1"/>
          <p:nvPr/>
        </p:nvSpPr>
        <p:spPr>
          <a:xfrm>
            <a:off x="1556426" y="-5944"/>
            <a:ext cx="7892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Lexical-Analyzer Generator LEX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1F2E0-04AD-4FEE-AEA3-41C932758F14}"/>
              </a:ext>
            </a:extLst>
          </p:cNvPr>
          <p:cNvSpPr txBox="1"/>
          <p:nvPr/>
        </p:nvSpPr>
        <p:spPr>
          <a:xfrm>
            <a:off x="1167319" y="1600200"/>
            <a:ext cx="10751142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job of a 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 (scanner)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break up an input stream into more usable elements 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      =         b     +      c        *     d       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</a:t>
            </a:r>
          </a:p>
          <a:p>
            <a:pPr>
              <a:lnSpc>
                <a:spcPct val="90000"/>
              </a:lnSpc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utility to help you rapidly generate your scanners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0A050-B225-2345-DC48-A9A9490BA229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85483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969" y="63961"/>
            <a:ext cx="8013431" cy="77424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An Overview of </a:t>
            </a:r>
            <a:r>
              <a:rPr lang="en-US" altLang="zh-TW" sz="4000" b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Lex</a:t>
            </a:r>
            <a:endParaRPr lang="en-US" altLang="zh-TW" sz="4000" b="1" dirty="0">
              <a:solidFill>
                <a:schemeClr val="bg1"/>
              </a:solidFill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8EAF4-E4C4-ECCA-BA03-B3D4400EDF92}"/>
              </a:ext>
            </a:extLst>
          </p:cNvPr>
          <p:cNvGrpSpPr/>
          <p:nvPr/>
        </p:nvGrpSpPr>
        <p:grpSpPr>
          <a:xfrm>
            <a:off x="1029222" y="1397000"/>
            <a:ext cx="9849338" cy="3257552"/>
            <a:chOff x="2293816" y="1397000"/>
            <a:chExt cx="9849338" cy="3257552"/>
          </a:xfrm>
        </p:grpSpPr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2487248" y="1397000"/>
              <a:ext cx="2592753" cy="1089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900" tIns="51951" rIns="103900" bIns="51951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TW" sz="3200" dirty="0">
                  <a:ea typeface="新細明體" pitchFamily="18" charset="-120"/>
                </a:rPr>
                <a:t>Lex source program </a:t>
              </a:r>
              <a:r>
                <a:rPr lang="en-US" altLang="zh-TW" sz="3200" dirty="0" err="1">
                  <a:ea typeface="新細明體" pitchFamily="18" charset="-120"/>
                </a:rPr>
                <a:t>lex.l</a:t>
              </a:r>
              <a:endParaRPr lang="en-US" altLang="zh-TW" sz="3200" dirty="0">
                <a:ea typeface="新細明體" pitchFamily="18" charset="-120"/>
              </a:endParaRPr>
            </a:p>
          </p:txBody>
        </p:sp>
        <p:sp>
          <p:nvSpPr>
            <p:cNvPr id="81929" name="Text Box 9"/>
            <p:cNvSpPr txBox="1">
              <a:spLocks noChangeArrowheads="1"/>
            </p:cNvSpPr>
            <p:nvPr/>
          </p:nvSpPr>
          <p:spPr bwMode="auto">
            <a:xfrm>
              <a:off x="2395416" y="2819401"/>
              <a:ext cx="2786184" cy="59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900" tIns="51951" rIns="103900" bIns="51951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TW" sz="3200" dirty="0" err="1">
                  <a:ea typeface="新細明體" pitchFamily="18" charset="-120"/>
                </a:rPr>
                <a:t>lex.yy.c</a:t>
              </a:r>
              <a:endParaRPr lang="en-US" altLang="zh-TW" sz="3200" dirty="0">
                <a:ea typeface="新細明體" pitchFamily="18" charset="-120"/>
              </a:endParaRPr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2293816" y="3937000"/>
              <a:ext cx="2786184" cy="59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900" tIns="51951" rIns="103900" bIns="51951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TW" sz="3200" dirty="0">
                  <a:ea typeface="新細明體" pitchFamily="18" charset="-120"/>
                </a:rPr>
                <a:t>Input stream</a:t>
              </a:r>
            </a:p>
          </p:txBody>
        </p:sp>
        <p:sp>
          <p:nvSpPr>
            <p:cNvPr id="81931" name="Text Box 14"/>
            <p:cNvSpPr txBox="1">
              <a:spLocks noChangeArrowheads="1"/>
            </p:cNvSpPr>
            <p:nvPr/>
          </p:nvSpPr>
          <p:spPr bwMode="auto">
            <a:xfrm>
              <a:off x="9550401" y="1600201"/>
              <a:ext cx="2592753" cy="59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900" tIns="51951" rIns="103900" bIns="51951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TW" sz="3200" dirty="0" err="1">
                  <a:ea typeface="新細明體" pitchFamily="18" charset="-120"/>
                </a:rPr>
                <a:t>lex.yy.c</a:t>
              </a:r>
              <a:endParaRPr lang="en-US" altLang="zh-TW" sz="3200" dirty="0">
                <a:ea typeface="新細明體" pitchFamily="18" charset="-120"/>
              </a:endParaRPr>
            </a:p>
          </p:txBody>
        </p:sp>
        <p:sp>
          <p:nvSpPr>
            <p:cNvPr id="81932" name="Text Box 15"/>
            <p:cNvSpPr txBox="1">
              <a:spLocks noChangeArrowheads="1"/>
            </p:cNvSpPr>
            <p:nvPr/>
          </p:nvSpPr>
          <p:spPr bwMode="auto">
            <a:xfrm>
              <a:off x="9304216" y="2819401"/>
              <a:ext cx="2786184" cy="59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900" tIns="51951" rIns="103900" bIns="51951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TW" sz="3200" dirty="0" err="1">
                  <a:ea typeface="新細明體" pitchFamily="18" charset="-120"/>
                </a:rPr>
                <a:t>a.out</a:t>
              </a:r>
              <a:endParaRPr lang="en-US" altLang="zh-TW" sz="3200" dirty="0">
                <a:ea typeface="新細明體" pitchFamily="18" charset="-120"/>
              </a:endParaRPr>
            </a:p>
          </p:txBody>
        </p:sp>
        <p:sp>
          <p:nvSpPr>
            <p:cNvPr id="81933" name="Text Box 16"/>
            <p:cNvSpPr txBox="1">
              <a:spLocks noChangeArrowheads="1"/>
            </p:cNvSpPr>
            <p:nvPr/>
          </p:nvSpPr>
          <p:spPr bwMode="auto">
            <a:xfrm>
              <a:off x="9304216" y="3937001"/>
              <a:ext cx="2786184" cy="597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3900" tIns="51951" rIns="103900" bIns="51951"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TW" sz="3200" dirty="0">
                  <a:ea typeface="新細明體" pitchFamily="18" charset="-120"/>
                </a:rPr>
                <a:t>tokens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22EC0D-1C07-4F01-ACDA-2CF6B97DBBA7}"/>
                </a:ext>
              </a:extLst>
            </p:cNvPr>
            <p:cNvGrpSpPr/>
            <p:nvPr/>
          </p:nvGrpSpPr>
          <p:grpSpPr>
            <a:xfrm>
              <a:off x="5181600" y="1701801"/>
              <a:ext cx="5472723" cy="2952751"/>
              <a:chOff x="2483828" y="1707356"/>
              <a:chExt cx="4104542" cy="2214563"/>
            </a:xfrm>
          </p:grpSpPr>
          <p:sp>
            <p:nvSpPr>
              <p:cNvPr id="81925" name="Rectangle 4"/>
              <p:cNvSpPr>
                <a:spLocks noChangeArrowheads="1"/>
              </p:cNvSpPr>
              <p:nvPr/>
            </p:nvSpPr>
            <p:spPr bwMode="auto">
              <a:xfrm>
                <a:off x="3131528" y="1707356"/>
                <a:ext cx="2809142" cy="485775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3900" tIns="51951" rIns="103900" bIns="51951" anchor="ctr"/>
              <a:lstStyle/>
              <a:p>
                <a:pPr algn="ctr" eaLnBrk="1" hangingPunct="1"/>
                <a:r>
                  <a:rPr lang="en-US" altLang="zh-TW" sz="3600" dirty="0">
                    <a:ea typeface="新細明體" pitchFamily="18" charset="-120"/>
                  </a:rPr>
                  <a:t>Lex compiler</a:t>
                </a:r>
              </a:p>
            </p:txBody>
          </p:sp>
          <p:sp>
            <p:nvSpPr>
              <p:cNvPr id="81926" name="Rectangle 6"/>
              <p:cNvSpPr>
                <a:spLocks noChangeArrowheads="1"/>
              </p:cNvSpPr>
              <p:nvPr/>
            </p:nvSpPr>
            <p:spPr bwMode="auto">
              <a:xfrm>
                <a:off x="3131528" y="2571750"/>
                <a:ext cx="2809142" cy="485775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3900" tIns="51951" rIns="103900" bIns="51951" anchor="ctr"/>
              <a:lstStyle/>
              <a:p>
                <a:pPr algn="ctr" eaLnBrk="1" hangingPunct="1"/>
                <a:r>
                  <a:rPr lang="en-US" altLang="zh-TW" sz="3600" dirty="0">
                    <a:ea typeface="新細明體" pitchFamily="18" charset="-120"/>
                  </a:rPr>
                  <a:t>C compiler</a:t>
                </a:r>
              </a:p>
            </p:txBody>
          </p:sp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3131528" y="3436144"/>
                <a:ext cx="2809142" cy="485775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3900" tIns="51951" rIns="103900" bIns="51951" anchor="ctr"/>
              <a:lstStyle/>
              <a:p>
                <a:pPr algn="ctr" eaLnBrk="1" hangingPunct="1"/>
                <a:r>
                  <a:rPr lang="en-US" altLang="zh-TW" sz="3600" dirty="0" err="1">
                    <a:ea typeface="新細明體" pitchFamily="18" charset="-120"/>
                  </a:rPr>
                  <a:t>a.out</a:t>
                </a:r>
                <a:endParaRPr lang="en-US" altLang="zh-TW" sz="3600" dirty="0">
                  <a:ea typeface="新細明體" pitchFamily="18" charset="-120"/>
                </a:endParaRPr>
              </a:p>
            </p:txBody>
          </p:sp>
          <p:sp>
            <p:nvSpPr>
              <p:cNvPr id="81934" name="Line 17"/>
              <p:cNvSpPr>
                <a:spLocks noChangeShapeType="1"/>
              </p:cNvSpPr>
              <p:nvPr/>
            </p:nvSpPr>
            <p:spPr bwMode="auto">
              <a:xfrm>
                <a:off x="2483828" y="1924050"/>
                <a:ext cx="647700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lIns="103900" tIns="51951" rIns="103900" bIns="51951"/>
              <a:lstStyle/>
              <a:p>
                <a:endParaRPr lang="en-US" sz="2400"/>
              </a:p>
            </p:txBody>
          </p:sp>
          <p:sp>
            <p:nvSpPr>
              <p:cNvPr id="81935" name="Line 18"/>
              <p:cNvSpPr>
                <a:spLocks noChangeShapeType="1"/>
              </p:cNvSpPr>
              <p:nvPr/>
            </p:nvSpPr>
            <p:spPr bwMode="auto">
              <a:xfrm>
                <a:off x="2483828" y="2842022"/>
                <a:ext cx="647700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lIns="103900" tIns="51951" rIns="103900" bIns="51951"/>
              <a:lstStyle/>
              <a:p>
                <a:endParaRPr lang="en-US" sz="2400"/>
              </a:p>
            </p:txBody>
          </p:sp>
          <p:sp>
            <p:nvSpPr>
              <p:cNvPr id="81936" name="Line 19"/>
              <p:cNvSpPr>
                <a:spLocks noChangeShapeType="1"/>
              </p:cNvSpPr>
              <p:nvPr/>
            </p:nvSpPr>
            <p:spPr bwMode="auto">
              <a:xfrm>
                <a:off x="2483828" y="3651647"/>
                <a:ext cx="647700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lIns="103900" tIns="51951" rIns="103900" bIns="51951"/>
              <a:lstStyle/>
              <a:p>
                <a:endParaRPr lang="en-US" sz="2400"/>
              </a:p>
            </p:txBody>
          </p:sp>
          <p:sp>
            <p:nvSpPr>
              <p:cNvPr id="81937" name="Line 20"/>
              <p:cNvSpPr>
                <a:spLocks noChangeShapeType="1"/>
              </p:cNvSpPr>
              <p:nvPr/>
            </p:nvSpPr>
            <p:spPr bwMode="auto">
              <a:xfrm>
                <a:off x="5940670" y="1924050"/>
                <a:ext cx="647700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lIns="103900" tIns="51951" rIns="103900" bIns="51951"/>
              <a:lstStyle/>
              <a:p>
                <a:endParaRPr lang="en-US" sz="2400"/>
              </a:p>
            </p:txBody>
          </p:sp>
          <p:sp>
            <p:nvSpPr>
              <p:cNvPr id="81938" name="Line 21"/>
              <p:cNvSpPr>
                <a:spLocks noChangeShapeType="1"/>
              </p:cNvSpPr>
              <p:nvPr/>
            </p:nvSpPr>
            <p:spPr bwMode="auto">
              <a:xfrm>
                <a:off x="5940670" y="2842022"/>
                <a:ext cx="647700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lIns="103900" tIns="51951" rIns="103900" bIns="51951"/>
              <a:lstStyle/>
              <a:p>
                <a:endParaRPr lang="en-US" sz="2400"/>
              </a:p>
            </p:txBody>
          </p:sp>
          <p:sp>
            <p:nvSpPr>
              <p:cNvPr id="81939" name="Line 22"/>
              <p:cNvSpPr>
                <a:spLocks noChangeShapeType="1"/>
              </p:cNvSpPr>
              <p:nvPr/>
            </p:nvSpPr>
            <p:spPr bwMode="auto">
              <a:xfrm>
                <a:off x="5940670" y="3651647"/>
                <a:ext cx="647700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lIns="103900" tIns="51951" rIns="103900" bIns="51951"/>
              <a:lstStyle/>
              <a:p>
                <a:endParaRPr lang="en-US" sz="240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D2B8208-1640-4791-8D07-95D0F975DE83}"/>
              </a:ext>
            </a:extLst>
          </p:cNvPr>
          <p:cNvSpPr txBox="1"/>
          <p:nvPr/>
        </p:nvSpPr>
        <p:spPr>
          <a:xfrm>
            <a:off x="3605367" y="5113322"/>
            <a:ext cx="6096000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</a:rPr>
              <a:t>Creating a lexical analyzer with </a:t>
            </a:r>
            <a:r>
              <a:rPr lang="en-US" sz="3733" b="1" dirty="0">
                <a:latin typeface="Courier"/>
              </a:rPr>
              <a:t>Lex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2160B-C247-FAA4-EC4D-F768FBE889D4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5250"/>
            <a:ext cx="7924800" cy="65641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Structure of LEX program</a:t>
            </a:r>
          </a:p>
        </p:txBody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434" y="1143000"/>
            <a:ext cx="10218366" cy="511333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Lex source is separated into three sections by %% delimiters.</a:t>
            </a:r>
          </a:p>
          <a:p>
            <a:pPr algn="just">
              <a:lnSpc>
                <a:spcPct val="80000"/>
              </a:lnSpc>
            </a:pPr>
            <a:r>
              <a:rPr lang="en-US" altLang="zh-TW" sz="3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The general format of Lex source is:</a:t>
            </a: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2FBF4-6BE9-4148-8E48-2C8DE7B4AAEA}"/>
              </a:ext>
            </a:extLst>
          </p:cNvPr>
          <p:cNvSpPr txBox="1"/>
          <p:nvPr/>
        </p:nvSpPr>
        <p:spPr>
          <a:xfrm>
            <a:off x="3048000" y="217557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3200" dirty="0">
                <a:latin typeface="Courier New" pitchFamily="49" charset="0"/>
                <a:ea typeface="新細明體" pitchFamily="18" charset="-120"/>
              </a:rPr>
              <a:t>declarations</a:t>
            </a:r>
          </a:p>
          <a:p>
            <a:pPr eaLnBrk="1" hangingPunct="1"/>
            <a:r>
              <a:rPr lang="en-US" altLang="zh-TW" sz="3200" dirty="0"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/>
            <a:r>
              <a:rPr lang="en-US" altLang="zh-TW" sz="3200" dirty="0">
                <a:latin typeface="Courier New" pitchFamily="49" charset="0"/>
                <a:ea typeface="新細明體" pitchFamily="18" charset="-120"/>
              </a:rPr>
              <a:t>transition rules</a:t>
            </a:r>
          </a:p>
          <a:p>
            <a:pPr eaLnBrk="1" hangingPunct="1"/>
            <a:r>
              <a:rPr lang="en-US" altLang="zh-TW" sz="3200" dirty="0">
                <a:latin typeface="Courier New" pitchFamily="49" charset="0"/>
                <a:ea typeface="新細明體" pitchFamily="18" charset="-120"/>
              </a:rPr>
              <a:t>%%</a:t>
            </a:r>
          </a:p>
          <a:p>
            <a:pPr eaLnBrk="1" hangingPunct="1"/>
            <a:r>
              <a:rPr lang="en-US" altLang="zh-TW" sz="3200" dirty="0">
                <a:latin typeface="Courier New" pitchFamily="49" charset="0"/>
                <a:ea typeface="新細明體" pitchFamily="18" charset="-120"/>
              </a:rPr>
              <a:t>auxiliary functions</a:t>
            </a:r>
          </a:p>
          <a:p>
            <a:pPr eaLnBrk="1" hangingPunct="1"/>
            <a:endParaRPr lang="en-US" altLang="zh-TW" sz="3200" dirty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27DD8-CA84-5B01-5C2B-B1EB6DFCFB18}"/>
              </a:ext>
            </a:extLst>
          </p:cNvPr>
          <p:cNvSpPr txBox="1"/>
          <p:nvPr/>
        </p:nvSpPr>
        <p:spPr>
          <a:xfrm>
            <a:off x="3638145" y="6395262"/>
            <a:ext cx="501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790" y="95250"/>
            <a:ext cx="7834009" cy="624597"/>
          </a:xfrm>
        </p:spPr>
        <p:txBody>
          <a:bodyPr/>
          <a:lstStyle/>
          <a:p>
            <a:pPr algn="ctr"/>
            <a:r>
              <a:rPr lang="en-US" altLang="zh-TW" sz="3467" b="1" dirty="0">
                <a:solidFill>
                  <a:schemeClr val="bg1"/>
                </a:solidFill>
                <a:ea typeface="新細明體" pitchFamily="18" charset="-120"/>
              </a:rPr>
              <a:t>LEX program – Declarations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7D001-52B7-4B3E-B840-7AE544C28900}"/>
              </a:ext>
            </a:extLst>
          </p:cNvPr>
          <p:cNvSpPr txBox="1"/>
          <p:nvPr/>
        </p:nvSpPr>
        <p:spPr>
          <a:xfrm>
            <a:off x="1614790" y="1541834"/>
            <a:ext cx="98249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declarations section includes declarations of variables, 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manifest constants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(identifiers declared to stand for a constant, e.g., the name of a token), and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definitions.</a:t>
            </a:r>
          </a:p>
        </p:txBody>
      </p:sp>
    </p:spTree>
    <p:extLst>
      <p:ext uri="{BB962C8B-B14F-4D97-AF65-F5344CB8AC3E}">
        <p14:creationId xmlns:p14="http://schemas.microsoft.com/office/powerpoint/2010/main" val="24555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zh-TW" sz="1333" b="1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250"/>
            <a:ext cx="8229600" cy="590551"/>
          </a:xfrm>
        </p:spPr>
        <p:txBody>
          <a:bodyPr/>
          <a:lstStyle/>
          <a:p>
            <a:r>
              <a:rPr lang="en-US" altLang="zh-TW" sz="3467" dirty="0">
                <a:solidFill>
                  <a:schemeClr val="bg1"/>
                </a:solidFill>
                <a:ea typeface="新細明體" pitchFamily="18" charset="-120"/>
              </a:rPr>
              <a:t>LEX program – Declarations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3746F-C415-4C6D-A872-1291BA9D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1193800"/>
            <a:ext cx="635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6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zh-TW" sz="1333" b="1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250"/>
            <a:ext cx="8229600" cy="590551"/>
          </a:xfrm>
        </p:spPr>
        <p:txBody>
          <a:bodyPr/>
          <a:lstStyle/>
          <a:p>
            <a:r>
              <a:rPr lang="en-US" altLang="zh-TW" sz="3467" dirty="0">
                <a:solidFill>
                  <a:schemeClr val="bg1"/>
                </a:solidFill>
                <a:ea typeface="新細明體" pitchFamily="18" charset="-120"/>
              </a:rPr>
              <a:t>LEX program – Translation 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40E6C-7718-4ECA-9216-E8E7FE575E60}"/>
              </a:ext>
            </a:extLst>
          </p:cNvPr>
          <p:cNvSpPr txBox="1"/>
          <p:nvPr/>
        </p:nvSpPr>
        <p:spPr>
          <a:xfrm>
            <a:off x="4876800" y="990601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chemeClr val="bg1"/>
                </a:solidFill>
              </a:rPr>
              <a:t>The translation rules each have the form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AEA15-7AAE-4151-812E-C1EA326F4D18}"/>
              </a:ext>
            </a:extLst>
          </p:cNvPr>
          <p:cNvSpPr txBox="1"/>
          <p:nvPr/>
        </p:nvSpPr>
        <p:spPr>
          <a:xfrm>
            <a:off x="5486400" y="1498600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67" b="1" dirty="0">
                <a:solidFill>
                  <a:schemeClr val="bg1"/>
                </a:solidFill>
                <a:latin typeface="Times New Roman" panose="02020603050405020304" pitchFamily="18" charset="0"/>
              </a:rPr>
              <a:t>	Pattern 		</a:t>
            </a:r>
            <a:r>
              <a:rPr lang="en-IN" sz="2400" b="1" dirty="0">
                <a:solidFill>
                  <a:schemeClr val="bg1"/>
                </a:solidFill>
                <a:latin typeface="Arial" panose="020B0604020202020204" pitchFamily="34" charset="0"/>
              </a:rPr>
              <a:t>{Action}</a:t>
            </a:r>
            <a:r>
              <a:rPr lang="en-IN" sz="2667" b="1" dirty="0">
                <a:solidFill>
                  <a:schemeClr val="bg1"/>
                </a:solidFill>
              </a:rPr>
              <a:t>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941DD-602B-4A04-9BE7-E260A5E5C74E}"/>
              </a:ext>
            </a:extLst>
          </p:cNvPr>
          <p:cNvSpPr txBox="1"/>
          <p:nvPr/>
        </p:nvSpPr>
        <p:spPr>
          <a:xfrm>
            <a:off x="4876800" y="4614783"/>
            <a:ext cx="7213600" cy="9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67" dirty="0">
                <a:solidFill>
                  <a:schemeClr val="bg1"/>
                </a:solidFill>
                <a:latin typeface="Times New Roman" panose="02020603050405020304" pitchFamily="18" charset="0"/>
              </a:rPr>
              <a:t>Each pattern is a regular expression, which may use the regular definitions of </a:t>
            </a:r>
            <a:r>
              <a:rPr lang="en-IN" sz="2667" dirty="0">
                <a:solidFill>
                  <a:schemeClr val="bg1"/>
                </a:solidFill>
              </a:rPr>
              <a:t>the declaration section.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9383784-6B5A-4947-82ED-C8D67D46C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2311400"/>
            <a:ext cx="731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900" tIns="51951" rIns="103900" bIns="51951" numCol="1" anchor="t" anchorCtr="0" compatLnSpc="1">
            <a:prstTxWarp prst="textNoShape">
              <a:avLst/>
            </a:prstTxWarp>
          </a:bodyPr>
          <a:lstStyle>
            <a:lvl1pPr marL="292219" indent="-292219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142" indent="-24351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74065" indent="-1948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363690" indent="-1948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753316" indent="-1948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5pPr>
            <a:lvl6pPr marL="2142996" indent="-19481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532631" indent="-19481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2922267" indent="-19481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311902" indent="-19481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sz="2933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 source is a table of</a:t>
            </a:r>
          </a:p>
          <a:p>
            <a:pPr lvl="1"/>
            <a:r>
              <a:rPr lang="en-US" altLang="zh-TW" sz="2933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and</a:t>
            </a:r>
          </a:p>
          <a:p>
            <a:pPr lvl="1"/>
            <a:r>
              <a:rPr lang="en-US" altLang="zh-TW" sz="2933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program fragments </a:t>
            </a:r>
            <a:r>
              <a:rPr lang="en-US" altLang="zh-TW" sz="2933" kern="0" dirty="0">
                <a:solidFill>
                  <a:schemeClr val="bg1"/>
                </a:solidFill>
              </a:rPr>
              <a:t>(actions)</a:t>
            </a:r>
          </a:p>
        </p:txBody>
      </p:sp>
    </p:spTree>
    <p:extLst>
      <p:ext uri="{BB962C8B-B14F-4D97-AF65-F5344CB8AC3E}">
        <p14:creationId xmlns:p14="http://schemas.microsoft.com/office/powerpoint/2010/main" val="307953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zh-TW" sz="1333" b="1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250"/>
            <a:ext cx="8229600" cy="590551"/>
          </a:xfrm>
        </p:spPr>
        <p:txBody>
          <a:bodyPr/>
          <a:lstStyle/>
          <a:p>
            <a:r>
              <a:rPr lang="en-US" altLang="zh-TW" sz="3467" dirty="0">
                <a:solidFill>
                  <a:schemeClr val="bg1"/>
                </a:solidFill>
                <a:ea typeface="新細明體" pitchFamily="18" charset="-120"/>
              </a:rPr>
              <a:t>LEX program – Translation Rules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B61E7D-B622-4B86-93FC-C8235DD982E6}"/>
              </a:ext>
            </a:extLst>
          </p:cNvPr>
          <p:cNvGrpSpPr/>
          <p:nvPr/>
        </p:nvGrpSpPr>
        <p:grpSpPr>
          <a:xfrm>
            <a:off x="2743200" y="1970047"/>
            <a:ext cx="9074149" cy="3210983"/>
            <a:chOff x="2566988" y="3757613"/>
            <a:chExt cx="6805612" cy="240823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54758208-6F5C-4D65-BF51-D4D878E0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988" y="3800475"/>
              <a:ext cx="6624637" cy="1295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…</a:t>
              </a:r>
            </a:p>
            <a:p>
              <a:pPr eaLnBrk="1" hangingPunct="1">
                <a:defRPr/>
              </a:pP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%%</a:t>
              </a:r>
            </a:p>
            <a:p>
              <a:pPr eaLnBrk="1" hangingPunct="1">
                <a:defRPr/>
              </a:pP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TW" sz="1867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regexp</a:t>
              </a: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&gt;	&lt;action&gt;</a:t>
              </a:r>
            </a:p>
            <a:p>
              <a:pPr eaLnBrk="1" hangingPunct="1">
                <a:defRPr/>
              </a:pP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altLang="zh-TW" sz="1867" b="1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regexp</a:t>
              </a: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&gt;	&lt;action&gt;</a:t>
              </a:r>
            </a:p>
            <a:p>
              <a:pPr eaLnBrk="1" hangingPunct="1">
                <a:defRPr/>
              </a:pP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…</a:t>
              </a:r>
            </a:p>
            <a:p>
              <a:pPr eaLnBrk="1" hangingPunct="1">
                <a:defRPr/>
              </a:pPr>
              <a:r>
                <a:rPr lang="en-US" altLang="zh-TW" sz="1867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%%</a:t>
              </a: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C9B63C4-2976-43D9-8FF3-B259433D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5302250"/>
              <a:ext cx="6624637" cy="863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r>
                <a:rPr lang="en-US" altLang="zh-TW" sz="2400" dirty="0">
                  <a:solidFill>
                    <a:srgbClr val="002060"/>
                  </a:solidFill>
                  <a:latin typeface="Courier New" panose="02070309020205020404" pitchFamily="49" charset="0"/>
                </a:rPr>
                <a:t>%%</a:t>
              </a:r>
            </a:p>
            <a:p>
              <a:pPr eaLnBrk="1" hangingPunct="1">
                <a:defRPr/>
              </a:pPr>
              <a:r>
                <a:rPr lang="en-US" altLang="zh-TW" sz="2400" dirty="0">
                  <a:solidFill>
                    <a:srgbClr val="002060"/>
                  </a:solidFill>
                  <a:latin typeface="Courier New" panose="02070309020205020404" pitchFamily="49" charset="0"/>
                </a:rPr>
                <a:t>“=“	</a:t>
              </a:r>
              <a:r>
                <a:rPr lang="en-US" altLang="zh-TW" sz="2400" dirty="0" err="1">
                  <a:solidFill>
                    <a:srgbClr val="002060"/>
                  </a:solidFill>
                  <a:latin typeface="Courier New" panose="02070309020205020404" pitchFamily="49" charset="0"/>
                </a:rPr>
                <a:t>printf</a:t>
              </a:r>
              <a:r>
                <a:rPr lang="en-US" altLang="zh-TW" sz="2400" dirty="0">
                  <a:solidFill>
                    <a:srgbClr val="002060"/>
                  </a:solidFill>
                  <a:latin typeface="Courier New" panose="02070309020205020404" pitchFamily="49" charset="0"/>
                </a:rPr>
                <a:t>(“operator: ASSIGNMENT”);</a:t>
              </a: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361A78F1-7376-4902-857B-A3556C0B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150" y="3757613"/>
              <a:ext cx="3600450" cy="14414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r>
                <a:rPr lang="en-US" altLang="zh-TW" sz="2133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a = b + c;</a:t>
              </a:r>
            </a:p>
            <a:p>
              <a:pPr eaLnBrk="1" hangingPunct="1">
                <a:defRPr/>
              </a:pPr>
              <a:endParaRPr lang="en-US" altLang="zh-TW" sz="2133" b="1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defRPr/>
              </a:pPr>
              <a:endParaRPr lang="en-US" altLang="zh-TW" sz="2133" b="1" dirty="0">
                <a:solidFill>
                  <a:schemeClr val="bg1"/>
                </a:solidFill>
                <a:latin typeface="Gulim" pitchFamily="34" charset="-127"/>
                <a:ea typeface="Gulim" pitchFamily="34" charset="-127"/>
              </a:endParaRPr>
            </a:p>
            <a:p>
              <a:pPr eaLnBrk="1" hangingPunct="1">
                <a:defRPr/>
              </a:pPr>
              <a:r>
                <a:rPr lang="en-US" altLang="zh-TW" sz="2133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a operator: ASSIGNMENT b + c</a:t>
              </a:r>
              <a:r>
                <a:rPr lang="en-US" altLang="zh-TW" sz="1867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;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B5B18840-DD5E-40CA-BC10-74353D4E2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2025" y="4757738"/>
              <a:ext cx="2592388" cy="7207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2400"/>
            </a:p>
          </p:txBody>
        </p:sp>
      </p:grpSp>
    </p:spTree>
    <p:extLst>
      <p:ext uri="{BB962C8B-B14F-4D97-AF65-F5344CB8AC3E}">
        <p14:creationId xmlns:p14="http://schemas.microsoft.com/office/powerpoint/2010/main" val="205803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819400" y="4857750"/>
            <a:ext cx="3429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948129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337755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727381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117007" algn="l" defTabSz="779252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/>
              <a:t>Compiler Design, Dept. of CSE</a:t>
            </a:r>
            <a:endParaRPr lang="en-US" altLang="zh-TW" sz="1333" b="1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29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5250"/>
            <a:ext cx="8229600" cy="590551"/>
          </a:xfrm>
        </p:spPr>
        <p:txBody>
          <a:bodyPr/>
          <a:lstStyle/>
          <a:p>
            <a:r>
              <a:rPr lang="en-US" altLang="zh-TW" sz="3467" dirty="0">
                <a:solidFill>
                  <a:schemeClr val="bg1"/>
                </a:solidFill>
                <a:ea typeface="新細明體" pitchFamily="18" charset="-120"/>
              </a:rPr>
              <a:t>LEX program – Translation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53D5C-9818-4052-9ADC-A35C7B48CBC7}"/>
              </a:ext>
            </a:extLst>
          </p:cNvPr>
          <p:cNvSpPr txBox="1"/>
          <p:nvPr/>
        </p:nvSpPr>
        <p:spPr>
          <a:xfrm>
            <a:off x="4165600" y="1496569"/>
            <a:ext cx="7924800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chemeClr val="bg1"/>
                </a:solidFill>
              </a:rPr>
              <a:t>regexp</a:t>
            </a:r>
            <a:r>
              <a:rPr lang="en-US" altLang="zh-TW" sz="2400" dirty="0">
                <a:solidFill>
                  <a:schemeClr val="bg1"/>
                </a:solidFill>
              </a:rPr>
              <a:t> &lt;one or more blanks&gt;  { actions (C code) }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A null statement ; will ignore the input (no actions)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bg1"/>
                </a:solidFill>
                <a:latin typeface="Courier New" panose="02070309020205020404" pitchFamily="49" charset="0"/>
              </a:rPr>
              <a:t>	[ \t\n];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Causes the three spacing characters to be ignored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37CB791-A01A-45EE-9FDD-A3E0E502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683" y="3733800"/>
            <a:ext cx="4320117" cy="20150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altLang="zh-TW" sz="1867" b="1" dirty="0">
                <a:solidFill>
                  <a:schemeClr val="bg1"/>
                </a:solidFill>
                <a:latin typeface="Courier New" panose="02070309020205020404" pitchFamily="49" charset="0"/>
              </a:rPr>
              <a:t>a = b + c;</a:t>
            </a:r>
          </a:p>
          <a:p>
            <a:pPr eaLnBrk="1" hangingPunct="1">
              <a:defRPr/>
            </a:pPr>
            <a:r>
              <a:rPr lang="en-US" altLang="zh-TW" sz="1867" b="1" dirty="0">
                <a:solidFill>
                  <a:schemeClr val="bg1"/>
                </a:solidFill>
                <a:latin typeface="Courier New" panose="02070309020205020404" pitchFamily="49" charset="0"/>
              </a:rPr>
              <a:t>d = b * c;</a:t>
            </a:r>
          </a:p>
          <a:p>
            <a:pPr eaLnBrk="1" hangingPunct="1">
              <a:defRPr/>
            </a:pPr>
            <a:endParaRPr lang="en-US" altLang="zh-TW" sz="1867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↓ ↓ </a:t>
            </a:r>
          </a:p>
          <a:p>
            <a:pPr eaLnBrk="1" hangingPunct="1">
              <a:defRPr/>
            </a:pPr>
            <a:endParaRPr lang="en-US" altLang="zh-TW" sz="1867" b="1" dirty="0">
              <a:solidFill>
                <a:schemeClr val="bg1"/>
              </a:solidFill>
              <a:latin typeface="Gulim" pitchFamily="34" charset="-127"/>
              <a:ea typeface="Gulim" pitchFamily="34" charset="-127"/>
            </a:endParaRPr>
          </a:p>
          <a:p>
            <a:pPr eaLnBrk="1" hangingPunct="1">
              <a:defRPr/>
            </a:pPr>
            <a:r>
              <a:rPr lang="en-US" altLang="zh-TW" sz="1867" b="1" dirty="0">
                <a:solidFill>
                  <a:schemeClr val="bg1"/>
                </a:solidFill>
                <a:latin typeface="Courier New" panose="02070309020205020404" pitchFamily="49" charset="0"/>
              </a:rPr>
              <a:t>a=</a:t>
            </a:r>
            <a:r>
              <a:rPr lang="en-US" altLang="zh-TW" sz="1867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b+c</a:t>
            </a:r>
            <a:r>
              <a:rPr lang="en-US" altLang="zh-TW" sz="1867" b="1" dirty="0">
                <a:solidFill>
                  <a:schemeClr val="bg1"/>
                </a:solidFill>
                <a:latin typeface="Courier New" panose="02070309020205020404" pitchFamily="49" charset="0"/>
              </a:rPr>
              <a:t>; d=b*c;</a:t>
            </a:r>
          </a:p>
        </p:txBody>
      </p:sp>
    </p:spTree>
    <p:extLst>
      <p:ext uri="{BB962C8B-B14F-4D97-AF65-F5344CB8AC3E}">
        <p14:creationId xmlns:p14="http://schemas.microsoft.com/office/powerpoint/2010/main" val="37060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2923</TotalTime>
  <Words>727</Words>
  <Application>Microsoft Office PowerPoint</Application>
  <PresentationFormat>Widescreen</PresentationFormat>
  <Paragraphs>134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Gulim</vt:lpstr>
      <vt:lpstr>Arial</vt:lpstr>
      <vt:lpstr>Book Antiqua</vt:lpstr>
      <vt:lpstr>Calibri</vt:lpstr>
      <vt:lpstr>Calibri Light</vt:lpstr>
      <vt:lpstr>Courier</vt:lpstr>
      <vt:lpstr>Courier New</vt:lpstr>
      <vt:lpstr>Times New Roman</vt:lpstr>
      <vt:lpstr>Office Theme</vt:lpstr>
      <vt:lpstr>Compiler Design (22CS302)  III B.Tech – I Semester</vt:lpstr>
      <vt:lpstr>PowerPoint Presentation</vt:lpstr>
      <vt:lpstr>An Overview of Lex</vt:lpstr>
      <vt:lpstr>Structure of LEX program</vt:lpstr>
      <vt:lpstr>LEX program – Declarations Section</vt:lpstr>
      <vt:lpstr>LEX program – Declarations Section</vt:lpstr>
      <vt:lpstr>LEX program – Translation Rules</vt:lpstr>
      <vt:lpstr>LEX program – Translation Rules</vt:lpstr>
      <vt:lpstr>LEX program – Translation Rules</vt:lpstr>
      <vt:lpstr>LEX program – Translation Rules</vt:lpstr>
      <vt:lpstr>LEX program – auxiliary functions</vt:lpstr>
      <vt:lpstr>LEX program – auxiliary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sdevakumar31@gmail.com</dc:creator>
  <cp:lastModifiedBy>sdevakumar31@gmail.com</cp:lastModifiedBy>
  <cp:revision>506</cp:revision>
  <dcterms:created xsi:type="dcterms:W3CDTF">2023-02-16T08:55:59Z</dcterms:created>
  <dcterms:modified xsi:type="dcterms:W3CDTF">2023-07-20T11:11:36Z</dcterms:modified>
</cp:coreProperties>
</file>