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5" r:id="rId15"/>
    <p:sldId id="286" r:id="rId16"/>
    <p:sldId id="268" r:id="rId17"/>
    <p:sldId id="269" r:id="rId18"/>
    <p:sldId id="270" r:id="rId19"/>
    <p:sldId id="287" r:id="rId20"/>
    <p:sldId id="272" r:id="rId21"/>
    <p:sldId id="273" r:id="rId22"/>
    <p:sldId id="274" r:id="rId23"/>
    <p:sldId id="275" r:id="rId24"/>
    <p:sldId id="288" r:id="rId25"/>
    <p:sldId id="289" r:id="rId26"/>
    <p:sldId id="278" r:id="rId27"/>
    <p:sldId id="279" r:id="rId28"/>
    <p:sldId id="280" r:id="rId29"/>
    <p:sldId id="281" r:id="rId30"/>
    <p:sldId id="282" r:id="rId31"/>
    <p:sldId id="290" r:id="rId32"/>
    <p:sldId id="284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4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4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74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1" y="27466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5" y="274661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69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82" y="273373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82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55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4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6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1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1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19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2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45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7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35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0" y="27307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67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02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1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0" y="27465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5" y="274659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5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81" y="273371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81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97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4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0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7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1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8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2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4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8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648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02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27306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10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28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92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8" y="27465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5" y="274655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24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9" y="273367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9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959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30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89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1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43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485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73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584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6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161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226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6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5" y="27464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5" y="274649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93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6" y="273361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6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66681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92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07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5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11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237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6137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254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900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525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925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73353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06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5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61" y="27307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1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0" y="1600206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11" y="6356373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19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686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9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9" y="1600206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7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10" y="6356371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7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18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01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7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1600206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67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8" y="6356367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67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16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02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600206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6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6356361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6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13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48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09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48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1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6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1" dirty="0" smtClean="0">
                <a:solidFill>
                  <a:schemeClr val="tx1"/>
                </a:solidFill>
              </a:rPr>
              <a:t>LR Parsers</a:t>
            </a:r>
            <a:endParaRPr lang="en-IN" sz="6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6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04" y="332677"/>
            <a:ext cx="8229601" cy="582210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Step2: Closure(S’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S): I0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62" y="952398"/>
            <a:ext cx="1374019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8" y="2852936"/>
            <a:ext cx="2283581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9" y="3786407"/>
            <a:ext cx="238034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75" y="2662334"/>
            <a:ext cx="2525486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79" y="4648419"/>
            <a:ext cx="237066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7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77" y="1052736"/>
            <a:ext cx="238034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548683"/>
            <a:ext cx="251581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12" y="1916853"/>
            <a:ext cx="310605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68" y="2453680"/>
            <a:ext cx="317379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25" y="3212977"/>
            <a:ext cx="2525486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11" y="3226526"/>
            <a:ext cx="254483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4" y="4089276"/>
            <a:ext cx="295123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54" y="4517901"/>
            <a:ext cx="328990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3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774" y="274638"/>
            <a:ext cx="9168779" cy="1143000"/>
          </a:xfrm>
        </p:spPr>
        <p:txBody>
          <a:bodyPr/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</a:rPr>
              <a:t>DFA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774" y="1600206"/>
            <a:ext cx="9168779" cy="4525963"/>
          </a:xfrm>
        </p:spPr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61143"/>
            <a:ext cx="9046402" cy="506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11" y="260648"/>
            <a:ext cx="8229601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Step3: Parse Table Construction</a:t>
            </a:r>
          </a:p>
          <a:p>
            <a:r>
              <a:rPr lang="en-IN" dirty="0" smtClean="0"/>
              <a:t>Identify ended productions for </a:t>
            </a:r>
            <a:r>
              <a:rPr lang="en-IN" dirty="0"/>
              <a:t>P</a:t>
            </a:r>
            <a:r>
              <a:rPr lang="en-IN" dirty="0" smtClean="0"/>
              <a:t>lacing </a:t>
            </a:r>
            <a:r>
              <a:rPr lang="en-IN" b="1" dirty="0" smtClean="0"/>
              <a:t>Reduction</a:t>
            </a:r>
          </a:p>
          <a:p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	I4 : A </a:t>
            </a:r>
            <a:r>
              <a:rPr lang="en-IN" dirty="0"/>
              <a:t>→ b• </a:t>
            </a:r>
            <a:r>
              <a:rPr lang="en-IN" dirty="0" smtClean="0"/>
              <a:t>   </a:t>
            </a:r>
            <a:r>
              <a:rPr lang="en-IN" dirty="0" smtClean="0">
                <a:sym typeface="Wingdings" pitchFamily="2" charset="2"/>
              </a:rPr>
              <a:t>R3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I5 </a:t>
            </a:r>
            <a:r>
              <a:rPr lang="en-IN" dirty="0"/>
              <a:t>: S → AA• </a:t>
            </a:r>
            <a:r>
              <a:rPr lang="en-IN" dirty="0" smtClean="0">
                <a:sym typeface="Wingdings" pitchFamily="2" charset="2"/>
              </a:rPr>
              <a:t>R1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I6 </a:t>
            </a:r>
            <a:r>
              <a:rPr lang="en-IN" dirty="0"/>
              <a:t>: A → </a:t>
            </a:r>
            <a:r>
              <a:rPr lang="en-IN" dirty="0" err="1"/>
              <a:t>aA</a:t>
            </a:r>
            <a:r>
              <a:rPr lang="en-IN" dirty="0"/>
              <a:t>• </a:t>
            </a:r>
            <a:r>
              <a:rPr lang="en-IN" dirty="0" smtClean="0">
                <a:sym typeface="Wingdings" pitchFamily="2" charset="2"/>
              </a:rPr>
              <a:t>R2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4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260671"/>
            <a:ext cx="8229601" cy="5865517"/>
          </a:xfrm>
        </p:spPr>
        <p:txBody>
          <a:bodyPr/>
          <a:lstStyle/>
          <a:p>
            <a:r>
              <a:rPr lang="en-IN" dirty="0" smtClean="0"/>
              <a:t>Consider Items  for </a:t>
            </a:r>
            <a:r>
              <a:rPr lang="en-IN" b="1" dirty="0" smtClean="0"/>
              <a:t>SHIFT</a:t>
            </a:r>
            <a:r>
              <a:rPr lang="en-IN" dirty="0" smtClean="0"/>
              <a:t> action</a:t>
            </a:r>
            <a:endParaRPr lang="en-IN" dirty="0"/>
          </a:p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99" y="836735"/>
            <a:ext cx="6366933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2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Parse Table: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53" y="1196752"/>
            <a:ext cx="555413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87" y="3717049"/>
            <a:ext cx="229325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4" y="1196769"/>
            <a:ext cx="5496076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20" y="3717048"/>
            <a:ext cx="2951238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3" y="1206277"/>
            <a:ext cx="5515429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85" y="3792318"/>
            <a:ext cx="2893181" cy="15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81" y="1234852"/>
            <a:ext cx="552510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3" y="1222799"/>
            <a:ext cx="8474212" cy="436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12" y="5446499"/>
            <a:ext cx="62604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" y="1222788"/>
            <a:ext cx="677333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61" y="5084313"/>
            <a:ext cx="5592838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3" y="1206294"/>
            <a:ext cx="559283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03" y="5121068"/>
            <a:ext cx="5413173" cy="144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6" y="1234855"/>
            <a:ext cx="6899124" cy="53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3" y="5107665"/>
            <a:ext cx="4896152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5" y="1234852"/>
            <a:ext cx="6570133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7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</a:rPr>
              <a:t>Stack Implementation for Input string “</a:t>
            </a:r>
            <a:r>
              <a:rPr lang="en-IN" sz="3200" b="1" dirty="0" err="1" smtClean="0">
                <a:solidFill>
                  <a:schemeClr val="tx1"/>
                </a:solidFill>
              </a:rPr>
              <a:t>abb</a:t>
            </a:r>
            <a:r>
              <a:rPr lang="en-IN" sz="3200" b="1" dirty="0" smtClean="0">
                <a:solidFill>
                  <a:schemeClr val="tx1"/>
                </a:solidFill>
              </a:rPr>
              <a:t>”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40" y="1196755"/>
            <a:ext cx="6120680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Stack         </a:t>
            </a:r>
            <a:r>
              <a:rPr lang="en-IN" b="1" dirty="0" err="1" smtClean="0">
                <a:solidFill>
                  <a:schemeClr val="tx1"/>
                </a:solidFill>
              </a:rPr>
              <a:t>I.Buffer</a:t>
            </a:r>
            <a:r>
              <a:rPr lang="en-IN" b="1" dirty="0" smtClean="0">
                <a:solidFill>
                  <a:schemeClr val="tx1"/>
                </a:solidFill>
              </a:rPr>
              <a:t>         Action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		   </a:t>
            </a:r>
            <a:r>
              <a:rPr lang="en-IN" dirty="0" err="1" smtClean="0">
                <a:solidFill>
                  <a:schemeClr val="tx1"/>
                </a:solidFill>
              </a:rPr>
              <a:t>abb</a:t>
            </a:r>
            <a:r>
              <a:rPr lang="en-IN" dirty="0" smtClean="0">
                <a:solidFill>
                  <a:schemeClr val="tx1"/>
                </a:solidFill>
              </a:rPr>
              <a:t>$  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$0a3 		     bb$		Shift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$0a3b4   	    b$			</a:t>
            </a:r>
            <a:r>
              <a:rPr lang="en-IN" dirty="0" err="1" smtClean="0">
                <a:solidFill>
                  <a:schemeClr val="tx1"/>
                </a:solidFill>
              </a:rPr>
              <a:t>A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b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$0a3A6          b$                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AaA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	     	     b$	         Shift         $0A2b4	     $			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Ab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$0A2A5	     $		       SAA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$0S1		     $			Accept</a:t>
            </a:r>
            <a:endParaRPr lang="en-I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40354"/>
              </p:ext>
            </p:extLst>
          </p:nvPr>
        </p:nvGraphicFramePr>
        <p:xfrm>
          <a:off x="5888719" y="1340768"/>
          <a:ext cx="3145494" cy="3841056"/>
        </p:xfrm>
        <a:graphic>
          <a:graphicData uri="http://schemas.openxmlformats.org/drawingml/2006/table">
            <a:tbl>
              <a:tblPr firstRow="1" firstCol="1" bandRow="1"/>
              <a:tblGrid>
                <a:gridCol w="512058"/>
                <a:gridCol w="585208"/>
                <a:gridCol w="585208"/>
                <a:gridCol w="585208"/>
                <a:gridCol w="438906"/>
                <a:gridCol w="438906"/>
              </a:tblGrid>
              <a:tr h="34403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LR0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Action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GoT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0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$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4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SLR </a:t>
            </a:r>
            <a:r>
              <a:rPr lang="en-IN" sz="3200" b="1" dirty="0"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( 1 )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</a:t>
            </a:r>
            <a:r>
              <a:rPr lang="en-IN" dirty="0"/>
              <a:t>LR </a:t>
            </a:r>
            <a:r>
              <a:rPr lang="en-IN" dirty="0" smtClean="0"/>
              <a:t>Parsing</a:t>
            </a:r>
          </a:p>
          <a:p>
            <a:r>
              <a:rPr lang="en-IN" dirty="0" smtClean="0"/>
              <a:t>Same like LR(0</a:t>
            </a:r>
            <a:r>
              <a:rPr lang="en-IN" dirty="0"/>
              <a:t>) </a:t>
            </a:r>
            <a:r>
              <a:rPr lang="en-IN" dirty="0" smtClean="0"/>
              <a:t>parsing except in </a:t>
            </a:r>
            <a:r>
              <a:rPr lang="en-IN" dirty="0"/>
              <a:t>the parsing </a:t>
            </a:r>
            <a:r>
              <a:rPr lang="en-IN" dirty="0" smtClean="0"/>
              <a:t>table.</a:t>
            </a:r>
          </a:p>
          <a:p>
            <a:r>
              <a:rPr lang="en-IN" dirty="0"/>
              <a:t>P</a:t>
            </a:r>
            <a:r>
              <a:rPr lang="en-IN" dirty="0" smtClean="0"/>
              <a:t>lace </a:t>
            </a:r>
            <a:r>
              <a:rPr lang="en-IN" dirty="0"/>
              <a:t>the reduce move only in the follow of left hand side.</a:t>
            </a:r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/>
              <a:t>canonical collection of LR (0) </a:t>
            </a:r>
            <a:r>
              <a:rPr lang="en-IN" dirty="0" smtClean="0"/>
              <a:t>items.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7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Steps for construction: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 Add Augment </a:t>
            </a:r>
            <a:r>
              <a:rPr lang="en-IN" dirty="0"/>
              <a:t>production</a:t>
            </a:r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b="1" dirty="0">
                <a:solidFill>
                  <a:schemeClr val="tx1"/>
                </a:solidFill>
              </a:rPr>
              <a:t>Create Canonical collection of LR ( 0 ) </a:t>
            </a:r>
            <a:r>
              <a:rPr lang="en-IN" b="1" dirty="0" smtClean="0">
                <a:solidFill>
                  <a:schemeClr val="tx1"/>
                </a:solidFill>
              </a:rPr>
              <a:t>	items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3. </a:t>
            </a:r>
            <a:r>
              <a:rPr lang="en-IN" dirty="0" smtClean="0"/>
              <a:t>Construct </a:t>
            </a:r>
            <a:r>
              <a:rPr lang="en-IN" dirty="0"/>
              <a:t>the LR ( 0 ) Parsing table</a:t>
            </a:r>
          </a:p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dirty="0">
                <a:solidFill>
                  <a:schemeClr val="tx1"/>
                </a:solidFill>
              </a:rPr>
              <a:t>Construct the Parse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4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188663"/>
            <a:ext cx="8229601" cy="5937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Ex: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Construct SLR(1) parser and verify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string “</a:t>
            </a:r>
            <a:r>
              <a:rPr lang="en-IN" dirty="0" err="1" smtClean="0">
                <a:solidFill>
                  <a:schemeClr val="tx1"/>
                </a:solidFill>
              </a:rPr>
              <a:t>abb</a:t>
            </a:r>
            <a:r>
              <a:rPr lang="en-IN" dirty="0" smtClean="0">
                <a:solidFill>
                  <a:schemeClr val="tx1"/>
                </a:solidFill>
              </a:rPr>
              <a:t>” is accepted or not</a:t>
            </a:r>
          </a:p>
          <a:p>
            <a:pPr marL="400050" lvl="1" indent="0">
              <a:buNone/>
            </a:pPr>
            <a:r>
              <a:rPr lang="en-IN" b="1" dirty="0" smtClean="0"/>
              <a:t>	S</a:t>
            </a:r>
            <a:r>
              <a:rPr lang="en-IN" b="1" dirty="0"/>
              <a:t> → </a:t>
            </a:r>
            <a:r>
              <a:rPr lang="en-IN" b="1" dirty="0" smtClean="0"/>
              <a:t>AA, A</a:t>
            </a:r>
            <a:r>
              <a:rPr lang="en-IN" b="1" dirty="0"/>
              <a:t> → </a:t>
            </a:r>
            <a:r>
              <a:rPr lang="en-IN" b="1" dirty="0" err="1"/>
              <a:t>aA</a:t>
            </a:r>
            <a:r>
              <a:rPr lang="en-IN" b="1" dirty="0"/>
              <a:t> | </a:t>
            </a:r>
            <a:r>
              <a:rPr lang="en-IN" b="1" dirty="0" smtClean="0"/>
              <a:t>b  </a:t>
            </a:r>
          </a:p>
          <a:p>
            <a:pPr marL="0" indent="0">
              <a:buNone/>
            </a:pPr>
            <a:r>
              <a:rPr lang="en-IN" dirty="0" smtClean="0"/>
              <a:t>Sol: Given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	 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\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r>
              <a:rPr lang="en-IN" dirty="0"/>
              <a:t>	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2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 smtClean="0"/>
              <a:t>b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3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Step1: Augmented Grammar</a:t>
            </a:r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/>
              <a:t>’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S</a:t>
            </a:r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b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LR Parsers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most powerful shift-reduce parsing is: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 </a:t>
            </a:r>
            <a:r>
              <a:rPr lang="en-US" sz="4800" dirty="0"/>
              <a:t>LR(k) parsing.</a:t>
            </a:r>
          </a:p>
          <a:p>
            <a:pPr>
              <a:lnSpc>
                <a:spcPct val="90000"/>
              </a:lnSpc>
            </a:pPr>
            <a:endParaRPr lang="en-US" sz="48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	</a:t>
            </a:r>
            <a:r>
              <a:rPr lang="en-US" dirty="0" smtClean="0"/>
              <a:t>		Left </a:t>
            </a:r>
            <a:r>
              <a:rPr lang="en-US" dirty="0"/>
              <a:t>to </a:t>
            </a:r>
            <a:r>
              <a:rPr lang="en-US" dirty="0" smtClean="0"/>
              <a:t>right scanning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	Right-most </a:t>
            </a:r>
            <a:r>
              <a:rPr lang="en-US" dirty="0"/>
              <a:t>derivation		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k </a:t>
            </a:r>
            <a:r>
              <a:rPr lang="en-US" dirty="0" err="1" smtClean="0"/>
              <a:t>lookhead</a:t>
            </a:r>
            <a:r>
              <a:rPr lang="en-US" dirty="0"/>
              <a:t>	</a:t>
            </a:r>
            <a:r>
              <a:rPr lang="en-US" dirty="0" smtClean="0"/>
              <a:t> (</a:t>
            </a:r>
            <a:r>
              <a:rPr lang="en-US" dirty="0"/>
              <a:t>k is omitted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it is 1)</a:t>
            </a:r>
            <a:endParaRPr lang="en-US" dirty="0"/>
          </a:p>
          <a:p>
            <a:endParaRPr lang="en-IN" dirty="0"/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483768" y="3140968"/>
            <a:ext cx="936104" cy="648072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2249754" y="3699029"/>
            <a:ext cx="1656185" cy="252028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1799704" y="3609019"/>
            <a:ext cx="2376265" cy="1152128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99" y="332667"/>
            <a:ext cx="8229601" cy="582210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Step2: Closure(S’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S): I0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62" y="952398"/>
            <a:ext cx="1374019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8" y="2852936"/>
            <a:ext cx="2283581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9" y="3786397"/>
            <a:ext cx="238034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70" y="2662334"/>
            <a:ext cx="2525486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74" y="4648409"/>
            <a:ext cx="2370667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18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77" y="1052736"/>
            <a:ext cx="238034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548683"/>
            <a:ext cx="251581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7" y="1916843"/>
            <a:ext cx="310605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68" y="2453680"/>
            <a:ext cx="317379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20" y="3212977"/>
            <a:ext cx="2525486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6" y="3226526"/>
            <a:ext cx="2544838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4" y="4089276"/>
            <a:ext cx="295123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9" y="4517901"/>
            <a:ext cx="328990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1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74638"/>
            <a:ext cx="8229601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>
                <a:solidFill>
                  <a:schemeClr val="tx1"/>
                </a:solidFill>
              </a:rPr>
              <a:t>Step3: Parse Table Construction</a:t>
            </a:r>
            <a:br>
              <a:rPr lang="en-IN" sz="3200" b="1" dirty="0">
                <a:solidFill>
                  <a:schemeClr val="tx1"/>
                </a:solidFill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764704"/>
            <a:ext cx="8229601" cy="5361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Find FIRST and FOLLOW:</a:t>
            </a:r>
          </a:p>
          <a:p>
            <a:pPr marL="0" indent="0">
              <a:buNone/>
            </a:pPr>
            <a:r>
              <a:rPr lang="en-IN" dirty="0" smtClean="0"/>
              <a:t>Given	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	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b</a:t>
            </a:r>
            <a:r>
              <a:rPr lang="en-IN" dirty="0"/>
              <a:t>	</a:t>
            </a:r>
          </a:p>
          <a:p>
            <a:r>
              <a:rPr lang="en-IN" dirty="0"/>
              <a:t>First(S)=First(AA)= 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r>
              <a:rPr lang="en-IN" dirty="0"/>
              <a:t>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r>
              <a:rPr lang="en-IN" dirty="0"/>
              <a:t>Follow(S)={$} (by case1)</a:t>
            </a:r>
          </a:p>
          <a:p>
            <a:r>
              <a:rPr lang="en-IN" b="1" dirty="0"/>
              <a:t>Follow(A):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>
                <a:sym typeface="Wingdings"/>
              </a:rPr>
              <a:t></a:t>
            </a:r>
            <a:r>
              <a:rPr lang="en-IN" dirty="0" smtClean="0"/>
              <a:t>AA; </a:t>
            </a:r>
            <a:r>
              <a:rPr lang="en-IN" dirty="0" err="1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r>
              <a:rPr lang="en-IN" dirty="0"/>
              <a:t> 					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68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260671"/>
            <a:ext cx="8229601" cy="58655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Follow(A):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S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AA</a:t>
            </a: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 smtClean="0"/>
              <a:t>Compare </a:t>
            </a:r>
            <a:r>
              <a:rPr lang="en-IN" dirty="0"/>
              <a:t>by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αBβ where A=S,α=A,B=A,β=ϵ</a:t>
            </a:r>
          </a:p>
          <a:p>
            <a:pPr marL="0" indent="0">
              <a:buNone/>
            </a:pPr>
            <a:r>
              <a:rPr lang="en-IN" dirty="0"/>
              <a:t>By case3:</a:t>
            </a:r>
          </a:p>
          <a:p>
            <a:pPr marL="0" indent="0">
              <a:buNone/>
            </a:pPr>
            <a:r>
              <a:rPr lang="en-IN" dirty="0" smtClean="0"/>
              <a:t>	Follow(A</a:t>
            </a:r>
            <a:r>
              <a:rPr lang="en-IN" dirty="0"/>
              <a:t>)=Follow(S)={$}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Compare </a:t>
            </a:r>
            <a:r>
              <a:rPr lang="en-IN" dirty="0"/>
              <a:t>by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αBβ where A=S,α=ϵ,B=A,β=A</a:t>
            </a:r>
          </a:p>
          <a:p>
            <a:pPr marL="0" indent="0">
              <a:buNone/>
            </a:pPr>
            <a:r>
              <a:rPr lang="en-IN" dirty="0"/>
              <a:t>By case2:</a:t>
            </a:r>
          </a:p>
          <a:p>
            <a:pPr marL="0" indent="0">
              <a:buNone/>
            </a:pPr>
            <a:r>
              <a:rPr lang="en-IN" dirty="0" smtClean="0"/>
              <a:t>	Follow(A</a:t>
            </a:r>
            <a:r>
              <a:rPr lang="en-IN" dirty="0"/>
              <a:t>)=First(A)={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/>
              <a:t>aA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here </a:t>
            </a:r>
            <a:r>
              <a:rPr lang="en-IN" b="1" dirty="0"/>
              <a:t>β= ϵ So by </a:t>
            </a:r>
            <a:r>
              <a:rPr lang="en-IN" b="1" dirty="0" smtClean="0"/>
              <a:t>case3  	Follow(A</a:t>
            </a:r>
            <a:r>
              <a:rPr lang="en-IN" b="1" dirty="0"/>
              <a:t>)=Follow(</a:t>
            </a:r>
            <a:r>
              <a:rPr lang="en-IN" dirty="0"/>
              <a:t>A)</a:t>
            </a:r>
          </a:p>
          <a:p>
            <a:endParaRPr lang="en-IN" dirty="0" smtClean="0"/>
          </a:p>
          <a:p>
            <a:r>
              <a:rPr lang="en-IN" dirty="0" smtClean="0"/>
              <a:t>Finally </a:t>
            </a:r>
            <a:r>
              <a:rPr lang="en-IN" dirty="0"/>
              <a:t>Follow(A)={</a:t>
            </a:r>
            <a:r>
              <a:rPr lang="en-IN" dirty="0" err="1"/>
              <a:t>a,b</a:t>
            </a:r>
            <a:r>
              <a:rPr lang="en-IN" dirty="0"/>
              <a:t>,$}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1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First(S)=First(AA)= 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r>
              <a:rPr lang="en-IN" dirty="0"/>
              <a:t>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r>
              <a:rPr lang="en-IN" dirty="0"/>
              <a:t>Follow(S)={$}</a:t>
            </a:r>
            <a:endParaRPr lang="en-IN" dirty="0" smtClean="0"/>
          </a:p>
          <a:p>
            <a:r>
              <a:rPr lang="en-IN" dirty="0" smtClean="0"/>
              <a:t>Follow(A</a:t>
            </a:r>
            <a:r>
              <a:rPr lang="en-IN" dirty="0"/>
              <a:t>)={</a:t>
            </a:r>
            <a:r>
              <a:rPr lang="en-IN" dirty="0" err="1"/>
              <a:t>a,b</a:t>
            </a:r>
            <a:r>
              <a:rPr lang="en-IN" dirty="0"/>
              <a:t>,$}</a:t>
            </a:r>
          </a:p>
        </p:txBody>
      </p:sp>
    </p:spTree>
    <p:extLst>
      <p:ext uri="{BB962C8B-B14F-4D97-AF65-F5344CB8AC3E}">
        <p14:creationId xmlns:p14="http://schemas.microsoft.com/office/powerpoint/2010/main" val="32450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11" y="260648"/>
            <a:ext cx="8229601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Step3: Parse Table Construction</a:t>
            </a:r>
          </a:p>
          <a:p>
            <a:r>
              <a:rPr lang="en-IN" dirty="0" smtClean="0"/>
              <a:t>Identify ended productions for </a:t>
            </a:r>
            <a:r>
              <a:rPr lang="en-IN" dirty="0"/>
              <a:t>P</a:t>
            </a:r>
            <a:r>
              <a:rPr lang="en-IN" dirty="0" smtClean="0"/>
              <a:t>lacing </a:t>
            </a:r>
            <a:r>
              <a:rPr lang="en-IN" b="1" dirty="0" smtClean="0"/>
              <a:t>Reduction</a:t>
            </a:r>
          </a:p>
          <a:p>
            <a:r>
              <a:rPr lang="en-IN" dirty="0" smtClean="0"/>
              <a:t> 	I4 : A </a:t>
            </a:r>
            <a:r>
              <a:rPr lang="en-IN" dirty="0"/>
              <a:t>→ b• </a:t>
            </a:r>
            <a:r>
              <a:rPr lang="en-IN" dirty="0" smtClean="0"/>
              <a:t>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>
                <a:sym typeface="Wingdings" pitchFamily="2" charset="2"/>
              </a:rPr>
              <a:t>R3</a:t>
            </a:r>
            <a:r>
              <a:rPr lang="en-IN" dirty="0" smtClean="0">
                <a:sym typeface="Wingdings" pitchFamily="2" charset="2"/>
              </a:rPr>
              <a:t>{(</a:t>
            </a:r>
            <a:r>
              <a:rPr lang="en-IN" dirty="0">
                <a:sym typeface="Wingdings" pitchFamily="2" charset="2"/>
              </a:rPr>
              <a:t>4,a)(4,b)(4,$)}.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I5 </a:t>
            </a:r>
            <a:r>
              <a:rPr lang="en-IN" dirty="0"/>
              <a:t>: S → AA• </a:t>
            </a:r>
            <a:r>
              <a:rPr lang="en-IN" dirty="0" smtClean="0">
                <a:sym typeface="Wingdings" pitchFamily="2" charset="2"/>
              </a:rPr>
              <a:t>R1</a:t>
            </a:r>
            <a:r>
              <a:rPr lang="en-IN" dirty="0">
                <a:sym typeface="Wingdings" pitchFamily="2" charset="2"/>
              </a:rPr>
              <a:t> </a:t>
            </a:r>
            <a:r>
              <a:rPr lang="en-IN" dirty="0" smtClean="0">
                <a:sym typeface="Wingdings" pitchFamily="2" charset="2"/>
              </a:rPr>
              <a:t>{(</a:t>
            </a:r>
            <a:r>
              <a:rPr lang="en-IN" dirty="0">
                <a:sym typeface="Wingdings" pitchFamily="2" charset="2"/>
              </a:rPr>
              <a:t>5,$)}.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I6 </a:t>
            </a:r>
            <a:r>
              <a:rPr lang="en-IN" dirty="0"/>
              <a:t>: A → </a:t>
            </a:r>
            <a:r>
              <a:rPr lang="en-IN" dirty="0" err="1"/>
              <a:t>aA</a:t>
            </a:r>
            <a:r>
              <a:rPr lang="en-IN" dirty="0"/>
              <a:t>• </a:t>
            </a:r>
            <a:r>
              <a:rPr lang="en-IN" dirty="0" smtClean="0">
                <a:sym typeface="Wingdings" pitchFamily="2" charset="2"/>
              </a:rPr>
              <a:t>R2</a:t>
            </a:r>
            <a:r>
              <a:rPr lang="en-IN" dirty="0">
                <a:sym typeface="Wingdings" pitchFamily="2" charset="2"/>
              </a:rPr>
              <a:t> </a:t>
            </a:r>
            <a:r>
              <a:rPr lang="en-IN" dirty="0" smtClean="0">
                <a:sym typeface="Wingdings" pitchFamily="2" charset="2"/>
              </a:rPr>
              <a:t>{(</a:t>
            </a:r>
            <a:r>
              <a:rPr lang="en-IN" dirty="0">
                <a:sym typeface="Wingdings" pitchFamily="2" charset="2"/>
              </a:rPr>
              <a:t>6,a)(6,b)(6,$)}.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5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260671"/>
            <a:ext cx="8229601" cy="5865517"/>
          </a:xfrm>
        </p:spPr>
        <p:txBody>
          <a:bodyPr/>
          <a:lstStyle/>
          <a:p>
            <a:r>
              <a:rPr lang="en-IN" dirty="0" smtClean="0"/>
              <a:t>Consider Items  for </a:t>
            </a:r>
            <a:r>
              <a:rPr lang="en-IN" b="1" dirty="0" smtClean="0"/>
              <a:t>SHIFT</a:t>
            </a:r>
            <a:r>
              <a:rPr lang="en-IN" dirty="0" smtClean="0"/>
              <a:t> action</a:t>
            </a:r>
            <a:endParaRPr lang="en-IN" dirty="0"/>
          </a:p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99" y="836735"/>
            <a:ext cx="6366933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9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Parse Table: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6" y="1196752"/>
            <a:ext cx="555413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380" y="3717035"/>
            <a:ext cx="2293257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4" y="1196755"/>
            <a:ext cx="5496076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20" y="3717034"/>
            <a:ext cx="2951238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3" y="1206277"/>
            <a:ext cx="5515429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78" y="3792318"/>
            <a:ext cx="2893181" cy="15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4" y="1234852"/>
            <a:ext cx="552510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3" y="1222785"/>
            <a:ext cx="8474212" cy="436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05" y="5446499"/>
            <a:ext cx="626049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" y="1222785"/>
            <a:ext cx="677333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8" y="5197252"/>
            <a:ext cx="6115352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40" y="1242492"/>
            <a:ext cx="5534781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54" y="5016892"/>
            <a:ext cx="5370286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6" y="1242492"/>
            <a:ext cx="550575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9" y="5147745"/>
            <a:ext cx="6366933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" y="1198995"/>
            <a:ext cx="5554133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4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</a:rPr>
              <a:t>Stack Implementation for Input string “</a:t>
            </a:r>
            <a:r>
              <a:rPr lang="en-IN" sz="3200" b="1" dirty="0" err="1" smtClean="0">
                <a:solidFill>
                  <a:schemeClr val="tx1"/>
                </a:solidFill>
              </a:rPr>
              <a:t>abb</a:t>
            </a:r>
            <a:r>
              <a:rPr lang="en-IN" sz="3200" b="1" dirty="0" smtClean="0">
                <a:solidFill>
                  <a:schemeClr val="tx1"/>
                </a:solidFill>
              </a:rPr>
              <a:t>”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40" y="1196755"/>
            <a:ext cx="6120680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Stack         </a:t>
            </a:r>
            <a:r>
              <a:rPr lang="en-IN" b="1" dirty="0" err="1" smtClean="0">
                <a:solidFill>
                  <a:schemeClr val="tx1"/>
                </a:solidFill>
              </a:rPr>
              <a:t>I.Buffer</a:t>
            </a:r>
            <a:r>
              <a:rPr lang="en-IN" b="1" dirty="0" smtClean="0">
                <a:solidFill>
                  <a:schemeClr val="tx1"/>
                </a:solidFill>
              </a:rPr>
              <a:t>         Action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		   </a:t>
            </a:r>
            <a:r>
              <a:rPr lang="en-IN" dirty="0" err="1" smtClean="0">
                <a:solidFill>
                  <a:schemeClr val="tx1"/>
                </a:solidFill>
              </a:rPr>
              <a:t>abb</a:t>
            </a:r>
            <a:r>
              <a:rPr lang="en-IN" dirty="0" smtClean="0">
                <a:solidFill>
                  <a:schemeClr val="tx1"/>
                </a:solidFill>
              </a:rPr>
              <a:t>$  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$0a3 		     bb$		Shift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$0a3b4   	    b$			</a:t>
            </a:r>
            <a:r>
              <a:rPr lang="en-IN" dirty="0" err="1" smtClean="0">
                <a:solidFill>
                  <a:schemeClr val="tx1"/>
                </a:solidFill>
              </a:rPr>
              <a:t>A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b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$0a3A6          b$                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AaA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	     	     b$	         Shift         $0A2b4	     $			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Ab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$0A2A5	     $		       SAA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$0S1		     $			Accept</a:t>
            </a:r>
            <a:endParaRPr lang="en-I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92102"/>
              </p:ext>
            </p:extLst>
          </p:nvPr>
        </p:nvGraphicFramePr>
        <p:xfrm>
          <a:off x="5888722" y="1340768"/>
          <a:ext cx="3145494" cy="4025206"/>
        </p:xfrm>
        <a:graphic>
          <a:graphicData uri="http://schemas.openxmlformats.org/drawingml/2006/table">
            <a:tbl>
              <a:tblPr firstRow="1" firstCol="1" bandRow="1"/>
              <a:tblGrid>
                <a:gridCol w="512058"/>
                <a:gridCol w="585208"/>
                <a:gridCol w="585208"/>
                <a:gridCol w="585208"/>
                <a:gridCol w="438906"/>
                <a:gridCol w="438906"/>
              </a:tblGrid>
              <a:tr h="34403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SLR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Action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GoT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0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$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Accept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5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</a:rPr>
              <a:t>Components of 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4" y="1545422"/>
            <a:ext cx="8192910" cy="461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5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803844"/>
            <a:ext cx="8229601" cy="5433469"/>
          </a:xfrm>
        </p:spPr>
        <p:txBody>
          <a:bodyPr>
            <a:normAutofit/>
          </a:bodyPr>
          <a:lstStyle/>
          <a:p>
            <a:r>
              <a:rPr lang="en-IN" b="1" dirty="0" smtClean="0"/>
              <a:t>Input buffer: </a:t>
            </a:r>
          </a:p>
          <a:p>
            <a:r>
              <a:rPr lang="en-IN" dirty="0" smtClean="0"/>
              <a:t>It </a:t>
            </a:r>
            <a:r>
              <a:rPr lang="en-IN" dirty="0"/>
              <a:t>contains the string to be parsed followed by a $ </a:t>
            </a:r>
            <a:r>
              <a:rPr lang="en-IN" dirty="0" smtClean="0"/>
              <a:t>Symbol.</a:t>
            </a:r>
          </a:p>
          <a:p>
            <a:r>
              <a:rPr lang="en-IN" b="1" dirty="0" smtClean="0"/>
              <a:t>Stack:</a:t>
            </a:r>
            <a:r>
              <a:rPr lang="en-IN" dirty="0" smtClean="0"/>
              <a:t> </a:t>
            </a:r>
          </a:p>
          <a:p>
            <a:r>
              <a:rPr lang="en-IN" dirty="0" smtClean="0"/>
              <a:t>It containing </a:t>
            </a:r>
            <a:r>
              <a:rPr lang="en-IN" dirty="0"/>
              <a:t>a sequence of grammar symbols with a $ at the bottom of the stack,</a:t>
            </a:r>
          </a:p>
          <a:p>
            <a:r>
              <a:rPr lang="en-IN" dirty="0" smtClean="0"/>
              <a:t>Initially </a:t>
            </a:r>
            <a:r>
              <a:rPr lang="en-IN" dirty="0"/>
              <a:t>contains the Initial state of the parsing table on top of </a:t>
            </a:r>
            <a:r>
              <a:rPr lang="en-IN" dirty="0" smtClean="0"/>
              <a:t>$.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57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476695"/>
            <a:ext cx="8229601" cy="564949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Parsing table (M): </a:t>
            </a:r>
            <a:endParaRPr lang="en-IN" b="1" dirty="0" smtClean="0"/>
          </a:p>
          <a:p>
            <a:r>
              <a:rPr lang="en-IN" dirty="0" smtClean="0"/>
              <a:t>It </a:t>
            </a:r>
            <a:r>
              <a:rPr lang="en-IN" dirty="0"/>
              <a:t>is a two dimensional array M[ state, terminal or Non terminal] and</a:t>
            </a:r>
          </a:p>
          <a:p>
            <a:r>
              <a:rPr lang="en-IN" dirty="0" smtClean="0"/>
              <a:t>It </a:t>
            </a:r>
            <a:r>
              <a:rPr lang="en-IN" dirty="0"/>
              <a:t>contains two parts 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1. ACTION Part</a:t>
            </a:r>
          </a:p>
          <a:p>
            <a:r>
              <a:rPr lang="en-IN" dirty="0" smtClean="0"/>
              <a:t>2D </a:t>
            </a:r>
            <a:r>
              <a:rPr lang="en-IN" dirty="0"/>
              <a:t>array indexed by state and </a:t>
            </a:r>
            <a:r>
              <a:rPr lang="en-IN" dirty="0" smtClean="0"/>
              <a:t>the Input </a:t>
            </a:r>
            <a:r>
              <a:rPr lang="en-IN" dirty="0"/>
              <a:t>symbol, </a:t>
            </a:r>
            <a:endParaRPr lang="en-IN" dirty="0" smtClean="0"/>
          </a:p>
          <a:p>
            <a:r>
              <a:rPr lang="en-IN" dirty="0" smtClean="0"/>
              <a:t>i.e</a:t>
            </a:r>
            <a:r>
              <a:rPr lang="en-IN" dirty="0"/>
              <a:t>. </a:t>
            </a:r>
            <a:r>
              <a:rPr lang="en-IN" b="1" dirty="0"/>
              <a:t>ACTION[state][input</a:t>
            </a:r>
            <a:r>
              <a:rPr lang="en-IN" b="1" dirty="0" smtClean="0"/>
              <a:t>]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1</a:t>
            </a:r>
            <a:r>
              <a:rPr lang="en-IN" dirty="0"/>
              <a:t>. </a:t>
            </a:r>
            <a:r>
              <a:rPr lang="en-IN" dirty="0" smtClean="0"/>
              <a:t>Shift.</a:t>
            </a:r>
          </a:p>
          <a:p>
            <a:pPr marL="0" indent="0">
              <a:buNone/>
            </a:pPr>
            <a:r>
              <a:rPr lang="en-IN" dirty="0" smtClean="0"/>
              <a:t> 	2</a:t>
            </a:r>
            <a:r>
              <a:rPr lang="en-IN" dirty="0"/>
              <a:t>. </a:t>
            </a:r>
            <a:r>
              <a:rPr lang="en-IN" dirty="0" smtClean="0"/>
              <a:t>Reduce</a:t>
            </a:r>
          </a:p>
          <a:p>
            <a:pPr marL="0" indent="0">
              <a:buNone/>
            </a:pPr>
            <a:r>
              <a:rPr lang="en-IN" dirty="0" smtClean="0"/>
              <a:t>	3</a:t>
            </a:r>
            <a:r>
              <a:rPr lang="en-IN" dirty="0"/>
              <a:t>. </a:t>
            </a:r>
            <a:r>
              <a:rPr lang="en-IN" dirty="0" smtClean="0"/>
              <a:t>Accept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</a:t>
            </a:r>
            <a:r>
              <a:rPr lang="en-IN" dirty="0"/>
              <a:t>. Error entry.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36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05" y="620711"/>
            <a:ext cx="8229601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2. GO TO Part</a:t>
            </a:r>
          </a:p>
          <a:p>
            <a:pPr lvl="0"/>
            <a:r>
              <a:rPr lang="en-IN" dirty="0" smtClean="0">
                <a:solidFill>
                  <a:schemeClr val="tx1"/>
                </a:solidFill>
              </a:rPr>
              <a:t>2D </a:t>
            </a:r>
            <a:r>
              <a:rPr lang="en-IN" dirty="0">
                <a:solidFill>
                  <a:schemeClr val="tx1"/>
                </a:solidFill>
              </a:rPr>
              <a:t>array indexed by state and </a:t>
            </a:r>
            <a:r>
              <a:rPr lang="en-IN" dirty="0" smtClean="0">
                <a:solidFill>
                  <a:schemeClr val="tx1"/>
                </a:solidFill>
              </a:rPr>
              <a:t>a Non </a:t>
            </a:r>
            <a:r>
              <a:rPr lang="en-IN" dirty="0">
                <a:solidFill>
                  <a:schemeClr val="tx1"/>
                </a:solidFill>
              </a:rPr>
              <a:t>terminal, </a:t>
            </a:r>
            <a:endParaRPr lang="en-IN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i.e</a:t>
            </a:r>
            <a:r>
              <a:rPr lang="en-IN" dirty="0">
                <a:solidFill>
                  <a:schemeClr val="tx1"/>
                </a:solidFill>
              </a:rPr>
              <a:t>. </a:t>
            </a:r>
            <a:r>
              <a:rPr lang="en-IN" b="1" dirty="0">
                <a:solidFill>
                  <a:schemeClr val="tx1"/>
                </a:solidFill>
              </a:rPr>
              <a:t>GOTO[state][</a:t>
            </a:r>
            <a:r>
              <a:rPr lang="en-IN" b="1" dirty="0" err="1">
                <a:solidFill>
                  <a:schemeClr val="tx1"/>
                </a:solidFill>
              </a:rPr>
              <a:t>NonTerminal</a:t>
            </a:r>
            <a:r>
              <a:rPr lang="en-IN" b="1" dirty="0">
                <a:solidFill>
                  <a:schemeClr val="tx1"/>
                </a:solidFill>
              </a:rPr>
              <a:t>]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 lvl="0"/>
            <a:endParaRPr lang="en-IN" dirty="0" smtClean="0">
              <a:solidFill>
                <a:schemeClr val="tx1"/>
              </a:solidFill>
            </a:endParaRPr>
          </a:p>
          <a:p>
            <a:pPr lvl="0"/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>
                <a:solidFill>
                  <a:schemeClr val="tx1"/>
                </a:solidFill>
              </a:rPr>
              <a:t>GO TO entry has a state number in the table.</a:t>
            </a:r>
          </a:p>
          <a:p>
            <a:pPr lvl="0"/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 smtClean="0">
                <a:solidFill>
                  <a:schemeClr val="tx1"/>
                </a:solidFill>
              </a:rPr>
              <a:t>Classification of LR Parsers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1196753"/>
            <a:ext cx="8229601" cy="4929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b="1" dirty="0" smtClean="0"/>
              <a:t>. LR </a:t>
            </a:r>
            <a:r>
              <a:rPr lang="en-IN" b="1" dirty="0"/>
              <a:t>( 0 ) </a:t>
            </a:r>
          </a:p>
          <a:p>
            <a:pPr marL="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</a:t>
            </a:r>
            <a:r>
              <a:rPr lang="en-IN" b="1" dirty="0" smtClean="0"/>
              <a:t>SLR </a:t>
            </a:r>
            <a:r>
              <a:rPr lang="en-IN" b="1" dirty="0"/>
              <a:t>( 1 ) </a:t>
            </a:r>
          </a:p>
          <a:p>
            <a:pPr marL="0" indent="0">
              <a:buNone/>
            </a:pPr>
            <a:r>
              <a:rPr lang="en-IN" b="1" dirty="0" smtClean="0"/>
              <a:t>3</a:t>
            </a:r>
            <a:r>
              <a:rPr lang="en-IN" b="1" dirty="0"/>
              <a:t>. </a:t>
            </a:r>
            <a:r>
              <a:rPr lang="en-IN" b="1" dirty="0" smtClean="0"/>
              <a:t>CLR </a:t>
            </a:r>
            <a:r>
              <a:rPr lang="en-IN" b="1" dirty="0"/>
              <a:t>( 1 ) </a:t>
            </a:r>
          </a:p>
          <a:p>
            <a:pPr marL="0" indent="0">
              <a:buNone/>
            </a:pPr>
            <a:r>
              <a:rPr lang="en-IN" b="1" dirty="0" smtClean="0"/>
              <a:t>4</a:t>
            </a:r>
            <a:r>
              <a:rPr lang="en-IN" b="1" dirty="0"/>
              <a:t>. </a:t>
            </a:r>
            <a:r>
              <a:rPr lang="en-IN" b="1" dirty="0" smtClean="0"/>
              <a:t>LALR </a:t>
            </a:r>
            <a:r>
              <a:rPr lang="en-IN" b="1" dirty="0"/>
              <a:t>( 1 ) </a:t>
            </a:r>
          </a:p>
        </p:txBody>
      </p:sp>
    </p:spTree>
    <p:extLst>
      <p:ext uri="{BB962C8B-B14F-4D97-AF65-F5344CB8AC3E}">
        <p14:creationId xmlns:p14="http://schemas.microsoft.com/office/powerpoint/2010/main" val="35886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LR(0)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Steps are 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1. Add Augment </a:t>
            </a:r>
            <a:r>
              <a:rPr lang="en-IN" dirty="0"/>
              <a:t>production</a:t>
            </a:r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/>
              <a:t>Create Canonical collection of LR ( 0 ) items</a:t>
            </a:r>
          </a:p>
          <a:p>
            <a:pPr marL="0" indent="0">
              <a:buNone/>
            </a:pPr>
            <a:r>
              <a:rPr lang="en-IN" dirty="0" smtClean="0"/>
              <a:t>3. Construct </a:t>
            </a:r>
            <a:r>
              <a:rPr lang="en-IN" dirty="0"/>
              <a:t>the LR ( 0 ) Parsing table</a:t>
            </a:r>
          </a:p>
          <a:p>
            <a:pPr marL="0" indent="0">
              <a:buNone/>
            </a:pPr>
            <a:r>
              <a:rPr lang="en-IN" dirty="0" smtClean="0"/>
              <a:t>4. Construct the Parse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56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11" y="188663"/>
            <a:ext cx="8229601" cy="5937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Ex: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Construct LR(0) parser and verify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string “</a:t>
            </a:r>
            <a:r>
              <a:rPr lang="en-IN" dirty="0" err="1" smtClean="0">
                <a:solidFill>
                  <a:schemeClr val="tx1"/>
                </a:solidFill>
              </a:rPr>
              <a:t>abb</a:t>
            </a:r>
            <a:r>
              <a:rPr lang="en-IN" dirty="0" smtClean="0">
                <a:solidFill>
                  <a:schemeClr val="tx1"/>
                </a:solidFill>
              </a:rPr>
              <a:t>” is accepted or not</a:t>
            </a:r>
          </a:p>
          <a:p>
            <a:pPr marL="400050" lvl="1" indent="0">
              <a:buNone/>
            </a:pPr>
            <a:r>
              <a:rPr lang="en-IN" b="1" dirty="0" smtClean="0"/>
              <a:t>	S</a:t>
            </a:r>
            <a:r>
              <a:rPr lang="en-IN" b="1" dirty="0"/>
              <a:t> → </a:t>
            </a:r>
            <a:r>
              <a:rPr lang="en-IN" b="1" dirty="0" smtClean="0"/>
              <a:t>AA, A</a:t>
            </a:r>
            <a:r>
              <a:rPr lang="en-IN" b="1" dirty="0"/>
              <a:t> → </a:t>
            </a:r>
            <a:r>
              <a:rPr lang="en-IN" b="1" dirty="0" err="1"/>
              <a:t>aA</a:t>
            </a:r>
            <a:r>
              <a:rPr lang="en-IN" b="1" dirty="0"/>
              <a:t> | </a:t>
            </a:r>
            <a:r>
              <a:rPr lang="en-IN" b="1" dirty="0" smtClean="0"/>
              <a:t>b  </a:t>
            </a:r>
          </a:p>
          <a:p>
            <a:pPr marL="0" indent="0">
              <a:buNone/>
            </a:pPr>
            <a:r>
              <a:rPr lang="en-IN" dirty="0" smtClean="0"/>
              <a:t>Sol: Given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	 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\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r>
              <a:rPr lang="en-IN" dirty="0"/>
              <a:t>	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2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 smtClean="0"/>
              <a:t>b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3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Step1: Augmented Grammar</a:t>
            </a:r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/>
              <a:t>’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S</a:t>
            </a:r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b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482</Words>
  <Application>Microsoft Office PowerPoint</Application>
  <PresentationFormat>On-screen Show (4:3)</PresentationFormat>
  <Paragraphs>243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1_Office Theme</vt:lpstr>
      <vt:lpstr>Office Theme</vt:lpstr>
      <vt:lpstr>2_Office Theme</vt:lpstr>
      <vt:lpstr>3_Office Theme</vt:lpstr>
      <vt:lpstr>4_Office Theme</vt:lpstr>
      <vt:lpstr>LR Parsers</vt:lpstr>
      <vt:lpstr>LR Parsers</vt:lpstr>
      <vt:lpstr>Components of LR Parsing</vt:lpstr>
      <vt:lpstr>PowerPoint Presentation</vt:lpstr>
      <vt:lpstr>PowerPoint Presentation</vt:lpstr>
      <vt:lpstr>PowerPoint Presentation</vt:lpstr>
      <vt:lpstr>Classification of LR Parsers</vt:lpstr>
      <vt:lpstr>LR(0)</vt:lpstr>
      <vt:lpstr>PowerPoint Presentation</vt:lpstr>
      <vt:lpstr>PowerPoint Presentation</vt:lpstr>
      <vt:lpstr>PowerPoint Presentation</vt:lpstr>
      <vt:lpstr>DFA</vt:lpstr>
      <vt:lpstr>PowerPoint Presentation</vt:lpstr>
      <vt:lpstr>PowerPoint Presentation</vt:lpstr>
      <vt:lpstr>Parse Table:</vt:lpstr>
      <vt:lpstr>Stack Implementation for Input string “abb”</vt:lpstr>
      <vt:lpstr>SLR ( 1 )</vt:lpstr>
      <vt:lpstr>Steps for construction:</vt:lpstr>
      <vt:lpstr>PowerPoint Presentation</vt:lpstr>
      <vt:lpstr>PowerPoint Presentation</vt:lpstr>
      <vt:lpstr>PowerPoint Presentation</vt:lpstr>
      <vt:lpstr>Step3: Parse Table Construction </vt:lpstr>
      <vt:lpstr>PowerPoint Presentation</vt:lpstr>
      <vt:lpstr>PowerPoint Presentation</vt:lpstr>
      <vt:lpstr>PowerPoint Presentation</vt:lpstr>
      <vt:lpstr>PowerPoint Presentation</vt:lpstr>
      <vt:lpstr>Parse Table:</vt:lpstr>
      <vt:lpstr>Stack Implementation for Input string “abb”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 Parsers</dc:title>
  <dc:creator>ADMIN</dc:creator>
  <cp:lastModifiedBy>ADMIN</cp:lastModifiedBy>
  <cp:revision>1</cp:revision>
  <dcterms:created xsi:type="dcterms:W3CDTF">2020-08-21T11:08:44Z</dcterms:created>
  <dcterms:modified xsi:type="dcterms:W3CDTF">2020-08-21T11:18:43Z</dcterms:modified>
</cp:coreProperties>
</file>