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85" r:id="rId4"/>
    <p:sldMasterId id="2147483698" r:id="rId5"/>
  </p:sldMasterIdLst>
  <p:notesMasterIdLst>
    <p:notesMasterId r:id="rId38"/>
  </p:notesMasterIdLst>
  <p:sldIdLst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6" r:id="rId14"/>
    <p:sldId id="287" r:id="rId15"/>
    <p:sldId id="288" r:id="rId16"/>
    <p:sldId id="289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94" r:id="rId28"/>
    <p:sldId id="290" r:id="rId29"/>
    <p:sldId id="291" r:id="rId30"/>
    <p:sldId id="292" r:id="rId31"/>
    <p:sldId id="293" r:id="rId32"/>
    <p:sldId id="295" r:id="rId33"/>
    <p:sldId id="280" r:id="rId34"/>
    <p:sldId id="296" r:id="rId35"/>
    <p:sldId id="282" r:id="rId36"/>
    <p:sldId id="28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DB292-4B2C-4AC2-8197-9654962F0F80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205ED-A424-438C-8BE0-75D64B564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18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15708-F249-4B65-BF03-9E47F945D26F}" type="slidenum">
              <a:rPr lang="en-IN" smtClean="0">
                <a:solidFill>
                  <a:prstClr val="black"/>
                </a:solidFill>
              </a:rPr>
              <a:pPr/>
              <a:t>13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252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4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A23A-5801-4120-90B3-98F6F86CAF29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CEB7-752F-427B-A14E-532763EDF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9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A23A-5801-4120-90B3-98F6F86CAF29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CEB7-752F-427B-A14E-532763EDF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58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8" y="274654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4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A23A-5801-4120-90B3-98F6F86CAF29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CEB7-752F-427B-A14E-532763EDF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044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42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CFDE-3714-4D67-9CDA-7C296E0D0A19}" type="datetime1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white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143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7E30-9FC5-462B-BC49-A58FD99E8E93}" type="datetime1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white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965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64FA-2529-4266-946A-0365DBD7ED25}" type="datetime1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white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100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8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052B-8D42-4652-8AEB-01EA9E5D88C3}" type="datetime1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white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54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E1EF-3456-4C7F-B3FC-6D3BFD1FAFEE}" type="datetime1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white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328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C906-6376-4FBC-80EB-F4F8B7E4A6F0}" type="datetime1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white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107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D911-6092-4223-9AAE-39FE533E5D26}" type="datetime1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white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776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8" y="27306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CB74-0766-4B7B-A6ED-47DD0464E3C9}" type="datetime1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white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46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A23A-5801-4120-90B3-98F6F86CAF29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CEB7-752F-427B-A14E-532763EDF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1516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EFBB-32E0-4D25-97DE-8D3B8B1A8EF5}" type="datetime1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white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367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B32-53E4-4A5A-9225-5D6FF4465748}" type="datetime1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white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0247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8" y="274655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5" y="274655"/>
            <a:ext cx="6019799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8CDA-B5A6-4627-80C0-E3DBEDBA0102}" type="datetime1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white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3961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179" y="273367"/>
            <a:ext cx="8228763" cy="114533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179" y="1604841"/>
            <a:ext cx="8228763" cy="3977158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45120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3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80E2-8B35-4E88-AEAE-DB42B3E4304F}" type="datetimeFigureOut">
              <a:rPr lang="en-IN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D09D-77FD-4D47-BE5A-7B0DF731EBEF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5624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80E2-8B35-4E88-AEAE-DB42B3E4304F}" type="datetimeFigureOut">
              <a:rPr lang="en-IN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D09D-77FD-4D47-BE5A-7B0DF731EBEF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2665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80E2-8B35-4E88-AEAE-DB42B3E4304F}" type="datetimeFigureOut">
              <a:rPr lang="en-IN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D09D-77FD-4D47-BE5A-7B0DF731EBEF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9209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7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80E2-8B35-4E88-AEAE-DB42B3E4304F}" type="datetimeFigureOut">
              <a:rPr lang="en-IN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D09D-77FD-4D47-BE5A-7B0DF731EBEF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3307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80E2-8B35-4E88-AEAE-DB42B3E4304F}" type="datetimeFigureOut">
              <a:rPr lang="en-IN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D09D-77FD-4D47-BE5A-7B0DF731EBEF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9851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80E2-8B35-4E88-AEAE-DB42B3E4304F}" type="datetimeFigureOut">
              <a:rPr lang="en-IN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D09D-77FD-4D47-BE5A-7B0DF731EBEF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78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A23A-5801-4120-90B3-98F6F86CAF29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CEB7-752F-427B-A14E-532763EDF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6765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80E2-8B35-4E88-AEAE-DB42B3E4304F}" type="datetimeFigureOut">
              <a:rPr lang="en-IN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D09D-77FD-4D47-BE5A-7B0DF731EBEF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0539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7" y="27306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80E2-8B35-4E88-AEAE-DB42B3E4304F}" type="datetimeFigureOut">
              <a:rPr lang="en-IN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D09D-77FD-4D47-BE5A-7B0DF731EBEF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646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80E2-8B35-4E88-AEAE-DB42B3E4304F}" type="datetimeFigureOut">
              <a:rPr lang="en-IN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D09D-77FD-4D47-BE5A-7B0DF731EBEF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9927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80E2-8B35-4E88-AEAE-DB42B3E4304F}" type="datetimeFigureOut">
              <a:rPr lang="en-IN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D09D-77FD-4D47-BE5A-7B0DF731EBEF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0944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7" y="27465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680E2-8B35-4E88-AEAE-DB42B3E4304F}" type="datetimeFigureOut">
              <a:rPr lang="en-IN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D09D-77FD-4D47-BE5A-7B0DF731EBEF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6314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3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CFDE-3714-4D67-9CDA-7C296E0D0A19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733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7E30-9FC5-462B-BC49-A58FD99E8E93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439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64FA-2529-4266-946A-0365DBD7ED25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51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5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052B-8D42-4652-8AEB-01EA9E5D88C3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537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E1EF-3456-4C7F-B3FC-6D3BFD1FAFE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175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8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A23A-5801-4120-90B3-98F6F86CAF29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CEB7-752F-427B-A14E-532763EDF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9169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C906-6376-4FBC-80EB-F4F8B7E4A6F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040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D911-6092-4223-9AAE-39FE533E5D26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0738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6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CB74-0766-4B7B-A6ED-47DD0464E3C9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4597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EFBB-32E0-4D25-97DE-8D3B8B1A8EF5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9811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B32-53E4-4A5A-9225-5D6FF4465748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1031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5" y="27464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5" y="274649"/>
            <a:ext cx="6019799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8CDA-B5A6-4627-80C0-E3DBEDBA0102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21054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176" y="273361"/>
            <a:ext cx="8228763" cy="114533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176" y="1604841"/>
            <a:ext cx="8228763" cy="3977158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16798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CFDE-3714-4D67-9CDA-7C296E0D0A19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60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7E30-9FC5-462B-BC49-A58FD99E8E93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210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64FA-2529-4266-946A-0365DBD7ED25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77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A23A-5801-4120-90B3-98F6F86CAF29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CEB7-752F-427B-A14E-532763EDF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9712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052B-8D42-4652-8AEB-01EA9E5D88C3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623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1E1EF-3456-4C7F-B3FC-6D3BFD1FAFE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438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C906-6376-4FBC-80EB-F4F8B7E4A6F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48387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D911-6092-4223-9AAE-39FE533E5D26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61313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CB74-0766-4B7B-A6ED-47DD0464E3C9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79163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EFBB-32E0-4D25-97DE-8D3B8B1A8EF5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5900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B32-53E4-4A5A-9225-5D6FF4465748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55988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1"/>
            <a:ext cx="6019799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8CDA-B5A6-4627-80C0-E3DBEDBA0102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69891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172" y="273353"/>
            <a:ext cx="8228763" cy="114533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172" y="1604841"/>
            <a:ext cx="8228763" cy="3977158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073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A23A-5801-4120-90B3-98F6F86CAF29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CEB7-752F-427B-A14E-532763EDF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84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A23A-5801-4120-90B3-98F6F86CAF29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CEB7-752F-427B-A14E-532763EDF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76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8" y="27306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A23A-5801-4120-90B3-98F6F86CAF29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CEB7-752F-427B-A14E-532763EDF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11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DA23A-5801-4120-90B3-98F6F86CAF29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CEB7-752F-427B-A14E-532763EDF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05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7" y="274638"/>
            <a:ext cx="82296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7" y="1600206"/>
            <a:ext cx="82296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7" y="6356366"/>
            <a:ext cx="213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DA23A-5801-4120-90B3-98F6F86CAF29}" type="datetimeFigureOut">
              <a:rPr lang="en-IN" smtClean="0"/>
              <a:t>21-08-2020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6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7" y="6356366"/>
            <a:ext cx="213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CEB7-752F-427B-A14E-532763EDF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99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7" y="274638"/>
            <a:ext cx="82296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7" y="1600206"/>
            <a:ext cx="82296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67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0C1C2-DB73-44C5-94AC-E5E729333AFE}" type="datetime1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8" y="6356367"/>
            <a:ext cx="2895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>
                <a:solidFill>
                  <a:prstClr val="white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67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B0C2B-197C-4C9D-A32B-81353773EB0C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2050" name="Picture 2" descr="C:\Users\ADMIN\Music\dd.png"/>
          <p:cNvPicPr>
            <a:picLocks noChangeAspect="1" noChangeArrowheads="1"/>
          </p:cNvPicPr>
          <p:nvPr userDrawn="1"/>
        </p:nvPicPr>
        <p:blipFill>
          <a:blip r:embed="rId1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516" y="0"/>
            <a:ext cx="1581644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" y="6286500"/>
            <a:ext cx="339634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1170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33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6" y="274638"/>
            <a:ext cx="82296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6"/>
            <a:ext cx="82296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6" y="6356364"/>
            <a:ext cx="213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680E2-8B35-4E88-AEAE-DB42B3E4304F}" type="datetimeFigureOut">
              <a:rPr lang="en-IN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6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6" y="6356364"/>
            <a:ext cx="213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BD09D-77FD-4D47-BE5A-7B0DF731EBEF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2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4" y="274638"/>
            <a:ext cx="82296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4" y="1600206"/>
            <a:ext cx="82296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61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0C1C2-DB73-44C5-94AC-E5E729333AF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5" y="6356361"/>
            <a:ext cx="2895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61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C:\Users\ADMIN\Music\dd.png"/>
          <p:cNvPicPr>
            <a:picLocks noChangeAspect="1" noChangeArrowheads="1"/>
          </p:cNvPicPr>
          <p:nvPr userDrawn="1"/>
        </p:nvPicPr>
        <p:blipFill>
          <a:blip r:embed="rId1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513" y="0"/>
            <a:ext cx="1581644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" y="6286500"/>
            <a:ext cx="339634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109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33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3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0C1C2-DB73-44C5-94AC-E5E729333AF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21-08-2020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3"/>
            <a:ext cx="2895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LR PARSERS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3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B0C2B-197C-4C9D-A32B-81353773EB0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C:\Users\ADMIN\Music\dd.png"/>
          <p:cNvPicPr>
            <a:picLocks noChangeAspect="1" noChangeArrowheads="1"/>
          </p:cNvPicPr>
          <p:nvPr userDrawn="1"/>
        </p:nvPicPr>
        <p:blipFill>
          <a:blip r:embed="rId1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509" y="0"/>
            <a:ext cx="1581644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" y="6286500"/>
            <a:ext cx="339634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82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33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en-IN" b="1" dirty="0" smtClean="0"/>
              <a:t>	</a:t>
            </a:r>
          </a:p>
          <a:p>
            <a:pPr marL="0" indent="0" algn="r">
              <a:buNone/>
            </a:pPr>
            <a:endParaRPr lang="en-IN" b="1" dirty="0"/>
          </a:p>
          <a:p>
            <a:pPr marL="0" indent="0" algn="r">
              <a:buNone/>
            </a:pPr>
            <a:endParaRPr lang="en-IN" b="1" dirty="0" smtClean="0"/>
          </a:p>
          <a:p>
            <a:pPr marL="0" indent="0" algn="r">
              <a:buNone/>
            </a:pPr>
            <a:endParaRPr lang="en-IN" b="1" dirty="0" smtClean="0"/>
          </a:p>
          <a:p>
            <a:pPr marL="0" indent="0" algn="ctr">
              <a:buNone/>
            </a:pPr>
            <a:r>
              <a:rPr lang="en-IN" b="1" dirty="0" smtClean="0"/>
              <a:t>By </a:t>
            </a:r>
          </a:p>
          <a:p>
            <a:pPr marL="0" indent="0" algn="ctr">
              <a:buNone/>
            </a:pPr>
            <a:r>
              <a:rPr lang="en-IN" b="1" dirty="0" smtClean="0"/>
              <a:t>K PAVAN KUMAR</a:t>
            </a:r>
          </a:p>
          <a:p>
            <a:pPr marL="0" indent="0" algn="ctr">
              <a:buNone/>
            </a:pPr>
            <a:r>
              <a:rPr lang="en-IN" b="1" dirty="0" smtClean="0"/>
              <a:t>Dept. Of CSE</a:t>
            </a:r>
          </a:p>
          <a:p>
            <a:pPr marL="0" indent="0" algn="ctr">
              <a:buNone/>
            </a:pPr>
            <a:r>
              <a:rPr lang="en-IN" b="1" dirty="0" smtClean="0"/>
              <a:t>VFSTR University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9354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8" y="1628814"/>
            <a:ext cx="250507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5"/>
            <a:ext cx="3320546" cy="103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02" y="3789040"/>
            <a:ext cx="3123797" cy="1484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20702"/>
            <a:ext cx="4307517" cy="204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066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016" y="14"/>
            <a:ext cx="4273651" cy="210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7975"/>
            <a:ext cx="33147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43" y="1340782"/>
            <a:ext cx="4215594" cy="202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11" y="3501022"/>
            <a:ext cx="4303098" cy="244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05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1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28956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23" y="476686"/>
            <a:ext cx="250507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5" y="2483634"/>
            <a:ext cx="4401693" cy="3011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448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dirty="0" smtClean="0">
                <a:solidFill>
                  <a:schemeClr val="tx1"/>
                </a:solidFill>
              </a:rPr>
              <a:t>Step3: Construct a CLR (1) parsing table</a:t>
            </a:r>
            <a:br>
              <a:rPr lang="en-IN" sz="3200" b="1" dirty="0" smtClean="0">
                <a:solidFill>
                  <a:schemeClr val="tx1"/>
                </a:solidFill>
              </a:rPr>
            </a:b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980734"/>
            <a:ext cx="8229601" cy="5145437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2" y="908727"/>
            <a:ext cx="7245854" cy="570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478" y="3861065"/>
            <a:ext cx="2728686" cy="195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452" y="1916849"/>
            <a:ext cx="2380343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56" y="919832"/>
            <a:ext cx="7292622" cy="569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375" y="3861048"/>
            <a:ext cx="1762843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70" y="5186817"/>
            <a:ext cx="2659340" cy="139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546" y="908722"/>
            <a:ext cx="7361969" cy="574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05" y="3861065"/>
            <a:ext cx="3378603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2" y="914276"/>
            <a:ext cx="7292622" cy="570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187" y="5227173"/>
            <a:ext cx="3506006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0" y="919832"/>
            <a:ext cx="7315200" cy="569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084" y="4158100"/>
            <a:ext cx="6920088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3" y="937297"/>
            <a:ext cx="7268431" cy="569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65" y="5661248"/>
            <a:ext cx="6839454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5" name="Picture 1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3" y="931443"/>
            <a:ext cx="7292622" cy="569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6" name="Picture 20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919" y="4323821"/>
            <a:ext cx="3599543" cy="195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7" name="Picture 2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9" y="949994"/>
            <a:ext cx="7279721" cy="568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8" name="Picture 2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58" y="5661265"/>
            <a:ext cx="4841321" cy="92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9" name="Picture 23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1" y="857376"/>
            <a:ext cx="73152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20" name="Picture 24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911" y="2903541"/>
            <a:ext cx="4086578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21" name="Picture 25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" y="868493"/>
            <a:ext cx="7303912" cy="570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472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DFA</a:t>
            </a:r>
            <a:r>
              <a:rPr lang="en-IN" b="1" dirty="0">
                <a:solidFill>
                  <a:schemeClr val="tx1"/>
                </a:solidFill>
              </a:rPr>
              <a:t/>
            </a:r>
            <a:br>
              <a:rPr lang="en-IN" b="1" dirty="0">
                <a:solidFill>
                  <a:schemeClr val="tx1"/>
                </a:solidFill>
              </a:rPr>
            </a:b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C:\Users\ADMIN\Music\c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44" y="1268760"/>
            <a:ext cx="8192910" cy="54726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473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2">
            <a:normAutofit/>
          </a:bodyPr>
          <a:lstStyle/>
          <a:p>
            <a:pPr algn="l"/>
            <a:r>
              <a:rPr lang="en-IN" sz="3200" b="1" dirty="0" smtClean="0">
                <a:solidFill>
                  <a:schemeClr val="tx1"/>
                </a:solidFill>
              </a:rPr>
              <a:t>Stack Implementation for Input string “</a:t>
            </a:r>
            <a:r>
              <a:rPr lang="en-IN" sz="3200" b="1" dirty="0" err="1" smtClean="0">
                <a:solidFill>
                  <a:schemeClr val="tx1"/>
                </a:solidFill>
              </a:rPr>
              <a:t>abb</a:t>
            </a:r>
            <a:r>
              <a:rPr lang="en-IN" sz="3200" b="1" dirty="0" smtClean="0">
                <a:solidFill>
                  <a:schemeClr val="tx1"/>
                </a:solidFill>
              </a:rPr>
              <a:t>”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40" y="1196755"/>
            <a:ext cx="6120680" cy="5400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Stack         </a:t>
            </a:r>
            <a:r>
              <a:rPr lang="en-IN" b="1" dirty="0" err="1" smtClean="0">
                <a:solidFill>
                  <a:schemeClr val="tx1"/>
                </a:solidFill>
              </a:rPr>
              <a:t>I.Buffer</a:t>
            </a:r>
            <a:r>
              <a:rPr lang="en-IN" b="1" dirty="0" smtClean="0">
                <a:solidFill>
                  <a:schemeClr val="tx1"/>
                </a:solidFill>
              </a:rPr>
              <a:t>         Action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$0		   </a:t>
            </a:r>
            <a:r>
              <a:rPr lang="en-IN" dirty="0" err="1" smtClean="0">
                <a:solidFill>
                  <a:schemeClr val="tx1"/>
                </a:solidFill>
              </a:rPr>
              <a:t>abb</a:t>
            </a:r>
            <a:r>
              <a:rPr lang="en-IN" dirty="0" smtClean="0">
                <a:solidFill>
                  <a:schemeClr val="tx1"/>
                </a:solidFill>
              </a:rPr>
              <a:t>$  		Shift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$0a3 		     bb$		Shift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$0a3b4   	    b$			</a:t>
            </a:r>
            <a:r>
              <a:rPr lang="en-IN" dirty="0" err="1" smtClean="0">
                <a:solidFill>
                  <a:schemeClr val="tx1"/>
                </a:solidFill>
              </a:rPr>
              <a:t>A</a:t>
            </a:r>
            <a:r>
              <a:rPr lang="en-IN" dirty="0" err="1" smtClean="0">
                <a:solidFill>
                  <a:schemeClr val="tx1"/>
                </a:solidFill>
                <a:sym typeface="Wingdings" pitchFamily="2" charset="2"/>
              </a:rPr>
              <a:t>b</a:t>
            </a:r>
            <a:endParaRPr lang="en-IN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sym typeface="Wingdings" pitchFamily="2" charset="2"/>
              </a:rPr>
              <a:t>$0a3A8          b$           	</a:t>
            </a:r>
            <a:r>
              <a:rPr lang="en-IN" dirty="0" err="1" smtClean="0">
                <a:solidFill>
                  <a:schemeClr val="tx1"/>
                </a:solidFill>
                <a:sym typeface="Wingdings" pitchFamily="2" charset="2"/>
              </a:rPr>
              <a:t>AaA</a:t>
            </a:r>
            <a:endParaRPr lang="en-IN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sym typeface="Wingdings" pitchFamily="2" charset="2"/>
              </a:rPr>
              <a:t>$0A2	     	     b$	         Shift         $0A2b7	     $			</a:t>
            </a:r>
            <a:r>
              <a:rPr lang="en-IN" dirty="0" err="1" smtClean="0">
                <a:solidFill>
                  <a:schemeClr val="tx1"/>
                </a:solidFill>
                <a:sym typeface="Wingdings" pitchFamily="2" charset="2"/>
              </a:rPr>
              <a:t>Ab</a:t>
            </a:r>
            <a:endParaRPr lang="en-IN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sym typeface="Wingdings" pitchFamily="2" charset="2"/>
              </a:rPr>
              <a:t>$0A2A5	     $			SAA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sym typeface="Wingdings" pitchFamily="2" charset="2"/>
              </a:rPr>
              <a:t>$0S1		     $			Accept</a:t>
            </a:r>
            <a:endParaRPr lang="en-IN" dirty="0" smtClean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233" y="764704"/>
            <a:ext cx="2802773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9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LALR (1) Parsing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294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LALR(1)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LALR refers to the </a:t>
            </a:r>
            <a:r>
              <a:rPr lang="en-IN" b="1" dirty="0" smtClean="0"/>
              <a:t>Look Ahead </a:t>
            </a:r>
            <a:r>
              <a:rPr lang="en-IN" b="1" dirty="0"/>
              <a:t>LR. </a:t>
            </a:r>
            <a:endParaRPr lang="en-IN" b="1" dirty="0" smtClean="0"/>
          </a:p>
          <a:p>
            <a:r>
              <a:rPr lang="en-IN" b="1" dirty="0" smtClean="0"/>
              <a:t>LR </a:t>
            </a:r>
            <a:r>
              <a:rPr lang="en-IN" b="1" dirty="0"/>
              <a:t>(1) </a:t>
            </a:r>
            <a:r>
              <a:rPr lang="en-IN" b="1" dirty="0" smtClean="0"/>
              <a:t>items required to construct.</a:t>
            </a:r>
            <a:endParaRPr lang="en-IN" b="1" dirty="0"/>
          </a:p>
          <a:p>
            <a:r>
              <a:rPr lang="en-IN" b="1" dirty="0" smtClean="0"/>
              <a:t>In </a:t>
            </a:r>
            <a:r>
              <a:rPr lang="en-IN" b="1" dirty="0"/>
              <a:t>the LALR (1) parsing, the LR (1) items which have same productions but different </a:t>
            </a:r>
            <a:r>
              <a:rPr lang="en-IN" b="1" u="sng" dirty="0"/>
              <a:t>look ahead are combined to form a single set of </a:t>
            </a:r>
            <a:r>
              <a:rPr lang="en-IN" b="1" u="sng" dirty="0" smtClean="0"/>
              <a:t>items.</a:t>
            </a:r>
            <a:endParaRPr lang="en-IN" b="1" u="sng" dirty="0"/>
          </a:p>
          <a:p>
            <a:r>
              <a:rPr lang="en-IN" b="1" dirty="0" smtClean="0"/>
              <a:t>LALR </a:t>
            </a:r>
            <a:r>
              <a:rPr lang="en-IN" b="1" dirty="0"/>
              <a:t>(1) parsing is same as the CLR (1) parsing, only difference in the parsing table.</a:t>
            </a:r>
          </a:p>
        </p:txBody>
      </p:sp>
    </p:spTree>
    <p:extLst>
      <p:ext uri="{BB962C8B-B14F-4D97-AF65-F5344CB8AC3E}">
        <p14:creationId xmlns:p14="http://schemas.microsoft.com/office/powerpoint/2010/main" val="211673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smtClean="0">
                <a:solidFill>
                  <a:schemeClr val="tx1"/>
                </a:solidFill>
              </a:rPr>
              <a:t>Steps are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Add </a:t>
            </a:r>
            <a:r>
              <a:rPr lang="en-IN" b="1" u="sng" dirty="0" smtClean="0"/>
              <a:t>augment production </a:t>
            </a:r>
            <a:r>
              <a:rPr lang="en-IN" b="1" dirty="0" smtClean="0"/>
              <a:t>in the given grammar</a:t>
            </a:r>
          </a:p>
          <a:p>
            <a:r>
              <a:rPr lang="en-IN" b="1" dirty="0" smtClean="0"/>
              <a:t>Create canonical collection of </a:t>
            </a:r>
            <a:r>
              <a:rPr lang="en-IN" b="1" u="sng" dirty="0" smtClean="0"/>
              <a:t>LR (1) items</a:t>
            </a:r>
          </a:p>
          <a:p>
            <a:r>
              <a:rPr lang="en-IN" b="1" dirty="0" smtClean="0"/>
              <a:t>		(LR(1)=LR (0) item + look ahead)</a:t>
            </a:r>
          </a:p>
          <a:p>
            <a:endParaRPr lang="en-IN" b="1" dirty="0" smtClean="0"/>
          </a:p>
          <a:p>
            <a:r>
              <a:rPr lang="en-IN" b="1" dirty="0"/>
              <a:t>LR (1) </a:t>
            </a:r>
            <a:r>
              <a:rPr lang="en-IN" b="1" dirty="0" smtClean="0"/>
              <a:t>items should be combine.</a:t>
            </a:r>
            <a:endParaRPr lang="en-IN" b="1" dirty="0"/>
          </a:p>
          <a:p>
            <a:r>
              <a:rPr lang="en-IN" b="1" dirty="0" smtClean="0"/>
              <a:t>Construct a LALR (1) parsing table</a:t>
            </a:r>
          </a:p>
          <a:p>
            <a:endParaRPr lang="en-IN" b="1" dirty="0" smtClean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0772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3200" b="1" dirty="0">
                <a:solidFill>
                  <a:schemeClr val="tx1"/>
                </a:solidFill>
                <a:latin typeface="+mn-lt"/>
              </a:rPr>
              <a:t>Construct the </a:t>
            </a:r>
            <a:r>
              <a:rPr lang="en-IN" sz="3200" b="1" dirty="0" smtClean="0">
                <a:solidFill>
                  <a:schemeClr val="tx1"/>
                </a:solidFill>
                <a:latin typeface="+mn-lt"/>
              </a:rPr>
              <a:t>LALR(1</a:t>
            </a:r>
            <a:r>
              <a:rPr lang="en-IN" sz="3200" b="1" dirty="0">
                <a:solidFill>
                  <a:schemeClr val="tx1"/>
                </a:solidFill>
                <a:latin typeface="+mn-lt"/>
              </a:rPr>
              <a:t>) parse table</a:t>
            </a:r>
            <a:br>
              <a:rPr lang="en-IN" sz="3200" b="1" dirty="0">
                <a:solidFill>
                  <a:schemeClr val="tx1"/>
                </a:solidFill>
                <a:latin typeface="+mn-lt"/>
              </a:rPr>
            </a:br>
            <a:r>
              <a:rPr lang="en-IN" sz="3200" b="1" dirty="0">
                <a:solidFill>
                  <a:schemeClr val="tx1"/>
                </a:solidFill>
                <a:latin typeface="+mn-lt"/>
              </a:rPr>
              <a:t> for S</a:t>
            </a:r>
            <a:r>
              <a:rPr lang="en-IN" sz="3200" b="1" dirty="0">
                <a:solidFill>
                  <a:schemeClr val="tx1"/>
                </a:solidFill>
                <a:latin typeface="+mn-lt"/>
                <a:sym typeface="Wingdings"/>
              </a:rPr>
              <a:t></a:t>
            </a:r>
            <a:r>
              <a:rPr lang="en-IN" sz="3200" b="1" dirty="0">
                <a:solidFill>
                  <a:schemeClr val="tx1"/>
                </a:solidFill>
                <a:latin typeface="+mn-lt"/>
              </a:rPr>
              <a:t>AA; </a:t>
            </a:r>
            <a:r>
              <a:rPr lang="en-IN" sz="3200" b="1" dirty="0" err="1">
                <a:solidFill>
                  <a:schemeClr val="tx1"/>
                </a:solidFill>
                <a:latin typeface="+mn-lt"/>
              </a:rPr>
              <a:t>A</a:t>
            </a:r>
            <a:r>
              <a:rPr lang="en-IN" sz="3200" b="1" dirty="0" err="1">
                <a:solidFill>
                  <a:schemeClr val="tx1"/>
                </a:solidFill>
                <a:latin typeface="+mn-lt"/>
                <a:sym typeface="Wingdings"/>
              </a:rPr>
              <a:t></a:t>
            </a:r>
            <a:r>
              <a:rPr lang="en-IN" sz="3200" b="1" dirty="0" err="1">
                <a:solidFill>
                  <a:schemeClr val="tx1"/>
                </a:solidFill>
                <a:latin typeface="+mn-lt"/>
              </a:rPr>
              <a:t>aA</a:t>
            </a:r>
            <a:r>
              <a:rPr lang="en-IN" sz="3200" b="1" dirty="0">
                <a:solidFill>
                  <a:schemeClr val="tx1"/>
                </a:solidFill>
                <a:latin typeface="+mn-lt"/>
              </a:rPr>
              <a:t> | b.</a:t>
            </a:r>
            <a:br>
              <a:rPr lang="en-IN" sz="3200" b="1" dirty="0">
                <a:solidFill>
                  <a:schemeClr val="tx1"/>
                </a:solidFill>
                <a:latin typeface="+mn-lt"/>
              </a:rPr>
            </a:br>
            <a:endParaRPr lang="en-IN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1124747"/>
            <a:ext cx="8229601" cy="50014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IN" sz="3000" dirty="0">
                <a:solidFill>
                  <a:schemeClr val="tx1"/>
                </a:solidFill>
              </a:rPr>
              <a:t>Given</a:t>
            </a:r>
          </a:p>
          <a:p>
            <a:pPr marL="0" lvl="0" indent="0">
              <a:buNone/>
            </a:pPr>
            <a:r>
              <a:rPr lang="en-IN" sz="3000" dirty="0">
                <a:solidFill>
                  <a:schemeClr val="tx1"/>
                </a:solidFill>
              </a:rPr>
              <a:t> S</a:t>
            </a:r>
            <a:r>
              <a:rPr lang="en-IN" sz="3000" dirty="0">
                <a:solidFill>
                  <a:schemeClr val="tx1"/>
                </a:solidFill>
                <a:sym typeface="Wingdings"/>
              </a:rPr>
              <a:t></a:t>
            </a:r>
            <a:r>
              <a:rPr lang="en-IN" sz="3000" dirty="0">
                <a:solidFill>
                  <a:schemeClr val="tx1"/>
                </a:solidFill>
              </a:rPr>
              <a:t>AA	 </a:t>
            </a:r>
            <a:r>
              <a:rPr lang="en-IN" sz="3000" dirty="0">
                <a:solidFill>
                  <a:schemeClr val="tx1"/>
                </a:solidFill>
                <a:sym typeface="Wingdings"/>
              </a:rPr>
              <a:t></a:t>
            </a:r>
            <a:r>
              <a:rPr lang="en-IN" sz="3000" dirty="0">
                <a:solidFill>
                  <a:schemeClr val="tx1"/>
                </a:solidFill>
              </a:rPr>
              <a:t>R</a:t>
            </a:r>
            <a:r>
              <a:rPr lang="en-IN" sz="3000" baseline="-25000" dirty="0">
                <a:solidFill>
                  <a:schemeClr val="tx1"/>
                </a:solidFill>
              </a:rPr>
              <a:t>1</a:t>
            </a:r>
            <a:endParaRPr lang="en-IN" sz="30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IN" sz="3000" dirty="0" err="1">
                <a:solidFill>
                  <a:schemeClr val="tx1"/>
                </a:solidFill>
              </a:rPr>
              <a:t>A</a:t>
            </a:r>
            <a:r>
              <a:rPr lang="en-IN" sz="3000" dirty="0" err="1">
                <a:solidFill>
                  <a:schemeClr val="tx1"/>
                </a:solidFill>
                <a:sym typeface="Wingdings"/>
              </a:rPr>
              <a:t></a:t>
            </a:r>
            <a:r>
              <a:rPr lang="en-IN" sz="3000" dirty="0" err="1">
                <a:solidFill>
                  <a:schemeClr val="tx1"/>
                </a:solidFill>
              </a:rPr>
              <a:t>aA</a:t>
            </a:r>
            <a:r>
              <a:rPr lang="en-IN" sz="3000" dirty="0">
                <a:solidFill>
                  <a:schemeClr val="tx1"/>
                </a:solidFill>
              </a:rPr>
              <a:t>	</a:t>
            </a:r>
            <a:r>
              <a:rPr lang="en-IN" sz="3000" dirty="0">
                <a:solidFill>
                  <a:schemeClr val="tx1"/>
                </a:solidFill>
                <a:sym typeface="Wingdings"/>
              </a:rPr>
              <a:t></a:t>
            </a:r>
            <a:r>
              <a:rPr lang="en-IN" sz="3000" dirty="0">
                <a:solidFill>
                  <a:schemeClr val="tx1"/>
                </a:solidFill>
              </a:rPr>
              <a:t>R</a:t>
            </a:r>
            <a:r>
              <a:rPr lang="en-IN" sz="3000" baseline="-25000" dirty="0">
                <a:solidFill>
                  <a:schemeClr val="tx1"/>
                </a:solidFill>
              </a:rPr>
              <a:t>2</a:t>
            </a:r>
            <a:endParaRPr lang="en-IN" sz="30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IN" sz="3000" dirty="0" err="1">
                <a:solidFill>
                  <a:schemeClr val="tx1"/>
                </a:solidFill>
              </a:rPr>
              <a:t>A</a:t>
            </a:r>
            <a:r>
              <a:rPr lang="en-IN" sz="3000" dirty="0" err="1">
                <a:solidFill>
                  <a:schemeClr val="tx1"/>
                </a:solidFill>
                <a:sym typeface="Wingdings"/>
              </a:rPr>
              <a:t></a:t>
            </a:r>
            <a:r>
              <a:rPr lang="en-IN" sz="3000" dirty="0" err="1">
                <a:solidFill>
                  <a:schemeClr val="tx1"/>
                </a:solidFill>
              </a:rPr>
              <a:t>b</a:t>
            </a:r>
            <a:r>
              <a:rPr lang="en-IN" sz="3000" dirty="0">
                <a:solidFill>
                  <a:schemeClr val="tx1"/>
                </a:solidFill>
              </a:rPr>
              <a:t>		</a:t>
            </a:r>
            <a:r>
              <a:rPr lang="en-IN" sz="3000" dirty="0">
                <a:solidFill>
                  <a:schemeClr val="tx1"/>
                </a:solidFill>
                <a:sym typeface="Wingdings"/>
              </a:rPr>
              <a:t></a:t>
            </a:r>
            <a:r>
              <a:rPr lang="en-IN" sz="3000" dirty="0">
                <a:solidFill>
                  <a:schemeClr val="tx1"/>
                </a:solidFill>
              </a:rPr>
              <a:t>R</a:t>
            </a:r>
            <a:r>
              <a:rPr lang="en-IN" sz="3000" baseline="-25000" dirty="0">
                <a:solidFill>
                  <a:schemeClr val="tx1"/>
                </a:solidFill>
              </a:rPr>
              <a:t>3</a:t>
            </a:r>
            <a:endParaRPr lang="en-IN" sz="30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en-IN" sz="30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IN" sz="3000" b="1" dirty="0">
                <a:solidFill>
                  <a:schemeClr val="tx1"/>
                </a:solidFill>
              </a:rPr>
              <a:t>Step1:</a:t>
            </a:r>
            <a:r>
              <a:rPr lang="en-IN" sz="3000" dirty="0">
                <a:solidFill>
                  <a:schemeClr val="tx1"/>
                </a:solidFill>
              </a:rPr>
              <a:t> </a:t>
            </a:r>
            <a:r>
              <a:rPr lang="en-IN" sz="3000" b="1" dirty="0">
                <a:solidFill>
                  <a:schemeClr val="tx1"/>
                </a:solidFill>
              </a:rPr>
              <a:t>Augmented Grammar</a:t>
            </a:r>
          </a:p>
          <a:p>
            <a:pPr marL="0" lvl="0" indent="0">
              <a:buNone/>
            </a:pPr>
            <a:r>
              <a:rPr lang="en-IN" sz="3000" dirty="0">
                <a:solidFill>
                  <a:schemeClr val="tx1"/>
                </a:solidFill>
              </a:rPr>
              <a:t>	S’</a:t>
            </a:r>
            <a:r>
              <a:rPr lang="en-IN" sz="3000" dirty="0">
                <a:solidFill>
                  <a:schemeClr val="tx1"/>
                </a:solidFill>
                <a:sym typeface="Wingdings"/>
              </a:rPr>
              <a:t></a:t>
            </a:r>
            <a:r>
              <a:rPr lang="en-IN" sz="3000" dirty="0">
                <a:solidFill>
                  <a:schemeClr val="tx1"/>
                </a:solidFill>
              </a:rPr>
              <a:t>S</a:t>
            </a:r>
          </a:p>
          <a:p>
            <a:pPr marL="0" lvl="0" indent="0">
              <a:buNone/>
            </a:pPr>
            <a:r>
              <a:rPr lang="en-IN" sz="3000" dirty="0">
                <a:solidFill>
                  <a:schemeClr val="tx1"/>
                </a:solidFill>
              </a:rPr>
              <a:t>	S</a:t>
            </a:r>
            <a:r>
              <a:rPr lang="en-IN" sz="3000" dirty="0">
                <a:solidFill>
                  <a:schemeClr val="tx1"/>
                </a:solidFill>
                <a:sym typeface="Wingdings"/>
              </a:rPr>
              <a:t></a:t>
            </a:r>
            <a:r>
              <a:rPr lang="en-IN" sz="3000" dirty="0">
                <a:solidFill>
                  <a:schemeClr val="tx1"/>
                </a:solidFill>
              </a:rPr>
              <a:t>AA </a:t>
            </a:r>
          </a:p>
          <a:p>
            <a:pPr marL="0" lvl="0" indent="0">
              <a:buNone/>
            </a:pPr>
            <a:r>
              <a:rPr lang="en-IN" sz="3000" dirty="0">
                <a:solidFill>
                  <a:schemeClr val="tx1"/>
                </a:solidFill>
              </a:rPr>
              <a:t>	</a:t>
            </a:r>
            <a:r>
              <a:rPr lang="en-IN" sz="3000" dirty="0" err="1">
                <a:solidFill>
                  <a:schemeClr val="tx1"/>
                </a:solidFill>
              </a:rPr>
              <a:t>A</a:t>
            </a:r>
            <a:r>
              <a:rPr lang="en-IN" sz="3000" dirty="0" err="1">
                <a:solidFill>
                  <a:schemeClr val="tx1"/>
                </a:solidFill>
                <a:sym typeface="Wingdings"/>
              </a:rPr>
              <a:t></a:t>
            </a:r>
            <a:r>
              <a:rPr lang="en-IN" sz="3000" dirty="0" err="1">
                <a:solidFill>
                  <a:schemeClr val="tx1"/>
                </a:solidFill>
              </a:rPr>
              <a:t>aA</a:t>
            </a:r>
            <a:endParaRPr lang="en-IN" sz="30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IN" sz="3000" dirty="0">
                <a:solidFill>
                  <a:schemeClr val="tx1"/>
                </a:solidFill>
              </a:rPr>
              <a:t>	</a:t>
            </a:r>
            <a:r>
              <a:rPr lang="en-IN" sz="3000" dirty="0" err="1">
                <a:solidFill>
                  <a:schemeClr val="tx1"/>
                </a:solidFill>
              </a:rPr>
              <a:t>A</a:t>
            </a:r>
            <a:r>
              <a:rPr lang="en-IN" sz="3000" dirty="0" err="1">
                <a:solidFill>
                  <a:schemeClr val="tx1"/>
                </a:solidFill>
                <a:sym typeface="Wingdings"/>
              </a:rPr>
              <a:t></a:t>
            </a:r>
            <a:r>
              <a:rPr lang="en-IN" sz="3000" dirty="0" err="1">
                <a:solidFill>
                  <a:schemeClr val="tx1"/>
                </a:solidFill>
              </a:rPr>
              <a:t>b</a:t>
            </a:r>
            <a:endParaRPr lang="en-IN" sz="30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en-IN" sz="3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4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 smtClean="0">
                <a:solidFill>
                  <a:schemeClr val="tx1"/>
                </a:solidFill>
              </a:rPr>
              <a:t>Canonical LR ( 1 )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Canonical </a:t>
            </a:r>
            <a:r>
              <a:rPr lang="en-IN" b="1" dirty="0" err="1" smtClean="0">
                <a:solidFill>
                  <a:schemeClr val="tx1"/>
                </a:solidFill>
              </a:rPr>
              <a:t>lookahead</a:t>
            </a:r>
            <a:r>
              <a:rPr lang="en-IN" b="1" dirty="0" smtClean="0">
                <a:solidFill>
                  <a:schemeClr val="tx1"/>
                </a:solidFill>
              </a:rPr>
              <a:t> Parser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LR (1) items to build 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Produces the more number of states as compare to the SLR (1) parsing.</a:t>
            </a:r>
          </a:p>
          <a:p>
            <a:endParaRPr lang="en-IN" b="1" dirty="0" smtClean="0">
              <a:solidFill>
                <a:schemeClr val="tx1"/>
              </a:solidFill>
            </a:endParaRPr>
          </a:p>
          <a:p>
            <a:r>
              <a:rPr lang="en-IN" b="1" dirty="0" smtClean="0">
                <a:solidFill>
                  <a:schemeClr val="tx1"/>
                </a:solidFill>
              </a:rPr>
              <a:t>Place the reduce node only in the </a:t>
            </a:r>
            <a:r>
              <a:rPr lang="en-IN" b="1" dirty="0" err="1" smtClean="0">
                <a:solidFill>
                  <a:schemeClr val="tx1"/>
                </a:solidFill>
              </a:rPr>
              <a:t>lookahead</a:t>
            </a:r>
            <a:r>
              <a:rPr lang="en-IN" b="1" dirty="0" smtClean="0">
                <a:solidFill>
                  <a:schemeClr val="tx1"/>
                </a:solidFill>
              </a:rPr>
              <a:t> symbols.</a:t>
            </a:r>
          </a:p>
          <a:p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3132146" y="2492375"/>
            <a:ext cx="914401" cy="914400"/>
          </a:xfrm>
        </p:spPr>
        <p:txBody>
          <a:bodyPr/>
          <a:lstStyle/>
          <a:p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0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92713"/>
            <a:ext cx="8229601" cy="5433469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/>
              <a:t>Step2: LR(1) Items</a:t>
            </a:r>
            <a:endParaRPr lang="en-IN" dirty="0"/>
          </a:p>
          <a:p>
            <a:r>
              <a:rPr lang="en-IN" dirty="0"/>
              <a:t>Always begin with augmented grammar production with $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b="1" dirty="0" smtClean="0"/>
              <a:t>S</a:t>
            </a:r>
            <a:r>
              <a:rPr lang="en-IN" b="1" dirty="0"/>
              <a:t>’</a:t>
            </a:r>
            <a:r>
              <a:rPr lang="en-IN" b="1" dirty="0">
                <a:sym typeface="Wingdings"/>
              </a:rPr>
              <a:t></a:t>
            </a:r>
            <a:r>
              <a:rPr lang="en-IN" b="1" dirty="0"/>
              <a:t>.S,$</a:t>
            </a:r>
          </a:p>
          <a:p>
            <a:r>
              <a:rPr lang="en-IN" dirty="0"/>
              <a:t>To close match the item with A</a:t>
            </a:r>
            <a:r>
              <a:rPr lang="en-IN" dirty="0">
                <a:sym typeface="Wingdings"/>
              </a:rPr>
              <a:t></a:t>
            </a:r>
            <a:r>
              <a:rPr lang="en-IN" dirty="0"/>
              <a:t>α.xβ,a</a:t>
            </a:r>
          </a:p>
          <a:p>
            <a:pPr marL="0" indent="0">
              <a:buNone/>
            </a:pPr>
            <a:r>
              <a:rPr lang="en-IN" dirty="0" smtClean="0"/>
              <a:t>	Where </a:t>
            </a:r>
            <a:r>
              <a:rPr lang="en-IN" dirty="0"/>
              <a:t>α = ϵ, x = S, β=ϵ, a=$</a:t>
            </a:r>
          </a:p>
          <a:p>
            <a:r>
              <a:rPr lang="en-IN" dirty="0"/>
              <a:t>If there is a production x</a:t>
            </a:r>
            <a:r>
              <a:rPr lang="en-IN" dirty="0">
                <a:sym typeface="Wingdings"/>
              </a:rPr>
              <a:t></a:t>
            </a:r>
            <a:r>
              <a:rPr lang="ar-SA" dirty="0"/>
              <a:t>ﻹ</a:t>
            </a:r>
            <a:r>
              <a:rPr lang="en-IN" dirty="0"/>
              <a:t>,b then add x</a:t>
            </a:r>
            <a:r>
              <a:rPr lang="en-IN" dirty="0">
                <a:sym typeface="Wingdings"/>
              </a:rPr>
              <a:t></a:t>
            </a:r>
            <a:r>
              <a:rPr lang="en-IN" dirty="0"/>
              <a:t>. </a:t>
            </a:r>
            <a:r>
              <a:rPr lang="ar-SA" dirty="0"/>
              <a:t>ﻹ</a:t>
            </a:r>
            <a:r>
              <a:rPr lang="en-IN" dirty="0"/>
              <a:t>,b</a:t>
            </a:r>
          </a:p>
          <a:p>
            <a:r>
              <a:rPr lang="en-IN" dirty="0"/>
              <a:t>Here X=S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b="1" dirty="0" smtClean="0"/>
              <a:t>S</a:t>
            </a:r>
            <a:r>
              <a:rPr lang="en-IN" b="1" dirty="0">
                <a:sym typeface="Wingdings"/>
              </a:rPr>
              <a:t></a:t>
            </a:r>
            <a:r>
              <a:rPr lang="en-IN" b="1" dirty="0"/>
              <a:t>.AA ,b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b=First(βa</a:t>
            </a:r>
            <a:r>
              <a:rPr lang="en-IN" dirty="0"/>
              <a:t>)=First(ϵ$)=First($)={$}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b="1" dirty="0" err="1" smtClean="0"/>
              <a:t>i.e</a:t>
            </a:r>
            <a:r>
              <a:rPr lang="en-IN" b="1" dirty="0" smtClean="0"/>
              <a:t> </a:t>
            </a:r>
            <a:r>
              <a:rPr lang="en-IN" b="1" u="sng" dirty="0"/>
              <a:t>S</a:t>
            </a:r>
            <a:r>
              <a:rPr lang="en-IN" b="1" u="sng" dirty="0">
                <a:sym typeface="Wingdings"/>
              </a:rPr>
              <a:t></a:t>
            </a:r>
            <a:r>
              <a:rPr lang="en-IN" b="1" u="sng" dirty="0"/>
              <a:t>.AA ,$</a:t>
            </a:r>
            <a:endParaRPr lang="en-IN" b="1" dirty="0"/>
          </a:p>
          <a:p>
            <a:pPr marL="0" indent="0">
              <a:buNone/>
            </a:pPr>
            <a:r>
              <a:rPr lang="en-IN" dirty="0" smtClean="0"/>
              <a:t>	Match </a:t>
            </a:r>
            <a:r>
              <a:rPr lang="en-IN" dirty="0"/>
              <a:t>the item with A</a:t>
            </a:r>
            <a:r>
              <a:rPr lang="en-IN" dirty="0">
                <a:sym typeface="Wingdings"/>
              </a:rPr>
              <a:t></a:t>
            </a:r>
            <a:r>
              <a:rPr lang="en-IN" dirty="0"/>
              <a:t>α.xβ,a</a:t>
            </a:r>
          </a:p>
          <a:p>
            <a:pPr marL="0" indent="0">
              <a:buNone/>
            </a:pPr>
            <a:r>
              <a:rPr lang="en-IN" dirty="0" smtClean="0"/>
              <a:t>	Where </a:t>
            </a:r>
            <a:r>
              <a:rPr lang="en-IN" dirty="0"/>
              <a:t>α = ϵ, x = A, β=A, a=$</a:t>
            </a:r>
          </a:p>
          <a:p>
            <a:r>
              <a:rPr lang="en-IN" dirty="0"/>
              <a:t>If there is a production x</a:t>
            </a:r>
            <a:r>
              <a:rPr lang="en-IN" dirty="0">
                <a:sym typeface="Wingdings"/>
              </a:rPr>
              <a:t></a:t>
            </a:r>
            <a:r>
              <a:rPr lang="ar-SA" dirty="0"/>
              <a:t>ﻹ</a:t>
            </a:r>
            <a:r>
              <a:rPr lang="en-IN" dirty="0"/>
              <a:t>,b then add x</a:t>
            </a:r>
            <a:r>
              <a:rPr lang="en-IN" dirty="0">
                <a:sym typeface="Wingdings"/>
              </a:rPr>
              <a:t></a:t>
            </a:r>
            <a:r>
              <a:rPr lang="en-IN" dirty="0"/>
              <a:t>. </a:t>
            </a:r>
            <a:r>
              <a:rPr lang="ar-SA" dirty="0"/>
              <a:t>ﻹ</a:t>
            </a:r>
            <a:r>
              <a:rPr lang="en-IN" dirty="0"/>
              <a:t>,b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91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92713"/>
            <a:ext cx="8229601" cy="5433469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Here X=A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	A</a:t>
            </a:r>
            <a:r>
              <a:rPr lang="en-IN" b="1" dirty="0">
                <a:sym typeface="Wingdings"/>
              </a:rPr>
              <a:t></a:t>
            </a:r>
            <a:r>
              <a:rPr lang="en-IN" b="1" dirty="0"/>
              <a:t>.</a:t>
            </a:r>
            <a:r>
              <a:rPr lang="en-IN" b="1" dirty="0" err="1"/>
              <a:t>aA,b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b=First(A</a:t>
            </a:r>
            <a:r>
              <a:rPr lang="en-IN" b="1" dirty="0"/>
              <a:t>$)=First(A)={</a:t>
            </a:r>
            <a:r>
              <a:rPr lang="en-IN" b="1" dirty="0" err="1"/>
              <a:t>a,b</a:t>
            </a:r>
            <a:r>
              <a:rPr lang="en-IN" b="1" dirty="0"/>
              <a:t>}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i.e</a:t>
            </a:r>
            <a:r>
              <a:rPr lang="en-IN" b="1" dirty="0" smtClean="0"/>
              <a:t> </a:t>
            </a:r>
            <a:r>
              <a:rPr lang="en-IN" b="1" dirty="0"/>
              <a:t>A</a:t>
            </a:r>
            <a:r>
              <a:rPr lang="en-IN" b="1" dirty="0">
                <a:sym typeface="Wingdings"/>
              </a:rPr>
              <a:t></a:t>
            </a:r>
            <a:r>
              <a:rPr lang="en-IN" b="1" dirty="0"/>
              <a:t>.</a:t>
            </a:r>
            <a:r>
              <a:rPr lang="en-IN" b="1" dirty="0" err="1"/>
              <a:t>aA</a:t>
            </a:r>
            <a:r>
              <a:rPr lang="en-IN" b="1" dirty="0"/>
              <a:t>, a | b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 smtClean="0"/>
              <a:t>   </a:t>
            </a:r>
            <a:r>
              <a:rPr lang="en-IN" b="1" dirty="0" err="1" smtClean="0"/>
              <a:t>A</a:t>
            </a:r>
            <a:r>
              <a:rPr lang="en-IN" b="1" dirty="0" err="1">
                <a:sym typeface="Wingdings"/>
              </a:rPr>
              <a:t></a:t>
            </a:r>
            <a:r>
              <a:rPr lang="en-IN" b="1" dirty="0" err="1"/>
              <a:t>.b</a:t>
            </a:r>
            <a:r>
              <a:rPr lang="en-IN" b="1" dirty="0"/>
              <a:t>, b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b=First(A</a:t>
            </a:r>
            <a:r>
              <a:rPr lang="en-IN" b="1" dirty="0"/>
              <a:t>$)=First(A)={</a:t>
            </a:r>
            <a:r>
              <a:rPr lang="en-IN" b="1" dirty="0" err="1"/>
              <a:t>a,b</a:t>
            </a:r>
            <a:r>
              <a:rPr lang="en-IN" b="1" dirty="0"/>
              <a:t>}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i.e</a:t>
            </a:r>
            <a:r>
              <a:rPr lang="en-IN" b="1" dirty="0" smtClean="0"/>
              <a:t> </a:t>
            </a:r>
            <a:r>
              <a:rPr lang="en-IN" b="1" dirty="0" err="1"/>
              <a:t>A</a:t>
            </a:r>
            <a:r>
              <a:rPr lang="en-IN" b="1" dirty="0" err="1">
                <a:sym typeface="Wingdings"/>
              </a:rPr>
              <a:t></a:t>
            </a:r>
            <a:r>
              <a:rPr lang="en-IN" b="1" dirty="0" err="1"/>
              <a:t>.b</a:t>
            </a:r>
            <a:r>
              <a:rPr lang="en-IN" b="1" dirty="0"/>
              <a:t>, a | b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If the next symbol of </a:t>
            </a:r>
            <a:r>
              <a:rPr lang="en-IN" b="1" dirty="0" smtClean="0"/>
              <a:t>“.”(</a:t>
            </a:r>
            <a:r>
              <a:rPr lang="en-IN" b="1" dirty="0"/>
              <a:t>dot) is terminal then no need of compare</a:t>
            </a:r>
            <a:r>
              <a:rPr lang="en-IN" b="1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223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92713"/>
            <a:ext cx="8229601" cy="5433469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Finally the productions are </a:t>
            </a: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	S’</a:t>
            </a:r>
            <a:r>
              <a:rPr lang="en-IN" b="1" dirty="0" smtClean="0">
                <a:sym typeface="Wingdings"/>
              </a:rPr>
              <a:t></a:t>
            </a:r>
            <a:r>
              <a:rPr lang="en-IN" b="1" dirty="0" smtClean="0"/>
              <a:t>S,$</a:t>
            </a: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	S</a:t>
            </a:r>
            <a:r>
              <a:rPr lang="en-IN" b="1" dirty="0" smtClean="0">
                <a:sym typeface="Wingdings"/>
              </a:rPr>
              <a:t></a:t>
            </a:r>
            <a:r>
              <a:rPr lang="en-IN" b="1" dirty="0" smtClean="0"/>
              <a:t>AA ,$</a:t>
            </a: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A</a:t>
            </a:r>
            <a:r>
              <a:rPr lang="en-IN" b="1" dirty="0" err="1" smtClean="0">
                <a:sym typeface="Wingdings"/>
              </a:rPr>
              <a:t></a:t>
            </a:r>
            <a:r>
              <a:rPr lang="en-IN" b="1" dirty="0" err="1" smtClean="0"/>
              <a:t>aA</a:t>
            </a:r>
            <a:r>
              <a:rPr lang="en-IN" b="1" dirty="0" smtClean="0"/>
              <a:t>, a | b</a:t>
            </a: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A</a:t>
            </a:r>
            <a:r>
              <a:rPr lang="en-IN" b="1" dirty="0" err="1" smtClean="0">
                <a:sym typeface="Wingdings"/>
              </a:rPr>
              <a:t></a:t>
            </a:r>
            <a:r>
              <a:rPr lang="en-IN" b="1" dirty="0" err="1" smtClean="0"/>
              <a:t>b</a:t>
            </a:r>
            <a:r>
              <a:rPr lang="en-IN" b="1" dirty="0" smtClean="0"/>
              <a:t>, a | b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411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STEP2: LR(1) Items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848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0688"/>
            <a:ext cx="56578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08922"/>
            <a:ext cx="7210374" cy="170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1" y="3789054"/>
            <a:ext cx="4307517" cy="204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356" y="542271"/>
            <a:ext cx="4273651" cy="210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58" y="3284998"/>
            <a:ext cx="3447949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588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8" y="1628814"/>
            <a:ext cx="250507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6675"/>
            <a:ext cx="3320546" cy="103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02" y="3789040"/>
            <a:ext cx="3123797" cy="1484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20702"/>
            <a:ext cx="4307517" cy="204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386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016" y="14"/>
            <a:ext cx="4273651" cy="210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7975"/>
            <a:ext cx="33147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43" y="1340782"/>
            <a:ext cx="4215594" cy="202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11" y="3501022"/>
            <a:ext cx="4303098" cy="244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10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1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28956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23" y="476686"/>
            <a:ext cx="250507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5" y="2483634"/>
            <a:ext cx="4401693" cy="3011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079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5" y="332667"/>
            <a:ext cx="8229601" cy="5793509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If </a:t>
            </a:r>
            <a:r>
              <a:rPr lang="en-IN" dirty="0"/>
              <a:t>we </a:t>
            </a:r>
            <a:r>
              <a:rPr lang="en-IN" dirty="0" err="1"/>
              <a:t>analyze</a:t>
            </a:r>
            <a:r>
              <a:rPr lang="en-IN" dirty="0"/>
              <a:t> then LR (0) items of I3 and I6 are same but they differ only in their </a:t>
            </a:r>
            <a:r>
              <a:rPr lang="en-IN" dirty="0" err="1"/>
              <a:t>lookahead</a:t>
            </a:r>
            <a:r>
              <a:rPr lang="en-IN" dirty="0"/>
              <a:t>.</a:t>
            </a:r>
          </a:p>
        </p:txBody>
      </p:sp>
      <p:pic>
        <p:nvPicPr>
          <p:cNvPr id="6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95" y="1340768"/>
            <a:ext cx="3560838" cy="175260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522" y="1205841"/>
            <a:ext cx="3054451" cy="2022475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95" y="1124744"/>
            <a:ext cx="6483048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93" y="620699"/>
            <a:ext cx="6037943" cy="4029075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11" name="Picture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93" y="476672"/>
            <a:ext cx="6037943" cy="4725670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413461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DFA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556792"/>
            <a:ext cx="914400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814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smtClean="0">
                <a:solidFill>
                  <a:schemeClr val="tx1"/>
                </a:solidFill>
              </a:rPr>
              <a:t>Steps are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Add augment production in the given grammar</a:t>
            </a:r>
          </a:p>
          <a:p>
            <a:r>
              <a:rPr lang="en-IN" dirty="0" smtClean="0"/>
              <a:t>Create canonical collection of LR (1) items</a:t>
            </a:r>
          </a:p>
          <a:p>
            <a:r>
              <a:rPr lang="en-IN" dirty="0" smtClean="0"/>
              <a:t>		(LR(1)=LR (0) item + look ahead)</a:t>
            </a:r>
          </a:p>
          <a:p>
            <a:r>
              <a:rPr lang="en-IN" dirty="0" smtClean="0"/>
              <a:t>Construct a CLR (1) parsing table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40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1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b="1" dirty="0"/>
              <a:t>LALR PARSE Table:</a:t>
            </a:r>
            <a:endParaRPr lang="en-IN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01" y="908720"/>
            <a:ext cx="6057295" cy="413385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076" y="5085184"/>
            <a:ext cx="2419048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01" y="836712"/>
            <a:ext cx="6037943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210" y="5151859"/>
            <a:ext cx="2486781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01" y="836715"/>
            <a:ext cx="6037943" cy="4018915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396" y="5161387"/>
            <a:ext cx="2448076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526" y="2505990"/>
            <a:ext cx="28061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996" y="5085187"/>
            <a:ext cx="24384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93" y="878622"/>
            <a:ext cx="6037943" cy="409194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13" name="Picture 12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996" y="5085184"/>
            <a:ext cx="3347962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71" y="824830"/>
            <a:ext cx="6028267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368" y="2474201"/>
            <a:ext cx="3522133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/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03" y="824827"/>
            <a:ext cx="5989562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6"/>
          <p:cNvPicPr/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995" y="5098519"/>
            <a:ext cx="6037943" cy="79629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18" name="Picture 17"/>
          <p:cNvPicPr/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70" y="836715"/>
            <a:ext cx="6037943" cy="4098925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19" name="Picture 18"/>
          <p:cNvPicPr/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20" y="760199"/>
            <a:ext cx="6037943" cy="486791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0" name="Picture 19"/>
          <p:cNvPicPr/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48" y="5798289"/>
            <a:ext cx="6037943" cy="745490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1" name="Picture 20"/>
          <p:cNvPicPr/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99" y="774048"/>
            <a:ext cx="6037943" cy="4110990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41205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116632"/>
            <a:ext cx="8229601" cy="1301006"/>
          </a:xfrm>
        </p:spPr>
        <p:txBody>
          <a:bodyPr>
            <a:normAutofit/>
          </a:bodyPr>
          <a:lstStyle/>
          <a:p>
            <a:pPr algn="l"/>
            <a:r>
              <a:rPr lang="en-IN" sz="3200" dirty="0">
                <a:solidFill>
                  <a:schemeClr val="tx1"/>
                </a:solidFill>
              </a:rPr>
              <a:t>Stack Implementation for </a:t>
            </a:r>
            <a:r>
              <a:rPr lang="en-IN" sz="3200" dirty="0" smtClean="0">
                <a:solidFill>
                  <a:schemeClr val="tx1"/>
                </a:solidFill>
              </a:rPr>
              <a:t/>
            </a:r>
            <a:br>
              <a:rPr lang="en-IN" sz="3200" dirty="0" smtClean="0">
                <a:solidFill>
                  <a:schemeClr val="tx1"/>
                </a:solidFill>
              </a:rPr>
            </a:br>
            <a:r>
              <a:rPr lang="en-IN" sz="3200" dirty="0" smtClean="0">
                <a:solidFill>
                  <a:schemeClr val="tx1"/>
                </a:solidFill>
              </a:rPr>
              <a:t>Input </a:t>
            </a:r>
            <a:r>
              <a:rPr lang="en-IN" sz="3200" dirty="0">
                <a:solidFill>
                  <a:schemeClr val="tx1"/>
                </a:solidFill>
              </a:rPr>
              <a:t>string “</a:t>
            </a:r>
            <a:r>
              <a:rPr lang="en-IN" sz="3200" b="1" dirty="0" err="1">
                <a:solidFill>
                  <a:schemeClr val="tx1"/>
                </a:solidFill>
              </a:rPr>
              <a:t>abb</a:t>
            </a:r>
            <a:r>
              <a:rPr lang="en-IN" sz="32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553" y="1556794"/>
            <a:ext cx="8229601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Stack         </a:t>
            </a:r>
            <a:r>
              <a:rPr lang="en-IN" b="1" dirty="0" err="1">
                <a:solidFill>
                  <a:schemeClr val="tx1"/>
                </a:solidFill>
              </a:rPr>
              <a:t>I.Buffer</a:t>
            </a:r>
            <a:r>
              <a:rPr lang="en-IN" b="1" dirty="0">
                <a:solidFill>
                  <a:schemeClr val="tx1"/>
                </a:solidFill>
              </a:rPr>
              <a:t>       </a:t>
            </a:r>
            <a:r>
              <a:rPr lang="en-IN" b="1" dirty="0" smtClean="0">
                <a:solidFill>
                  <a:schemeClr val="tx1"/>
                </a:solidFill>
              </a:rPr>
              <a:t>Action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$0		</a:t>
            </a:r>
            <a:r>
              <a:rPr lang="en-IN" dirty="0" err="1" smtClean="0">
                <a:solidFill>
                  <a:schemeClr val="tx1"/>
                </a:solidFill>
              </a:rPr>
              <a:t>abb</a:t>
            </a:r>
            <a:r>
              <a:rPr lang="en-IN" dirty="0" smtClean="0">
                <a:solidFill>
                  <a:schemeClr val="tx1"/>
                </a:solidFill>
              </a:rPr>
              <a:t>$		shift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$0a36	bb$		shift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$0a36b47     b$		</a:t>
            </a:r>
            <a:r>
              <a:rPr lang="en-IN" dirty="0" err="1" smtClean="0">
                <a:solidFill>
                  <a:schemeClr val="tx1"/>
                </a:solidFill>
              </a:rPr>
              <a:t>A</a:t>
            </a:r>
            <a:r>
              <a:rPr lang="en-IN" dirty="0" err="1" smtClean="0">
                <a:solidFill>
                  <a:schemeClr val="tx1"/>
                </a:solidFill>
                <a:sym typeface="Wingdings" pitchFamily="2" charset="2"/>
              </a:rPr>
              <a:t>b</a:t>
            </a:r>
            <a:endParaRPr lang="en-IN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sym typeface="Wingdings" pitchFamily="2" charset="2"/>
              </a:rPr>
              <a:t>$0a36A89    b$		</a:t>
            </a:r>
            <a:r>
              <a:rPr lang="en-IN" dirty="0" err="1" smtClean="0">
                <a:solidFill>
                  <a:schemeClr val="tx1"/>
                </a:solidFill>
                <a:sym typeface="Wingdings" pitchFamily="2" charset="2"/>
              </a:rPr>
              <a:t>AaA</a:t>
            </a:r>
            <a:endParaRPr lang="en-IN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sym typeface="Wingdings" pitchFamily="2" charset="2"/>
              </a:rPr>
              <a:t>$0A2		   b$		Shift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sym typeface="Wingdings" pitchFamily="2" charset="2"/>
              </a:rPr>
              <a:t>$0A2b47	     $		</a:t>
            </a:r>
            <a:r>
              <a:rPr lang="en-IN" dirty="0" err="1" smtClean="0">
                <a:solidFill>
                  <a:schemeClr val="tx1"/>
                </a:solidFill>
                <a:sym typeface="Wingdings" pitchFamily="2" charset="2"/>
              </a:rPr>
              <a:t>Ab</a:t>
            </a:r>
            <a:endParaRPr lang="en-IN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  <a:sym typeface="Wingdings" pitchFamily="2" charset="2"/>
              </a:rPr>
              <a:t>$0A2A5	     $		SAA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$0S1		     $		Accept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614703"/>
              </p:ext>
            </p:extLst>
          </p:nvPr>
        </p:nvGraphicFramePr>
        <p:xfrm>
          <a:off x="5947888" y="692713"/>
          <a:ext cx="3167224" cy="3168351"/>
        </p:xfrm>
        <a:graphic>
          <a:graphicData uri="http://schemas.openxmlformats.org/drawingml/2006/table">
            <a:tbl>
              <a:tblPr firstRow="1" firstCol="1" bandRow="1"/>
              <a:tblGrid>
                <a:gridCol w="633048"/>
                <a:gridCol w="633048"/>
                <a:gridCol w="565576"/>
                <a:gridCol w="492150"/>
                <a:gridCol w="421701"/>
                <a:gridCol w="421701"/>
              </a:tblGrid>
              <a:tr h="352039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St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Action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GoTo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5203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$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S36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S47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Ac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S36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S47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36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S36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S47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89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47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R3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R3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R3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R1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0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89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R2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R2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R2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8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9669" marR="6966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50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5554"/>
            <a:ext cx="9144000" cy="523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19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IN" sz="3200" b="1" dirty="0">
                <a:solidFill>
                  <a:schemeClr val="tx1"/>
                </a:solidFill>
                <a:latin typeface="+mn-lt"/>
              </a:rPr>
              <a:t>Construct the </a:t>
            </a:r>
            <a:r>
              <a:rPr lang="en-IN" sz="3200" b="1" dirty="0" smtClean="0">
                <a:solidFill>
                  <a:schemeClr val="tx1"/>
                </a:solidFill>
                <a:latin typeface="+mn-lt"/>
              </a:rPr>
              <a:t>CLR(1</a:t>
            </a:r>
            <a:r>
              <a:rPr lang="en-IN" sz="3200" b="1" dirty="0">
                <a:solidFill>
                  <a:schemeClr val="tx1"/>
                </a:solidFill>
                <a:latin typeface="+mn-lt"/>
              </a:rPr>
              <a:t>) parse table</a:t>
            </a:r>
            <a:br>
              <a:rPr lang="en-IN" sz="3200" b="1" dirty="0">
                <a:solidFill>
                  <a:schemeClr val="tx1"/>
                </a:solidFill>
                <a:latin typeface="+mn-lt"/>
              </a:rPr>
            </a:br>
            <a:r>
              <a:rPr lang="en-IN" sz="3200" b="1" dirty="0">
                <a:solidFill>
                  <a:schemeClr val="tx1"/>
                </a:solidFill>
                <a:latin typeface="+mn-lt"/>
              </a:rPr>
              <a:t> for S</a:t>
            </a:r>
            <a:r>
              <a:rPr lang="en-IN" sz="3200" b="1" dirty="0">
                <a:solidFill>
                  <a:schemeClr val="tx1"/>
                </a:solidFill>
                <a:latin typeface="+mn-lt"/>
                <a:sym typeface="Wingdings"/>
              </a:rPr>
              <a:t></a:t>
            </a:r>
            <a:r>
              <a:rPr lang="en-IN" sz="3200" b="1" dirty="0">
                <a:solidFill>
                  <a:schemeClr val="tx1"/>
                </a:solidFill>
                <a:latin typeface="+mn-lt"/>
              </a:rPr>
              <a:t>AA; </a:t>
            </a:r>
            <a:r>
              <a:rPr lang="en-IN" sz="3200" b="1" dirty="0" err="1">
                <a:solidFill>
                  <a:schemeClr val="tx1"/>
                </a:solidFill>
                <a:latin typeface="+mn-lt"/>
              </a:rPr>
              <a:t>A</a:t>
            </a:r>
            <a:r>
              <a:rPr lang="en-IN" sz="3200" b="1" dirty="0" err="1">
                <a:solidFill>
                  <a:schemeClr val="tx1"/>
                </a:solidFill>
                <a:latin typeface="+mn-lt"/>
                <a:sym typeface="Wingdings"/>
              </a:rPr>
              <a:t></a:t>
            </a:r>
            <a:r>
              <a:rPr lang="en-IN" sz="3200" b="1" dirty="0" err="1">
                <a:solidFill>
                  <a:schemeClr val="tx1"/>
                </a:solidFill>
                <a:latin typeface="+mn-lt"/>
              </a:rPr>
              <a:t>aA</a:t>
            </a:r>
            <a:r>
              <a:rPr lang="en-IN" sz="3200" b="1" dirty="0">
                <a:solidFill>
                  <a:schemeClr val="tx1"/>
                </a:solidFill>
                <a:latin typeface="+mn-lt"/>
              </a:rPr>
              <a:t> | b.</a:t>
            </a:r>
            <a:br>
              <a:rPr lang="en-IN" sz="3200" b="1" dirty="0">
                <a:solidFill>
                  <a:schemeClr val="tx1"/>
                </a:solidFill>
                <a:latin typeface="+mn-lt"/>
              </a:rPr>
            </a:br>
            <a:endParaRPr lang="en-IN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9" y="1124747"/>
            <a:ext cx="8229601" cy="50014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dirty="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IN" sz="3000" dirty="0">
                <a:solidFill>
                  <a:schemeClr val="tx1"/>
                </a:solidFill>
              </a:rPr>
              <a:t>Given</a:t>
            </a:r>
          </a:p>
          <a:p>
            <a:pPr marL="0" lvl="0" indent="0">
              <a:buNone/>
            </a:pPr>
            <a:r>
              <a:rPr lang="en-IN" sz="3000" dirty="0">
                <a:solidFill>
                  <a:schemeClr val="tx1"/>
                </a:solidFill>
              </a:rPr>
              <a:t> S</a:t>
            </a:r>
            <a:r>
              <a:rPr lang="en-IN" sz="3000" dirty="0">
                <a:solidFill>
                  <a:schemeClr val="tx1"/>
                </a:solidFill>
                <a:sym typeface="Wingdings"/>
              </a:rPr>
              <a:t></a:t>
            </a:r>
            <a:r>
              <a:rPr lang="en-IN" sz="3000" dirty="0">
                <a:solidFill>
                  <a:schemeClr val="tx1"/>
                </a:solidFill>
              </a:rPr>
              <a:t>AA	 </a:t>
            </a:r>
            <a:r>
              <a:rPr lang="en-IN" sz="3000" dirty="0">
                <a:solidFill>
                  <a:schemeClr val="tx1"/>
                </a:solidFill>
                <a:sym typeface="Wingdings"/>
              </a:rPr>
              <a:t></a:t>
            </a:r>
            <a:r>
              <a:rPr lang="en-IN" sz="3000" dirty="0">
                <a:solidFill>
                  <a:schemeClr val="tx1"/>
                </a:solidFill>
              </a:rPr>
              <a:t>R</a:t>
            </a:r>
            <a:r>
              <a:rPr lang="en-IN" sz="3000" baseline="-25000" dirty="0">
                <a:solidFill>
                  <a:schemeClr val="tx1"/>
                </a:solidFill>
              </a:rPr>
              <a:t>1</a:t>
            </a:r>
            <a:endParaRPr lang="en-IN" sz="30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IN" sz="3000" dirty="0" err="1">
                <a:solidFill>
                  <a:schemeClr val="tx1"/>
                </a:solidFill>
              </a:rPr>
              <a:t>A</a:t>
            </a:r>
            <a:r>
              <a:rPr lang="en-IN" sz="3000" dirty="0" err="1">
                <a:solidFill>
                  <a:schemeClr val="tx1"/>
                </a:solidFill>
                <a:sym typeface="Wingdings"/>
              </a:rPr>
              <a:t></a:t>
            </a:r>
            <a:r>
              <a:rPr lang="en-IN" sz="3000" dirty="0" err="1">
                <a:solidFill>
                  <a:schemeClr val="tx1"/>
                </a:solidFill>
              </a:rPr>
              <a:t>aA</a:t>
            </a:r>
            <a:r>
              <a:rPr lang="en-IN" sz="3000" dirty="0">
                <a:solidFill>
                  <a:schemeClr val="tx1"/>
                </a:solidFill>
              </a:rPr>
              <a:t>	</a:t>
            </a:r>
            <a:r>
              <a:rPr lang="en-IN" sz="3000" dirty="0">
                <a:solidFill>
                  <a:schemeClr val="tx1"/>
                </a:solidFill>
                <a:sym typeface="Wingdings"/>
              </a:rPr>
              <a:t></a:t>
            </a:r>
            <a:r>
              <a:rPr lang="en-IN" sz="3000" dirty="0">
                <a:solidFill>
                  <a:schemeClr val="tx1"/>
                </a:solidFill>
              </a:rPr>
              <a:t>R</a:t>
            </a:r>
            <a:r>
              <a:rPr lang="en-IN" sz="3000" baseline="-25000" dirty="0">
                <a:solidFill>
                  <a:schemeClr val="tx1"/>
                </a:solidFill>
              </a:rPr>
              <a:t>2</a:t>
            </a:r>
            <a:endParaRPr lang="en-IN" sz="30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IN" sz="3000" dirty="0" err="1">
                <a:solidFill>
                  <a:schemeClr val="tx1"/>
                </a:solidFill>
              </a:rPr>
              <a:t>A</a:t>
            </a:r>
            <a:r>
              <a:rPr lang="en-IN" sz="3000" dirty="0" err="1">
                <a:solidFill>
                  <a:schemeClr val="tx1"/>
                </a:solidFill>
                <a:sym typeface="Wingdings"/>
              </a:rPr>
              <a:t></a:t>
            </a:r>
            <a:r>
              <a:rPr lang="en-IN" sz="3000" dirty="0" err="1">
                <a:solidFill>
                  <a:schemeClr val="tx1"/>
                </a:solidFill>
              </a:rPr>
              <a:t>b</a:t>
            </a:r>
            <a:r>
              <a:rPr lang="en-IN" sz="3000" dirty="0">
                <a:solidFill>
                  <a:schemeClr val="tx1"/>
                </a:solidFill>
              </a:rPr>
              <a:t>		</a:t>
            </a:r>
            <a:r>
              <a:rPr lang="en-IN" sz="3000" dirty="0">
                <a:solidFill>
                  <a:schemeClr val="tx1"/>
                </a:solidFill>
                <a:sym typeface="Wingdings"/>
              </a:rPr>
              <a:t></a:t>
            </a:r>
            <a:r>
              <a:rPr lang="en-IN" sz="3000" dirty="0">
                <a:solidFill>
                  <a:schemeClr val="tx1"/>
                </a:solidFill>
              </a:rPr>
              <a:t>R</a:t>
            </a:r>
            <a:r>
              <a:rPr lang="en-IN" sz="3000" baseline="-25000" dirty="0">
                <a:solidFill>
                  <a:schemeClr val="tx1"/>
                </a:solidFill>
              </a:rPr>
              <a:t>3</a:t>
            </a:r>
            <a:endParaRPr lang="en-IN" sz="30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en-IN" sz="30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IN" sz="3000" dirty="0">
                <a:solidFill>
                  <a:schemeClr val="tx1"/>
                </a:solidFill>
              </a:rPr>
              <a:t>Step1: Augmented Grammar</a:t>
            </a:r>
          </a:p>
          <a:p>
            <a:pPr marL="0" lvl="0" indent="0">
              <a:buNone/>
            </a:pPr>
            <a:r>
              <a:rPr lang="en-IN" sz="3000" dirty="0">
                <a:solidFill>
                  <a:schemeClr val="tx1"/>
                </a:solidFill>
              </a:rPr>
              <a:t>	S’</a:t>
            </a:r>
            <a:r>
              <a:rPr lang="en-IN" sz="3000" dirty="0">
                <a:solidFill>
                  <a:schemeClr val="tx1"/>
                </a:solidFill>
                <a:sym typeface="Wingdings"/>
              </a:rPr>
              <a:t></a:t>
            </a:r>
            <a:r>
              <a:rPr lang="en-IN" sz="3000" dirty="0">
                <a:solidFill>
                  <a:schemeClr val="tx1"/>
                </a:solidFill>
              </a:rPr>
              <a:t>S</a:t>
            </a:r>
          </a:p>
          <a:p>
            <a:pPr marL="0" lvl="0" indent="0">
              <a:buNone/>
            </a:pPr>
            <a:r>
              <a:rPr lang="en-IN" sz="3000" dirty="0">
                <a:solidFill>
                  <a:schemeClr val="tx1"/>
                </a:solidFill>
              </a:rPr>
              <a:t>	S</a:t>
            </a:r>
            <a:r>
              <a:rPr lang="en-IN" sz="3000" dirty="0">
                <a:solidFill>
                  <a:schemeClr val="tx1"/>
                </a:solidFill>
                <a:sym typeface="Wingdings"/>
              </a:rPr>
              <a:t></a:t>
            </a:r>
            <a:r>
              <a:rPr lang="en-IN" sz="3000" dirty="0">
                <a:solidFill>
                  <a:schemeClr val="tx1"/>
                </a:solidFill>
              </a:rPr>
              <a:t>AA </a:t>
            </a:r>
          </a:p>
          <a:p>
            <a:pPr marL="0" lvl="0" indent="0">
              <a:buNone/>
            </a:pPr>
            <a:r>
              <a:rPr lang="en-IN" sz="3000" dirty="0">
                <a:solidFill>
                  <a:schemeClr val="tx1"/>
                </a:solidFill>
              </a:rPr>
              <a:t>	</a:t>
            </a:r>
            <a:r>
              <a:rPr lang="en-IN" sz="3000" dirty="0" err="1">
                <a:solidFill>
                  <a:schemeClr val="tx1"/>
                </a:solidFill>
              </a:rPr>
              <a:t>A</a:t>
            </a:r>
            <a:r>
              <a:rPr lang="en-IN" sz="3000" dirty="0" err="1">
                <a:solidFill>
                  <a:schemeClr val="tx1"/>
                </a:solidFill>
                <a:sym typeface="Wingdings"/>
              </a:rPr>
              <a:t></a:t>
            </a:r>
            <a:r>
              <a:rPr lang="en-IN" sz="3000" dirty="0" err="1">
                <a:solidFill>
                  <a:schemeClr val="tx1"/>
                </a:solidFill>
              </a:rPr>
              <a:t>aA</a:t>
            </a:r>
            <a:endParaRPr lang="en-IN" sz="30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IN" sz="3000" dirty="0">
                <a:solidFill>
                  <a:schemeClr val="tx1"/>
                </a:solidFill>
              </a:rPr>
              <a:t>	</a:t>
            </a:r>
            <a:r>
              <a:rPr lang="en-IN" sz="3000" dirty="0" err="1">
                <a:solidFill>
                  <a:schemeClr val="tx1"/>
                </a:solidFill>
              </a:rPr>
              <a:t>A</a:t>
            </a:r>
            <a:r>
              <a:rPr lang="en-IN" sz="3000" dirty="0" err="1">
                <a:solidFill>
                  <a:schemeClr val="tx1"/>
                </a:solidFill>
                <a:sym typeface="Wingdings"/>
              </a:rPr>
              <a:t></a:t>
            </a:r>
            <a:r>
              <a:rPr lang="en-IN" sz="3000" dirty="0" err="1">
                <a:solidFill>
                  <a:schemeClr val="tx1"/>
                </a:solidFill>
              </a:rPr>
              <a:t>b</a:t>
            </a:r>
            <a:endParaRPr lang="en-IN" sz="30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en-IN" sz="3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4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92713"/>
            <a:ext cx="8229601" cy="5433469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Step2: LR(1) Items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Always begin with augmented grammar production with $</a:t>
            </a:r>
          </a:p>
          <a:p>
            <a:pPr marL="0" indent="0">
              <a:buNone/>
            </a:pPr>
            <a:r>
              <a:rPr lang="en-IN" b="1" dirty="0" smtClean="0"/>
              <a:t>		S</a:t>
            </a:r>
            <a:r>
              <a:rPr lang="en-IN" b="1" dirty="0"/>
              <a:t>’</a:t>
            </a:r>
            <a:r>
              <a:rPr lang="en-IN" b="1" dirty="0">
                <a:sym typeface="Wingdings"/>
              </a:rPr>
              <a:t></a:t>
            </a:r>
            <a:r>
              <a:rPr lang="en-IN" b="1" dirty="0"/>
              <a:t>.S,$</a:t>
            </a:r>
            <a:endParaRPr lang="en-IN" dirty="0"/>
          </a:p>
          <a:p>
            <a:r>
              <a:rPr lang="en-IN" b="1" dirty="0"/>
              <a:t>To close match the item with A</a:t>
            </a:r>
            <a:r>
              <a:rPr lang="en-IN" b="1" dirty="0">
                <a:sym typeface="Wingdings"/>
              </a:rPr>
              <a:t></a:t>
            </a:r>
            <a:r>
              <a:rPr lang="en-IN" b="1" dirty="0"/>
              <a:t>α.xβ,a</a:t>
            </a:r>
          </a:p>
          <a:p>
            <a:pPr marL="0" indent="0">
              <a:buNone/>
            </a:pPr>
            <a:r>
              <a:rPr lang="en-IN" b="1" dirty="0" smtClean="0"/>
              <a:t>	Where </a:t>
            </a:r>
            <a:r>
              <a:rPr lang="en-IN" b="1" dirty="0"/>
              <a:t>α = ϵ, x = S, β=ϵ, a=$</a:t>
            </a:r>
          </a:p>
          <a:p>
            <a:r>
              <a:rPr lang="en-IN" b="1" dirty="0"/>
              <a:t>If there is a production x</a:t>
            </a:r>
            <a:r>
              <a:rPr lang="en-IN" b="1" dirty="0">
                <a:sym typeface="Wingdings"/>
              </a:rPr>
              <a:t></a:t>
            </a:r>
            <a:r>
              <a:rPr lang="ar-SA" b="1" dirty="0"/>
              <a:t>ﻹ</a:t>
            </a:r>
            <a:r>
              <a:rPr lang="en-IN" b="1" dirty="0"/>
              <a:t>,b then add x</a:t>
            </a:r>
            <a:r>
              <a:rPr lang="en-IN" b="1" dirty="0">
                <a:sym typeface="Wingdings"/>
              </a:rPr>
              <a:t></a:t>
            </a:r>
            <a:r>
              <a:rPr lang="en-IN" b="1" dirty="0"/>
              <a:t>. </a:t>
            </a:r>
            <a:r>
              <a:rPr lang="ar-SA" b="1" dirty="0"/>
              <a:t>ﻹ</a:t>
            </a:r>
            <a:r>
              <a:rPr lang="en-IN" b="1" dirty="0"/>
              <a:t>,b</a:t>
            </a:r>
          </a:p>
          <a:p>
            <a:pPr marL="0" indent="0">
              <a:buNone/>
            </a:pPr>
            <a:r>
              <a:rPr lang="en-IN" b="1" dirty="0" smtClean="0"/>
              <a:t>	Here </a:t>
            </a:r>
            <a:r>
              <a:rPr lang="en-IN" b="1" dirty="0"/>
              <a:t>X=S</a:t>
            </a:r>
          </a:p>
          <a:p>
            <a:pPr marL="0" indent="0">
              <a:buNone/>
            </a:pPr>
            <a:r>
              <a:rPr lang="en-IN" b="1" dirty="0" smtClean="0"/>
              <a:t>		S</a:t>
            </a:r>
            <a:r>
              <a:rPr lang="en-IN" b="1" dirty="0">
                <a:sym typeface="Wingdings"/>
              </a:rPr>
              <a:t></a:t>
            </a:r>
            <a:r>
              <a:rPr lang="en-IN" b="1" dirty="0"/>
              <a:t>.AA ,</a:t>
            </a:r>
            <a:r>
              <a:rPr lang="en-IN" b="1" dirty="0" smtClean="0"/>
              <a:t>b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b=First(βa</a:t>
            </a:r>
            <a:r>
              <a:rPr lang="en-IN" b="1" dirty="0"/>
              <a:t>)=First(ϵ$)=First($)={$}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i.e</a:t>
            </a:r>
            <a:r>
              <a:rPr lang="en-IN" b="1" dirty="0" smtClean="0"/>
              <a:t> </a:t>
            </a:r>
            <a:r>
              <a:rPr lang="en-IN" b="1" u="sng" dirty="0"/>
              <a:t>S</a:t>
            </a:r>
            <a:r>
              <a:rPr lang="en-IN" b="1" u="sng" dirty="0">
                <a:sym typeface="Wingdings"/>
              </a:rPr>
              <a:t></a:t>
            </a:r>
            <a:r>
              <a:rPr lang="en-IN" b="1" u="sng" dirty="0"/>
              <a:t>.AA ,$</a:t>
            </a:r>
            <a:endParaRPr lang="en-IN" dirty="0"/>
          </a:p>
          <a:p>
            <a:r>
              <a:rPr lang="en-IN" b="1" dirty="0" smtClean="0"/>
              <a:t>Match </a:t>
            </a:r>
            <a:r>
              <a:rPr lang="en-IN" b="1" dirty="0"/>
              <a:t>the item with A</a:t>
            </a:r>
            <a:r>
              <a:rPr lang="en-IN" b="1" dirty="0">
                <a:sym typeface="Wingdings"/>
              </a:rPr>
              <a:t></a:t>
            </a:r>
            <a:r>
              <a:rPr lang="en-IN" b="1" dirty="0"/>
              <a:t>α.xβ,a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Where </a:t>
            </a:r>
            <a:r>
              <a:rPr lang="en-IN" b="1" dirty="0"/>
              <a:t>α = ϵ, x = A, β=A, a=$</a:t>
            </a:r>
            <a:endParaRPr lang="en-IN" dirty="0"/>
          </a:p>
          <a:p>
            <a:r>
              <a:rPr lang="en-IN" b="1" dirty="0"/>
              <a:t>If there is a production x</a:t>
            </a:r>
            <a:r>
              <a:rPr lang="en-IN" b="1" dirty="0">
                <a:sym typeface="Wingdings"/>
              </a:rPr>
              <a:t></a:t>
            </a:r>
            <a:r>
              <a:rPr lang="ar-SA" dirty="0"/>
              <a:t>ﻹ</a:t>
            </a:r>
            <a:r>
              <a:rPr lang="en-IN" b="1" dirty="0"/>
              <a:t>,b then add x</a:t>
            </a:r>
            <a:r>
              <a:rPr lang="en-IN" b="1" dirty="0">
                <a:sym typeface="Wingdings"/>
              </a:rPr>
              <a:t></a:t>
            </a:r>
            <a:r>
              <a:rPr lang="en-IN" b="1" dirty="0"/>
              <a:t>.</a:t>
            </a:r>
            <a:r>
              <a:rPr lang="en-IN" dirty="0"/>
              <a:t> </a:t>
            </a:r>
            <a:r>
              <a:rPr lang="ar-SA" dirty="0"/>
              <a:t>ﻹ</a:t>
            </a:r>
            <a:r>
              <a:rPr lang="en-IN" b="1" dirty="0"/>
              <a:t>,b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320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92713"/>
            <a:ext cx="8229601" cy="5433469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Here X=A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	A</a:t>
            </a:r>
            <a:r>
              <a:rPr lang="en-IN" b="1" dirty="0">
                <a:sym typeface="Wingdings"/>
              </a:rPr>
              <a:t></a:t>
            </a:r>
            <a:r>
              <a:rPr lang="en-IN" b="1" dirty="0"/>
              <a:t>.</a:t>
            </a:r>
            <a:r>
              <a:rPr lang="en-IN" b="1" dirty="0" err="1"/>
              <a:t>aA,b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b=First(A</a:t>
            </a:r>
            <a:r>
              <a:rPr lang="en-IN" b="1" dirty="0"/>
              <a:t>$)=First(A)={</a:t>
            </a:r>
            <a:r>
              <a:rPr lang="en-IN" b="1" dirty="0" err="1"/>
              <a:t>a,b</a:t>
            </a:r>
            <a:r>
              <a:rPr lang="en-IN" b="1" dirty="0"/>
              <a:t>}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err="1" smtClean="0"/>
              <a:t>i.e</a:t>
            </a:r>
            <a:r>
              <a:rPr lang="en-IN" b="1" dirty="0" smtClean="0"/>
              <a:t> </a:t>
            </a:r>
            <a:r>
              <a:rPr lang="en-IN" b="1" dirty="0"/>
              <a:t>A</a:t>
            </a:r>
            <a:r>
              <a:rPr lang="en-IN" b="1" dirty="0">
                <a:sym typeface="Wingdings"/>
              </a:rPr>
              <a:t></a:t>
            </a:r>
            <a:r>
              <a:rPr lang="en-IN" b="1" dirty="0"/>
              <a:t>.</a:t>
            </a:r>
            <a:r>
              <a:rPr lang="en-IN" b="1" dirty="0" err="1"/>
              <a:t>aA</a:t>
            </a:r>
            <a:r>
              <a:rPr lang="en-IN" b="1" dirty="0"/>
              <a:t>, a | b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/>
              <a:t>		</a:t>
            </a:r>
            <a:r>
              <a:rPr lang="en-IN" b="1" dirty="0" err="1" smtClean="0"/>
              <a:t>A</a:t>
            </a:r>
            <a:r>
              <a:rPr lang="en-IN" b="1" dirty="0" err="1">
                <a:sym typeface="Wingdings"/>
              </a:rPr>
              <a:t></a:t>
            </a:r>
            <a:r>
              <a:rPr lang="en-IN" b="1" dirty="0" err="1"/>
              <a:t>.b</a:t>
            </a:r>
            <a:r>
              <a:rPr lang="en-IN" b="1" dirty="0"/>
              <a:t>, b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b=First(A</a:t>
            </a:r>
            <a:r>
              <a:rPr lang="en-IN" b="1" dirty="0"/>
              <a:t>$)=First(A)={</a:t>
            </a:r>
            <a:r>
              <a:rPr lang="en-IN" b="1" dirty="0" err="1"/>
              <a:t>a,b</a:t>
            </a:r>
            <a:r>
              <a:rPr lang="en-IN" b="1" dirty="0"/>
              <a:t>}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i.e</a:t>
            </a:r>
            <a:r>
              <a:rPr lang="en-IN" b="1" dirty="0" smtClean="0"/>
              <a:t> </a:t>
            </a:r>
            <a:r>
              <a:rPr lang="en-IN" b="1" dirty="0" err="1"/>
              <a:t>A</a:t>
            </a:r>
            <a:r>
              <a:rPr lang="en-IN" b="1" dirty="0" err="1">
                <a:sym typeface="Wingdings"/>
              </a:rPr>
              <a:t></a:t>
            </a:r>
            <a:r>
              <a:rPr lang="en-IN" b="1" dirty="0" err="1"/>
              <a:t>.b</a:t>
            </a:r>
            <a:r>
              <a:rPr lang="en-IN" b="1" dirty="0"/>
              <a:t>, a | b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If the next symbol of </a:t>
            </a:r>
            <a:r>
              <a:rPr lang="en-IN" b="1" dirty="0" smtClean="0"/>
              <a:t>“.”(</a:t>
            </a:r>
            <a:r>
              <a:rPr lang="en-IN" b="1" dirty="0"/>
              <a:t>dot) is terminal then no need of compare</a:t>
            </a:r>
            <a:r>
              <a:rPr lang="en-IN" b="1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692713"/>
            <a:ext cx="8229601" cy="5433469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Finally the productions are </a:t>
            </a: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	S’</a:t>
            </a:r>
            <a:r>
              <a:rPr lang="en-IN" b="1" dirty="0" smtClean="0">
                <a:sym typeface="Wingdings"/>
              </a:rPr>
              <a:t></a:t>
            </a:r>
            <a:r>
              <a:rPr lang="en-IN" b="1" dirty="0" smtClean="0"/>
              <a:t>S,$</a:t>
            </a: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	S</a:t>
            </a:r>
            <a:r>
              <a:rPr lang="en-IN" b="1" dirty="0" smtClean="0">
                <a:sym typeface="Wingdings"/>
              </a:rPr>
              <a:t></a:t>
            </a:r>
            <a:r>
              <a:rPr lang="en-IN" b="1" dirty="0" smtClean="0"/>
              <a:t>AA ,$</a:t>
            </a: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A</a:t>
            </a:r>
            <a:r>
              <a:rPr lang="en-IN" b="1" dirty="0" err="1" smtClean="0">
                <a:sym typeface="Wingdings"/>
              </a:rPr>
              <a:t></a:t>
            </a:r>
            <a:r>
              <a:rPr lang="en-IN" b="1" dirty="0" err="1" smtClean="0"/>
              <a:t>aA</a:t>
            </a:r>
            <a:r>
              <a:rPr lang="en-IN" b="1" dirty="0" smtClean="0"/>
              <a:t>, a | b</a:t>
            </a: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A</a:t>
            </a:r>
            <a:r>
              <a:rPr lang="en-IN" b="1" dirty="0" err="1" smtClean="0">
                <a:sym typeface="Wingdings"/>
              </a:rPr>
              <a:t></a:t>
            </a:r>
            <a:r>
              <a:rPr lang="en-IN" b="1" dirty="0" err="1" smtClean="0"/>
              <a:t>b</a:t>
            </a:r>
            <a:r>
              <a:rPr lang="en-IN" b="1" dirty="0" smtClean="0"/>
              <a:t>, a | b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479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Step2: LR(1) Items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91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0688"/>
            <a:ext cx="56578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08922"/>
            <a:ext cx="7210374" cy="170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1" y="3789054"/>
            <a:ext cx="4307517" cy="204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356" y="542271"/>
            <a:ext cx="4273651" cy="210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58" y="3284998"/>
            <a:ext cx="3447949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535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pavan">
      <a:majorFont>
        <a:latin typeface="Calibri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pavan">
      <a:majorFont>
        <a:latin typeface="Calibri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pavan">
      <a:majorFont>
        <a:latin typeface="Calibri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319</Words>
  <Application>Microsoft Office PowerPoint</Application>
  <PresentationFormat>On-screen Show (4:3)</PresentationFormat>
  <Paragraphs>191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Office Theme</vt:lpstr>
      <vt:lpstr>1_Office Theme</vt:lpstr>
      <vt:lpstr>2_Office Theme</vt:lpstr>
      <vt:lpstr>3_Office Theme</vt:lpstr>
      <vt:lpstr>4_Office Theme</vt:lpstr>
      <vt:lpstr>PowerPoint Presentation</vt:lpstr>
      <vt:lpstr>Canonical LR ( 1 ) </vt:lpstr>
      <vt:lpstr>Steps are</vt:lpstr>
      <vt:lpstr>Construct the CLR(1) parse table  for SAA; AaA | b. </vt:lpstr>
      <vt:lpstr>PowerPoint Presentation</vt:lpstr>
      <vt:lpstr>PowerPoint Presentation</vt:lpstr>
      <vt:lpstr>PowerPoint Presentation</vt:lpstr>
      <vt:lpstr>Step2: LR(1) Items</vt:lpstr>
      <vt:lpstr>PowerPoint Presentation</vt:lpstr>
      <vt:lpstr>PowerPoint Presentation</vt:lpstr>
      <vt:lpstr>PowerPoint Presentation</vt:lpstr>
      <vt:lpstr>PowerPoint Presentation</vt:lpstr>
      <vt:lpstr>Step3: Construct a CLR (1) parsing table </vt:lpstr>
      <vt:lpstr>DFA </vt:lpstr>
      <vt:lpstr>Stack Implementation for Input string “abb”</vt:lpstr>
      <vt:lpstr>LALR (1) Parsing</vt:lpstr>
      <vt:lpstr>LALR(1)</vt:lpstr>
      <vt:lpstr>Steps are</vt:lpstr>
      <vt:lpstr>Construct the LALR(1) parse table  for SAA; AaA | b. </vt:lpstr>
      <vt:lpstr>PowerPoint Presentation</vt:lpstr>
      <vt:lpstr>PowerPoint Presentation</vt:lpstr>
      <vt:lpstr>PowerPoint Presentation</vt:lpstr>
      <vt:lpstr>STEP2: LR(1) Items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DFA</vt:lpstr>
      <vt:lpstr>LALR PARSE Table:</vt:lpstr>
      <vt:lpstr>Stack Implementation for  Input string “abb”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</cp:revision>
  <dcterms:created xsi:type="dcterms:W3CDTF">2020-08-21T10:05:35Z</dcterms:created>
  <dcterms:modified xsi:type="dcterms:W3CDTF">2020-08-21T11:07:24Z</dcterms:modified>
</cp:coreProperties>
</file>