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274640"/>
            <a:ext cx="20256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274640"/>
            <a:ext cx="59245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3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2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32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1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0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0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38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9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0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26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03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3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73353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14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600202"/>
            <a:ext cx="3975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600202"/>
            <a:ext cx="3975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5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9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9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9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7947-CED7-42D5-933E-B971A15A310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9040-DF99-4B2E-8FC5-7FA3A4A42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09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069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IN" b="1" dirty="0" smtClean="0"/>
              <a:t>	</a:t>
            </a:r>
          </a:p>
          <a:p>
            <a:pPr marL="0" indent="0" algn="r">
              <a:buNone/>
            </a:pPr>
            <a:endParaRPr lang="en-IN" b="1" dirty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smtClean="0"/>
              <a:t>By </a:t>
            </a:r>
          </a:p>
          <a:p>
            <a:pPr marL="0" indent="0" algn="ctr">
              <a:buNone/>
            </a:pPr>
            <a:r>
              <a:rPr lang="en-IN" b="1" dirty="0" smtClean="0"/>
              <a:t>K PAVAN KUMAR</a:t>
            </a:r>
          </a:p>
          <a:p>
            <a:pPr marL="0" indent="0" algn="ctr">
              <a:buNone/>
            </a:pPr>
            <a:r>
              <a:rPr lang="en-IN" b="1" dirty="0" smtClean="0"/>
              <a:t>Dept. Of CSE</a:t>
            </a:r>
          </a:p>
          <a:p>
            <a:pPr marL="0" indent="0" algn="ctr">
              <a:buNone/>
            </a:pPr>
            <a:r>
              <a:rPr lang="en-IN" b="1" dirty="0" smtClean="0"/>
              <a:t>VFSTR University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75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651"/>
            <a:ext cx="8229601" cy="5865517"/>
          </a:xfrm>
        </p:spPr>
        <p:txBody>
          <a:bodyPr/>
          <a:lstStyle/>
          <a:p>
            <a:pPr marL="0" indent="0">
              <a:buNone/>
            </a:pPr>
            <a:endParaRPr lang="en-IN" b="1" dirty="0" smtClean="0">
              <a:latin typeface="Arial"/>
            </a:endParaRPr>
          </a:p>
          <a:p>
            <a:pPr marL="0" indent="0">
              <a:buNone/>
            </a:pPr>
            <a:endParaRPr lang="en-IN" b="1" dirty="0">
              <a:latin typeface="Arial"/>
            </a:endParaRPr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3</a:t>
            </a:r>
            <a:r>
              <a:rPr lang="en-IN" b="1" dirty="0">
                <a:latin typeface="Arial"/>
              </a:rPr>
              <a:t>) Compile and link </a:t>
            </a:r>
            <a:r>
              <a:rPr lang="en-IN" b="1" dirty="0" err="1">
                <a:latin typeface="Arial"/>
              </a:rPr>
              <a:t>lex.yy.c</a:t>
            </a:r>
            <a:r>
              <a:rPr lang="en-IN" b="1" dirty="0">
                <a:latin typeface="Arial"/>
              </a:rPr>
              <a:t> and </a:t>
            </a:r>
            <a:r>
              <a:rPr lang="en-IN" b="1" dirty="0" err="1">
                <a:latin typeface="Arial"/>
              </a:rPr>
              <a:t>y.tab.c</a:t>
            </a:r>
            <a:r>
              <a:rPr lang="en-IN" b="1" dirty="0">
                <a:latin typeface="Arial"/>
              </a:rPr>
              <a:t> file with cc command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   # cc </a:t>
            </a:r>
            <a:r>
              <a:rPr lang="en-IN" dirty="0" err="1">
                <a:latin typeface="Arial"/>
              </a:rPr>
              <a:t>lex.yy.c</a:t>
            </a:r>
            <a:r>
              <a:rPr lang="en-IN" dirty="0">
                <a:latin typeface="Arial"/>
              </a:rPr>
              <a:t> </a:t>
            </a:r>
            <a:r>
              <a:rPr lang="en-IN" dirty="0" err="1">
                <a:latin typeface="Arial"/>
              </a:rPr>
              <a:t>y.tab.c</a:t>
            </a:r>
            <a:r>
              <a:rPr lang="en-IN" dirty="0">
                <a:latin typeface="Arial"/>
              </a:rPr>
              <a:t> </a:t>
            </a:r>
            <a:endParaRPr lang="en-IN" dirty="0"/>
          </a:p>
          <a:p>
            <a:pPr marL="0" indent="0">
              <a:buNone/>
            </a:pPr>
            <a:endParaRPr lang="en-IN" b="1" dirty="0" smtClean="0">
              <a:latin typeface="Arial"/>
            </a:endParaRPr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4</a:t>
            </a:r>
            <a:r>
              <a:rPr lang="en-IN" b="1" dirty="0">
                <a:latin typeface="Arial"/>
              </a:rPr>
              <a:t>) Execute the *.out file to see the output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  # ./</a:t>
            </a:r>
            <a:r>
              <a:rPr lang="en-IN" dirty="0" err="1">
                <a:latin typeface="Arial"/>
              </a:rPr>
              <a:t>a.out</a:t>
            </a:r>
            <a:r>
              <a:rPr lang="en-IN" dirty="0">
                <a:latin typeface="Arial"/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5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2820379" y="2967335"/>
            <a:ext cx="350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I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78" y="2967335"/>
            <a:ext cx="3503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905"/>
                <a:gradFill>
                  <a:gsLst>
                    <a:gs pos="0">
                      <a:srgbClr val="D19049">
                        <a:shade val="20000"/>
                        <a:satMod val="200000"/>
                      </a:srgbClr>
                    </a:gs>
                    <a:gs pos="78000">
                      <a:srgbClr val="D1904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D1904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IN" sz="5400" b="1" dirty="0">
              <a:ln w="1905"/>
              <a:gradFill>
                <a:gsLst>
                  <a:gs pos="0">
                    <a:srgbClr val="D19049">
                      <a:shade val="20000"/>
                      <a:satMod val="200000"/>
                    </a:srgbClr>
                  </a:gs>
                  <a:gs pos="78000">
                    <a:srgbClr val="D19049">
                      <a:tint val="90000"/>
                      <a:shade val="89000"/>
                      <a:satMod val="220000"/>
                    </a:srgbClr>
                  </a:gs>
                  <a:gs pos="100000">
                    <a:srgbClr val="D1904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7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YACC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42" y="1196753"/>
            <a:ext cx="8503860" cy="49294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YACC stands for </a:t>
            </a:r>
            <a:r>
              <a:rPr lang="en-IN" b="1" dirty="0"/>
              <a:t>Yet Another Compiler </a:t>
            </a:r>
            <a:r>
              <a:rPr lang="en-IN" b="1" dirty="0" err="1"/>
              <a:t>Compiler</a:t>
            </a:r>
            <a:r>
              <a:rPr lang="en-IN" dirty="0"/>
              <a:t>.</a:t>
            </a:r>
          </a:p>
          <a:p>
            <a:r>
              <a:rPr lang="en-IN" dirty="0" smtClean="0"/>
              <a:t>This program is designed </a:t>
            </a:r>
            <a:r>
              <a:rPr lang="en-IN" dirty="0"/>
              <a:t>to compile a </a:t>
            </a:r>
            <a:r>
              <a:rPr lang="en-IN" b="1" u="sng" dirty="0" smtClean="0"/>
              <a:t>LALR(1)</a:t>
            </a:r>
            <a:r>
              <a:rPr lang="en-IN" sz="2400" dirty="0" smtClean="0"/>
              <a:t>.</a:t>
            </a:r>
            <a:endParaRPr lang="en-IN" sz="2400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input of YACC is the rule or grammar and the output is a C program.</a:t>
            </a:r>
          </a:p>
          <a:p>
            <a:r>
              <a:rPr lang="en-IN" b="1" dirty="0" smtClean="0"/>
              <a:t>Input</a:t>
            </a:r>
            <a:r>
              <a:rPr lang="en-IN" b="1" dirty="0"/>
              <a:t>: A CFG- </a:t>
            </a:r>
            <a:r>
              <a:rPr lang="en-IN" b="1" dirty="0" err="1"/>
              <a:t>file.y</a:t>
            </a:r>
            <a:endParaRPr lang="en-IN" dirty="0"/>
          </a:p>
          <a:p>
            <a:r>
              <a:rPr lang="en-IN" b="1" dirty="0"/>
              <a:t>Output: A parser </a:t>
            </a:r>
            <a:r>
              <a:rPr lang="en-IN" b="1" dirty="0" err="1"/>
              <a:t>y.tab.c</a:t>
            </a:r>
            <a:r>
              <a:rPr lang="en-IN" b="1" dirty="0"/>
              <a:t> (</a:t>
            </a:r>
            <a:r>
              <a:rPr lang="en-IN" b="1" dirty="0" err="1"/>
              <a:t>yacc</a:t>
            </a:r>
            <a:r>
              <a:rPr lang="en-IN" b="1" dirty="0"/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97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</a:rPr>
              <a:t>Representation 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YACC – Automatic Parser Generat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9672"/>
            <a:ext cx="599838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3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tx1"/>
                </a:solidFill>
              </a:rPr>
              <a:t>Structure of the YACC </a:t>
            </a:r>
            <a:r>
              <a:rPr lang="en-IN" sz="3200" b="1" dirty="0" err="1">
                <a:solidFill>
                  <a:schemeClr val="tx1"/>
                </a:solidFill>
              </a:rPr>
              <a:t>Prog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CustomShap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b="1" dirty="0">
                <a:latin typeface="Arial"/>
              </a:rPr>
              <a:t>Declaration Section</a:t>
            </a:r>
            <a:endParaRPr b="1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% %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b="1" dirty="0">
                <a:latin typeface="Arial"/>
              </a:rPr>
              <a:t>Translation Rule Section</a:t>
            </a:r>
            <a:endParaRPr b="1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% %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b="1" dirty="0">
                <a:latin typeface="Arial"/>
              </a:rPr>
              <a:t>Auxiliary Procedures Section</a:t>
            </a:r>
            <a:endParaRPr b="1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22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651"/>
            <a:ext cx="8229601" cy="586551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Declaration Section :-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Contains </a:t>
            </a:r>
            <a:r>
              <a:rPr lang="en-IN" dirty="0"/>
              <a:t>the declaration for variables </a:t>
            </a:r>
            <a:r>
              <a:rPr lang="en-IN" dirty="0" smtClean="0"/>
              <a:t>required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/>
              <a:t>for YACC program.</a:t>
            </a:r>
          </a:p>
          <a:p>
            <a:r>
              <a:rPr lang="en-IN" b="1" dirty="0"/>
              <a:t>Translation Rule Section :-</a:t>
            </a:r>
          </a:p>
          <a:p>
            <a:pPr marL="0" indent="0">
              <a:buNone/>
            </a:pPr>
            <a:r>
              <a:rPr lang="en-IN" dirty="0" smtClean="0"/>
              <a:t>	Contains </a:t>
            </a:r>
            <a:r>
              <a:rPr lang="en-IN" dirty="0"/>
              <a:t>the Rules/Grammars</a:t>
            </a:r>
          </a:p>
          <a:p>
            <a:pPr marL="0" indent="0">
              <a:buNone/>
            </a:pPr>
            <a:r>
              <a:rPr lang="en-IN" dirty="0" smtClean="0"/>
              <a:t>	Production </a:t>
            </a:r>
            <a:r>
              <a:rPr lang="en-IN" dirty="0"/>
              <a:t>{ action 1 }</a:t>
            </a:r>
          </a:p>
          <a:p>
            <a:pPr marL="0" indent="0">
              <a:buNone/>
            </a:pPr>
            <a:r>
              <a:rPr lang="en-IN" dirty="0" smtClean="0"/>
              <a:t>	Production </a:t>
            </a:r>
            <a:r>
              <a:rPr lang="en-IN" dirty="0"/>
              <a:t>{ action 2 }</a:t>
            </a:r>
          </a:p>
          <a:p>
            <a:pPr marL="0" indent="0">
              <a:buNone/>
            </a:pPr>
            <a:r>
              <a:rPr lang="en-IN" dirty="0" smtClean="0"/>
              <a:t>	Production </a:t>
            </a:r>
            <a:r>
              <a:rPr lang="en-IN" dirty="0"/>
              <a:t>{ action 3 }</a:t>
            </a:r>
          </a:p>
          <a:p>
            <a:pPr marL="0" indent="0">
              <a:buNone/>
            </a:pPr>
            <a:r>
              <a:rPr lang="en-IN" dirty="0" smtClean="0"/>
              <a:t>	---------------------------------------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Production </a:t>
            </a:r>
            <a:r>
              <a:rPr lang="en-IN" dirty="0"/>
              <a:t>{ action n }</a:t>
            </a:r>
          </a:p>
          <a:p>
            <a:r>
              <a:rPr lang="en-IN" b="1" dirty="0"/>
              <a:t>Auxiliary Procedure Section :-</a:t>
            </a:r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dirty="0" smtClean="0"/>
              <a:t>Contains </a:t>
            </a:r>
            <a:r>
              <a:rPr lang="en-IN" dirty="0"/>
              <a:t>all the procedures used in your C - code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8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rgbClr val="FFFF00"/>
                </a:solidFill>
              </a:rPr>
              <a:t>Built-in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6752"/>
            <a:ext cx="8229601" cy="5400600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yyparse</a:t>
            </a:r>
            <a:r>
              <a:rPr lang="en-IN" b="1" dirty="0"/>
              <a:t>() :-</a:t>
            </a:r>
          </a:p>
          <a:p>
            <a:r>
              <a:rPr lang="en-IN" dirty="0" smtClean="0"/>
              <a:t>Used </a:t>
            </a:r>
            <a:r>
              <a:rPr lang="en-IN" dirty="0"/>
              <a:t>for calling syntax </a:t>
            </a:r>
            <a:r>
              <a:rPr lang="en-IN" dirty="0" err="1"/>
              <a:t>analyzer</a:t>
            </a:r>
            <a:r>
              <a:rPr lang="en-IN" dirty="0"/>
              <a:t> for </a:t>
            </a:r>
            <a:r>
              <a:rPr lang="en-IN" dirty="0" smtClean="0"/>
              <a:t>given </a:t>
            </a:r>
            <a:r>
              <a:rPr lang="en-IN" dirty="0" err="1" smtClean="0"/>
              <a:t>tranlation</a:t>
            </a:r>
            <a:r>
              <a:rPr lang="en-IN" dirty="0" smtClean="0"/>
              <a:t> </a:t>
            </a:r>
            <a:r>
              <a:rPr lang="en-IN" dirty="0"/>
              <a:t>rules.</a:t>
            </a:r>
          </a:p>
          <a:p>
            <a:r>
              <a:rPr lang="en-IN" b="1" dirty="0" err="1" smtClean="0"/>
              <a:t>yyerror</a:t>
            </a:r>
            <a:r>
              <a:rPr lang="en-IN" b="1" dirty="0"/>
              <a:t>() :-</a:t>
            </a:r>
          </a:p>
          <a:p>
            <a:r>
              <a:rPr lang="en-IN" dirty="0" smtClean="0"/>
              <a:t>Displaying </a:t>
            </a:r>
            <a:r>
              <a:rPr lang="en-IN" dirty="0"/>
              <a:t>any error message.</a:t>
            </a:r>
          </a:p>
          <a:p>
            <a:r>
              <a:rPr lang="en-IN" b="1" dirty="0" err="1" smtClean="0"/>
              <a:t>yywrap</a:t>
            </a:r>
            <a:r>
              <a:rPr lang="en-IN" b="1" dirty="0"/>
              <a:t>() :-</a:t>
            </a:r>
          </a:p>
          <a:p>
            <a:r>
              <a:rPr lang="en-IN" dirty="0" smtClean="0"/>
              <a:t>It is </a:t>
            </a:r>
            <a:r>
              <a:rPr lang="en-IN" dirty="0"/>
              <a:t>used for taking i/p from more one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4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1" cy="562074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</a:rPr>
              <a:t>Built-in Types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52739"/>
            <a:ext cx="8229601" cy="507342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IN" b="1" dirty="0" smtClean="0">
                <a:latin typeface="Arial"/>
              </a:rPr>
              <a:t>%</a:t>
            </a:r>
            <a:r>
              <a:rPr lang="en-IN" b="1" dirty="0" smtClean="0">
                <a:solidFill>
                  <a:schemeClr val="tx1"/>
                </a:solidFill>
                <a:latin typeface="Arial"/>
              </a:rPr>
              <a:t>token</a:t>
            </a:r>
            <a:r>
              <a:rPr lang="en-IN" b="1" dirty="0" smtClean="0">
                <a:latin typeface="Arial"/>
              </a:rPr>
              <a:t>: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latin typeface="Arial"/>
              </a:rPr>
              <a:t>	</a:t>
            </a:r>
            <a:r>
              <a:rPr lang="en-IN" dirty="0" smtClean="0">
                <a:latin typeface="Arial"/>
              </a:rPr>
              <a:t>Used </a:t>
            </a:r>
            <a:r>
              <a:rPr lang="en-IN" dirty="0">
                <a:latin typeface="Arial"/>
              </a:rPr>
              <a:t>to </a:t>
            </a:r>
            <a:r>
              <a:rPr lang="en-IN" dirty="0" smtClean="0">
                <a:latin typeface="Arial"/>
              </a:rPr>
              <a:t> declare </a:t>
            </a:r>
            <a:r>
              <a:rPr lang="en-IN" dirty="0">
                <a:latin typeface="Arial"/>
              </a:rPr>
              <a:t>the tokens used in the </a:t>
            </a:r>
            <a:r>
              <a:rPr lang="en-IN" dirty="0" smtClean="0">
                <a:latin typeface="Arial"/>
              </a:rPr>
              <a:t>	grammar.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           </a:t>
            </a:r>
            <a:r>
              <a:rPr lang="en-IN" dirty="0" err="1">
                <a:latin typeface="Arial"/>
              </a:rPr>
              <a:t>Eg</a:t>
            </a:r>
            <a:r>
              <a:rPr lang="en-IN" dirty="0">
                <a:latin typeface="Arial"/>
              </a:rPr>
              <a:t> :- %token  NAME </a:t>
            </a:r>
            <a:r>
              <a:rPr lang="en-IN" dirty="0" smtClean="0">
                <a:latin typeface="Arial"/>
              </a:rPr>
              <a:t>NUMBER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2</a:t>
            </a:r>
            <a:r>
              <a:rPr lang="en-IN" b="1" dirty="0">
                <a:latin typeface="Arial"/>
              </a:rPr>
              <a:t>) %</a:t>
            </a:r>
            <a:r>
              <a:rPr lang="en-IN" b="1" dirty="0" smtClean="0">
                <a:latin typeface="Arial"/>
              </a:rPr>
              <a:t>start: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	Used </a:t>
            </a:r>
            <a:r>
              <a:rPr lang="en-IN" dirty="0">
                <a:latin typeface="Arial"/>
              </a:rPr>
              <a:t>to declare the start symbol of the </a:t>
            </a:r>
            <a:r>
              <a:rPr lang="en-IN" dirty="0" smtClean="0">
                <a:latin typeface="Arial"/>
              </a:rPr>
              <a:t>	grammar</a:t>
            </a:r>
            <a:r>
              <a:rPr lang="en-IN" dirty="0">
                <a:latin typeface="Arial"/>
              </a:rPr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	</a:t>
            </a:r>
            <a:r>
              <a:rPr lang="en-IN" dirty="0" err="1" smtClean="0">
                <a:latin typeface="Arial"/>
              </a:rPr>
              <a:t>Eg</a:t>
            </a:r>
            <a:r>
              <a:rPr lang="en-IN" dirty="0">
                <a:latin typeface="Arial"/>
              </a:rPr>
              <a:t>.:-%start </a:t>
            </a:r>
            <a:r>
              <a:rPr lang="en-IN" dirty="0" err="1" smtClean="0">
                <a:latin typeface="Arial"/>
              </a:rPr>
              <a:t>stm</a:t>
            </a:r>
            <a:endParaRPr lang="en-IN" dirty="0" smtClean="0">
              <a:latin typeface="Arial"/>
            </a:endParaRPr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3</a:t>
            </a:r>
            <a:r>
              <a:rPr lang="en-IN" b="1" dirty="0">
                <a:latin typeface="Arial"/>
              </a:rPr>
              <a:t>) %left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	Used </a:t>
            </a:r>
            <a:r>
              <a:rPr lang="en-IN" dirty="0">
                <a:latin typeface="Arial"/>
              </a:rPr>
              <a:t>to assign the associativity to operators.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	 </a:t>
            </a:r>
            <a:r>
              <a:rPr lang="en-IN" dirty="0" err="1" smtClean="0">
                <a:latin typeface="Arial"/>
              </a:rPr>
              <a:t>Eg</a:t>
            </a:r>
            <a:r>
              <a:rPr lang="en-IN" dirty="0">
                <a:latin typeface="Arial"/>
              </a:rPr>
              <a:t>.:-%left '+' </a:t>
            </a:r>
            <a:r>
              <a:rPr lang="en-IN" dirty="0" smtClean="0">
                <a:latin typeface="Arial"/>
              </a:rPr>
              <a:t>'-'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1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648"/>
            <a:ext cx="8229601" cy="6336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4) </a:t>
            </a:r>
            <a:r>
              <a:rPr lang="en-IN" b="1" dirty="0"/>
              <a:t>%right :-</a:t>
            </a:r>
          </a:p>
          <a:p>
            <a:pPr marL="0" indent="0">
              <a:buNone/>
            </a:pPr>
            <a:r>
              <a:rPr lang="en-IN" dirty="0" smtClean="0"/>
              <a:t>     Used </a:t>
            </a:r>
            <a:r>
              <a:rPr lang="en-IN" dirty="0"/>
              <a:t>to assign the associativity to operators.</a:t>
            </a:r>
          </a:p>
          <a:p>
            <a:pPr marL="0" indent="0">
              <a:buNone/>
            </a:pPr>
            <a:r>
              <a:rPr lang="en-IN" b="1" dirty="0">
                <a:latin typeface="Arial"/>
              </a:rPr>
              <a:t>5) %</a:t>
            </a:r>
            <a:r>
              <a:rPr lang="en-IN" b="1" dirty="0" err="1">
                <a:latin typeface="Arial"/>
              </a:rPr>
              <a:t>nonassoc</a:t>
            </a:r>
            <a:r>
              <a:rPr lang="en-IN" b="1" dirty="0">
                <a:latin typeface="Arial"/>
              </a:rPr>
              <a:t> :-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</a:t>
            </a:r>
            <a:r>
              <a:rPr lang="en-IN" dirty="0" smtClean="0">
                <a:latin typeface="Arial"/>
              </a:rPr>
              <a:t>Used </a:t>
            </a:r>
            <a:r>
              <a:rPr lang="en-IN" dirty="0">
                <a:latin typeface="Arial"/>
              </a:rPr>
              <a:t>to </a:t>
            </a:r>
            <a:r>
              <a:rPr lang="en-IN" dirty="0" err="1">
                <a:latin typeface="Arial"/>
              </a:rPr>
              <a:t>unassociate</a:t>
            </a:r>
            <a:r>
              <a:rPr lang="en-IN" dirty="0">
                <a:latin typeface="Arial"/>
              </a:rPr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</a:t>
            </a:r>
            <a:r>
              <a:rPr lang="en-IN" dirty="0" smtClean="0">
                <a:latin typeface="Arial"/>
              </a:rPr>
              <a:t>   </a:t>
            </a:r>
            <a:r>
              <a:rPr lang="en-IN" dirty="0" err="1">
                <a:latin typeface="Arial"/>
              </a:rPr>
              <a:t>Eg</a:t>
            </a:r>
            <a:r>
              <a:rPr lang="en-IN" dirty="0">
                <a:latin typeface="Arial"/>
              </a:rPr>
              <a:t>.:- %</a:t>
            </a:r>
            <a:r>
              <a:rPr lang="en-IN" dirty="0" err="1">
                <a:latin typeface="Arial"/>
              </a:rPr>
              <a:t>nonassoc</a:t>
            </a:r>
            <a:r>
              <a:rPr lang="en-IN" dirty="0">
                <a:latin typeface="Arial"/>
              </a:rPr>
              <a:t> UMINUS.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</a:t>
            </a:r>
            <a:r>
              <a:rPr lang="en-IN" b="1" dirty="0">
                <a:latin typeface="Arial"/>
              </a:rPr>
              <a:t>6) %</a:t>
            </a:r>
            <a:r>
              <a:rPr lang="en-IN" b="1" dirty="0" err="1">
                <a:latin typeface="Arial"/>
              </a:rPr>
              <a:t>prec</a:t>
            </a:r>
            <a:r>
              <a:rPr lang="en-IN" b="1" dirty="0">
                <a:latin typeface="Arial"/>
              </a:rPr>
              <a:t> :-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</a:t>
            </a:r>
            <a:r>
              <a:rPr lang="en-IN" dirty="0" smtClean="0">
                <a:latin typeface="Arial"/>
              </a:rPr>
              <a:t>Used </a:t>
            </a:r>
            <a:r>
              <a:rPr lang="en-IN" dirty="0">
                <a:latin typeface="Arial"/>
              </a:rPr>
              <a:t>to tell parser use the precedence of </a:t>
            </a:r>
            <a:r>
              <a:rPr lang="en-IN" dirty="0" smtClean="0">
                <a:latin typeface="Arial"/>
              </a:rPr>
              <a:t>	the </a:t>
            </a:r>
            <a:r>
              <a:rPr lang="en-IN" dirty="0">
                <a:latin typeface="Arial"/>
              </a:rPr>
              <a:t>given </a:t>
            </a:r>
            <a:r>
              <a:rPr lang="en-IN" dirty="0" smtClean="0">
                <a:latin typeface="Arial"/>
              </a:rPr>
              <a:t>	code</a:t>
            </a:r>
            <a:r>
              <a:rPr lang="en-IN" dirty="0">
                <a:latin typeface="Arial"/>
              </a:rPr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</a:t>
            </a:r>
            <a:r>
              <a:rPr lang="en-IN" dirty="0" err="1" smtClean="0">
                <a:latin typeface="Arial"/>
              </a:rPr>
              <a:t>Eg</a:t>
            </a:r>
            <a:r>
              <a:rPr lang="en-IN" dirty="0">
                <a:latin typeface="Arial"/>
              </a:rPr>
              <a:t>.:- %</a:t>
            </a:r>
            <a:r>
              <a:rPr lang="en-IN" dirty="0" err="1">
                <a:latin typeface="Arial"/>
              </a:rPr>
              <a:t>prec</a:t>
            </a:r>
            <a:r>
              <a:rPr lang="en-IN" dirty="0">
                <a:latin typeface="Arial"/>
              </a:rPr>
              <a:t> UMIN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</a:t>
            </a:r>
            <a:r>
              <a:rPr lang="en-IN" b="1" dirty="0">
                <a:latin typeface="Arial"/>
              </a:rPr>
              <a:t>7) %type :-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</a:t>
            </a:r>
            <a:r>
              <a:rPr lang="en-IN" dirty="0" smtClean="0">
                <a:latin typeface="Arial"/>
              </a:rPr>
              <a:t>Used </a:t>
            </a:r>
            <a:r>
              <a:rPr lang="en-IN" dirty="0">
                <a:latin typeface="Arial"/>
              </a:rPr>
              <a:t>to create the type of a variable.                    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</a:t>
            </a:r>
            <a:r>
              <a:rPr lang="en-IN" dirty="0" smtClean="0">
                <a:latin typeface="Arial"/>
              </a:rPr>
              <a:t>     </a:t>
            </a:r>
            <a:r>
              <a:rPr lang="en-IN" dirty="0" err="1">
                <a:latin typeface="Arial"/>
              </a:rPr>
              <a:t>Eg</a:t>
            </a:r>
            <a:r>
              <a:rPr lang="en-IN" dirty="0">
                <a:latin typeface="Arial"/>
              </a:rPr>
              <a:t>.:- %type &lt;name of any variable&gt;</a:t>
            </a:r>
            <a:r>
              <a:rPr lang="en-IN" dirty="0" err="1">
                <a:latin typeface="Arial"/>
              </a:rPr>
              <a:t>exp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5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tx1"/>
                </a:solidFill>
              </a:rPr>
              <a:t>Executing YACC programs follow the </a:t>
            </a:r>
            <a:r>
              <a:rPr lang="en-IN" sz="3200" b="1" dirty="0" smtClean="0">
                <a:solidFill>
                  <a:schemeClr val="tx1"/>
                </a:solidFill>
              </a:rPr>
              <a:t/>
            </a:r>
            <a:br>
              <a:rPr lang="en-IN" sz="3200" b="1" dirty="0" smtClean="0">
                <a:solidFill>
                  <a:schemeClr val="tx1"/>
                </a:solidFill>
              </a:rPr>
            </a:br>
            <a:r>
              <a:rPr lang="en-IN" sz="3200" b="1" dirty="0" smtClean="0">
                <a:solidFill>
                  <a:schemeClr val="tx1"/>
                </a:solidFill>
              </a:rPr>
              <a:t>following </a:t>
            </a:r>
            <a:r>
              <a:rPr lang="en-IN" sz="3200" b="1" dirty="0">
                <a:solidFill>
                  <a:schemeClr val="tx1"/>
                </a:solidFill>
              </a:rPr>
              <a:t>steps-</a:t>
            </a:r>
            <a:br>
              <a:rPr lang="en-IN" sz="3200" b="1" dirty="0">
                <a:solidFill>
                  <a:schemeClr val="tx1"/>
                </a:solidFill>
              </a:rPr>
            </a:b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52736"/>
            <a:ext cx="8229601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Arial"/>
              </a:rPr>
              <a:t>1</a:t>
            </a:r>
            <a:r>
              <a:rPr lang="en-IN" b="1" dirty="0">
                <a:latin typeface="Arial"/>
              </a:rPr>
              <a:t>) Compile *.y file with </a:t>
            </a:r>
            <a:r>
              <a:rPr lang="en-IN" b="1" dirty="0" err="1">
                <a:latin typeface="Arial"/>
              </a:rPr>
              <a:t>yacc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              </a:t>
            </a:r>
            <a:r>
              <a:rPr lang="en-IN" dirty="0">
                <a:latin typeface="Arial"/>
              </a:rPr>
              <a:t># </a:t>
            </a:r>
            <a:r>
              <a:rPr lang="en-IN" dirty="0" err="1" smtClean="0">
                <a:latin typeface="Arial"/>
              </a:rPr>
              <a:t>yacc</a:t>
            </a:r>
            <a:r>
              <a:rPr lang="en-IN" dirty="0" smtClean="0">
                <a:latin typeface="Arial"/>
              </a:rPr>
              <a:t> –d *.</a:t>
            </a:r>
            <a:r>
              <a:rPr lang="en-IN" dirty="0">
                <a:latin typeface="Arial"/>
              </a:rPr>
              <a:t>y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</a:t>
            </a:r>
            <a:r>
              <a:rPr lang="en-IN" dirty="0" smtClean="0">
                <a:latin typeface="Arial"/>
              </a:rPr>
              <a:t> It </a:t>
            </a:r>
            <a:r>
              <a:rPr lang="en-IN" dirty="0">
                <a:latin typeface="Arial"/>
              </a:rPr>
              <a:t>will generate </a:t>
            </a:r>
            <a:r>
              <a:rPr lang="en-IN" dirty="0" err="1">
                <a:latin typeface="Arial"/>
              </a:rPr>
              <a:t>y.tab.c</a:t>
            </a:r>
            <a:r>
              <a:rPr lang="en-IN" dirty="0">
                <a:latin typeface="Arial"/>
              </a:rPr>
              <a:t> and </a:t>
            </a:r>
            <a:r>
              <a:rPr lang="en-IN" dirty="0" err="1">
                <a:latin typeface="Arial"/>
              </a:rPr>
              <a:t>y.tab.h</a:t>
            </a:r>
            <a:r>
              <a:rPr lang="en-IN" dirty="0">
                <a:latin typeface="Arial"/>
              </a:rPr>
              <a:t> files.</a:t>
            </a:r>
            <a:endParaRPr lang="en-IN" dirty="0"/>
          </a:p>
          <a:p>
            <a:pPr marL="0" indent="0">
              <a:buNone/>
            </a:pPr>
            <a:endParaRPr lang="en-IN" b="1" dirty="0" smtClean="0">
              <a:latin typeface="Arial"/>
            </a:endParaRPr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2</a:t>
            </a:r>
            <a:r>
              <a:rPr lang="en-IN" b="1" dirty="0">
                <a:latin typeface="Arial"/>
              </a:rPr>
              <a:t>) Compile *.l file with </a:t>
            </a:r>
            <a:r>
              <a:rPr lang="en-IN" b="1" dirty="0" err="1">
                <a:latin typeface="Arial"/>
              </a:rPr>
              <a:t>lex</a:t>
            </a:r>
            <a:r>
              <a:rPr lang="en-IN" b="1" dirty="0">
                <a:latin typeface="Arial"/>
              </a:rPr>
              <a:t> command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            </a:t>
            </a:r>
            <a:r>
              <a:rPr lang="en-IN" dirty="0">
                <a:latin typeface="Arial"/>
              </a:rPr>
              <a:t># </a:t>
            </a:r>
            <a:r>
              <a:rPr lang="en-IN" dirty="0" err="1">
                <a:latin typeface="Arial"/>
              </a:rPr>
              <a:t>lex</a:t>
            </a:r>
            <a:r>
              <a:rPr lang="en-IN" dirty="0">
                <a:latin typeface="Arial"/>
              </a:rPr>
              <a:t> *.l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 It </a:t>
            </a:r>
            <a:r>
              <a:rPr lang="en-IN" dirty="0">
                <a:latin typeface="Arial"/>
              </a:rPr>
              <a:t>will generate </a:t>
            </a:r>
            <a:r>
              <a:rPr lang="en-IN" dirty="0" err="1">
                <a:latin typeface="Arial"/>
              </a:rPr>
              <a:t>lex.yy.c</a:t>
            </a:r>
            <a:r>
              <a:rPr lang="en-IN" dirty="0">
                <a:latin typeface="Arial"/>
              </a:rPr>
              <a:t> file for your </a:t>
            </a:r>
            <a:r>
              <a:rPr lang="en-IN" dirty="0" smtClean="0">
                <a:latin typeface="Arial"/>
              </a:rPr>
              <a:t>lexical</a:t>
            </a:r>
          </a:p>
          <a:p>
            <a:pPr marL="0" indent="0">
              <a:buNone/>
            </a:pPr>
            <a:r>
              <a:rPr lang="en-IN" dirty="0">
                <a:latin typeface="Arial"/>
              </a:rPr>
              <a:t> </a:t>
            </a:r>
            <a:r>
              <a:rPr lang="en-IN" dirty="0" smtClean="0">
                <a:latin typeface="Arial"/>
              </a:rPr>
              <a:t>    </a:t>
            </a:r>
            <a:r>
              <a:rPr lang="en-IN" dirty="0" err="1">
                <a:latin typeface="Arial"/>
              </a:rPr>
              <a:t>analyzer</a:t>
            </a:r>
            <a:r>
              <a:rPr lang="en-IN" dirty="0">
                <a:latin typeface="Arial"/>
              </a:rPr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1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226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PowerPoint Presentation</vt:lpstr>
      <vt:lpstr>YACC</vt:lpstr>
      <vt:lpstr>Representation </vt:lpstr>
      <vt:lpstr>Structure of the YACC Prog</vt:lpstr>
      <vt:lpstr>PowerPoint Presentation</vt:lpstr>
      <vt:lpstr>Built-in Function </vt:lpstr>
      <vt:lpstr>Built-in Types</vt:lpstr>
      <vt:lpstr>PowerPoint Presentation</vt:lpstr>
      <vt:lpstr>Executing YACC programs follow the  following steps-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2020-08-21T10:07:39Z</dcterms:created>
  <dcterms:modified xsi:type="dcterms:W3CDTF">2020-08-21T10:14:41Z</dcterms:modified>
</cp:coreProperties>
</file>