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Lst>
  <p:notesMasterIdLst>
    <p:notesMasterId r:id="rId21"/>
  </p:notesMasterIdLst>
  <p:handoutMasterIdLst>
    <p:handoutMasterId r:id="rId22"/>
  </p:handoutMasterIdLst>
  <p:sldIdLst>
    <p:sldId id="256" r:id="rId5"/>
    <p:sldId id="272" r:id="rId6"/>
    <p:sldId id="262" r:id="rId7"/>
    <p:sldId id="259" r:id="rId8"/>
    <p:sldId id="263" r:id="rId9"/>
    <p:sldId id="285" r:id="rId10"/>
    <p:sldId id="265" r:id="rId11"/>
    <p:sldId id="266" r:id="rId12"/>
    <p:sldId id="275" r:id="rId13"/>
    <p:sldId id="278" r:id="rId14"/>
    <p:sldId id="269" r:id="rId15"/>
    <p:sldId id="270" r:id="rId16"/>
    <p:sldId id="283" r:id="rId17"/>
    <p:sldId id="279" r:id="rId18"/>
    <p:sldId id="281"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69" d="100"/>
          <a:sy n="69" d="100"/>
        </p:scale>
        <p:origin x="284" y="32"/>
      </p:cViewPr>
      <p:guideLst/>
    </p:cSldViewPr>
  </p:slideViewPr>
  <p:outlineViewPr>
    <p:cViewPr>
      <p:scale>
        <a:sx n="33" d="100"/>
        <a:sy n="33" d="100"/>
      </p:scale>
      <p:origin x="0" y="-4266"/>
    </p:cViewPr>
  </p:outlin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9A7646-64A1-4BED-BA0B-77C27DE51A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BEFC0-5AA8-4302-B8B2-9ACD77A2E1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82F98B-3DC8-431B-BBBF-B7C2B94E730B}" type="datetimeFigureOut">
              <a:rPr lang="en-US" smtClean="0"/>
              <a:t>11/20/2023</a:t>
            </a:fld>
            <a:endParaRPr lang="en-US" dirty="0"/>
          </a:p>
        </p:txBody>
      </p:sp>
      <p:sp>
        <p:nvSpPr>
          <p:cNvPr id="4" name="Footer Placeholder 3">
            <a:extLst>
              <a:ext uri="{FF2B5EF4-FFF2-40B4-BE49-F238E27FC236}">
                <a16:creationId xmlns:a16="http://schemas.microsoft.com/office/drawing/2014/main" id="{016656EA-4150-44D1-821F-53CA0DBA1A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184F06-C917-4D16-B46F-633E54CA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1F4691-38BC-4357-BA2E-AC7731A10A45}" type="slidenum">
              <a:rPr lang="en-US" smtClean="0"/>
              <a:t>‹#›</a:t>
            </a:fld>
            <a:endParaRPr lang="en-US" dirty="0"/>
          </a:p>
        </p:txBody>
      </p:sp>
    </p:spTree>
    <p:extLst>
      <p:ext uri="{BB962C8B-B14F-4D97-AF65-F5344CB8AC3E}">
        <p14:creationId xmlns:p14="http://schemas.microsoft.com/office/powerpoint/2010/main" val="32900607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7300D2-6E0D-49B5-9AB1-C6683F5C846D}" type="datetimeFigureOut">
              <a:rPr lang="en-US" smtClean="0"/>
              <a:t>11/20/2023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025FD9-6782-4777-BD37-B8EEBEF1E497}" type="slidenum">
              <a:rPr lang="en-US" smtClean="0"/>
              <a:t>‹#›</a:t>
            </a:fld>
            <a:endParaRPr lang="en-US" dirty="0"/>
          </a:p>
        </p:txBody>
      </p:sp>
    </p:spTree>
    <p:extLst>
      <p:ext uri="{BB962C8B-B14F-4D97-AF65-F5344CB8AC3E}">
        <p14:creationId xmlns:p14="http://schemas.microsoft.com/office/powerpoint/2010/main" val="3720810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a:t>
            </a:fld>
            <a:endParaRPr lang="en-US" dirty="0"/>
          </a:p>
        </p:txBody>
      </p:sp>
    </p:spTree>
    <p:extLst>
      <p:ext uri="{BB962C8B-B14F-4D97-AF65-F5344CB8AC3E}">
        <p14:creationId xmlns:p14="http://schemas.microsoft.com/office/powerpoint/2010/main" val="2793835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3</a:t>
            </a:fld>
            <a:endParaRPr lang="en-US" dirty="0"/>
          </a:p>
        </p:txBody>
      </p:sp>
    </p:spTree>
    <p:extLst>
      <p:ext uri="{BB962C8B-B14F-4D97-AF65-F5344CB8AC3E}">
        <p14:creationId xmlns:p14="http://schemas.microsoft.com/office/powerpoint/2010/main" val="74288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4</a:t>
            </a:fld>
            <a:endParaRPr lang="en-US" dirty="0"/>
          </a:p>
        </p:txBody>
      </p:sp>
    </p:spTree>
    <p:extLst>
      <p:ext uri="{BB962C8B-B14F-4D97-AF65-F5344CB8AC3E}">
        <p14:creationId xmlns:p14="http://schemas.microsoft.com/office/powerpoint/2010/main" val="4057456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025FD9-6782-4777-BD37-B8EEBEF1E497}" type="slidenum">
              <a:rPr lang="en-US" smtClean="0"/>
              <a:t>16</a:t>
            </a:fld>
            <a:endParaRPr lang="en-US" dirty="0"/>
          </a:p>
        </p:txBody>
      </p:sp>
    </p:spTree>
    <p:extLst>
      <p:ext uri="{BB962C8B-B14F-4D97-AF65-F5344CB8AC3E}">
        <p14:creationId xmlns:p14="http://schemas.microsoft.com/office/powerpoint/2010/main" val="2822790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906981"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
        <p:nvSpPr>
          <p:cNvPr id="11" name="Content Placeholder 2">
            <a:extLst>
              <a:ext uri="{FF2B5EF4-FFF2-40B4-BE49-F238E27FC236}">
                <a16:creationId xmlns:a16="http://schemas.microsoft.com/office/drawing/2014/main" id="{87B0DF2F-DAFD-4616-9E25-0C28D75BF306}"/>
              </a:ext>
            </a:extLst>
          </p:cNvPr>
          <p:cNvSpPr>
            <a:spLocks noGrp="1"/>
          </p:cNvSpPr>
          <p:nvPr>
            <p:ph idx="13"/>
          </p:nvPr>
        </p:nvSpPr>
        <p:spPr>
          <a:xfrm>
            <a:off x="6491805"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336DA0F9-D851-437C-A45B-EC125A3D3DB3}"/>
              </a:ext>
            </a:extLst>
          </p:cNvPr>
          <p:cNvSpPr>
            <a:spLocks noGrp="1"/>
          </p:cNvSpPr>
          <p:nvPr>
            <p:ph idx="14"/>
          </p:nvPr>
        </p:nvSpPr>
        <p:spPr>
          <a:xfrm>
            <a:off x="9076629" y="1852122"/>
            <a:ext cx="2458230" cy="2008678"/>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0FF0BA98-3AB4-4D88-B1C2-6279BCACFAD9}"/>
              </a:ext>
            </a:extLst>
          </p:cNvPr>
          <p:cNvSpPr>
            <a:spLocks noGrp="1"/>
          </p:cNvSpPr>
          <p:nvPr>
            <p:ph type="body" sz="quarter" idx="15"/>
          </p:nvPr>
        </p:nvSpPr>
        <p:spPr>
          <a:xfrm>
            <a:off x="3887792" y="3971924"/>
            <a:ext cx="2477419" cy="803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5">
            <a:extLst>
              <a:ext uri="{FF2B5EF4-FFF2-40B4-BE49-F238E27FC236}">
                <a16:creationId xmlns:a16="http://schemas.microsoft.com/office/drawing/2014/main" id="{D9DEF72B-B924-4A0D-8C83-3B370632C0D3}"/>
              </a:ext>
            </a:extLst>
          </p:cNvPr>
          <p:cNvSpPr>
            <a:spLocks noGrp="1"/>
          </p:cNvSpPr>
          <p:nvPr>
            <p:ph type="body" sz="quarter" idx="16"/>
          </p:nvPr>
        </p:nvSpPr>
        <p:spPr>
          <a:xfrm>
            <a:off x="6472616" y="3971925"/>
            <a:ext cx="2477419" cy="803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5">
            <a:extLst>
              <a:ext uri="{FF2B5EF4-FFF2-40B4-BE49-F238E27FC236}">
                <a16:creationId xmlns:a16="http://schemas.microsoft.com/office/drawing/2014/main" id="{E9D30C54-E9E8-4300-8DA4-352DB3A71A4F}"/>
              </a:ext>
            </a:extLst>
          </p:cNvPr>
          <p:cNvSpPr>
            <a:spLocks noGrp="1"/>
          </p:cNvSpPr>
          <p:nvPr>
            <p:ph type="body" sz="quarter" idx="17"/>
          </p:nvPr>
        </p:nvSpPr>
        <p:spPr>
          <a:xfrm>
            <a:off x="9070240" y="3971924"/>
            <a:ext cx="2458230" cy="8032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11/20/2023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11/20/2023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codingninjas.com/studio/li" TargetMode="External"/><Relationship Id="rId2" Type="http://schemas.openxmlformats.org/officeDocument/2006/relationships/hyperlink" Target="https://gateoverflow.in/174372/interme" TargetMode="External"/><Relationship Id="rId1" Type="http://schemas.openxmlformats.org/officeDocument/2006/relationships/slideLayout" Target="../slideLayouts/slideLayout2.xml"/><Relationship Id="rId4" Type="http://schemas.openxmlformats.org/officeDocument/2006/relationships/hyperlink" Target="https://www.geeksforgeeks.org/interm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lans">
            <a:extLst>
              <a:ext uri="{FF2B5EF4-FFF2-40B4-BE49-F238E27FC236}">
                <a16:creationId xmlns:a16="http://schemas.microsoft.com/office/drawing/2014/main" id="{A3A2E0DA-DA21-447D-AD1F-3DB915DD051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339" y="10160"/>
            <a:ext cx="12188932" cy="6858000"/>
          </a:xfrm>
          <a:prstGeom prst="rect">
            <a:avLst/>
          </a:prstGeom>
        </p:spPr>
      </p:pic>
      <p:sp>
        <p:nvSpPr>
          <p:cNvPr id="12" name="Rectangle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D6CA50C-1A88-4B3F-A34F-FE199F4205A2}"/>
              </a:ext>
            </a:extLst>
          </p:cNvPr>
          <p:cNvSpPr>
            <a:spLocks noGrp="1"/>
          </p:cNvSpPr>
          <p:nvPr>
            <p:ph type="ctrTitle"/>
          </p:nvPr>
        </p:nvSpPr>
        <p:spPr>
          <a:xfrm>
            <a:off x="142613" y="1258350"/>
            <a:ext cx="4236439" cy="1026251"/>
          </a:xfrm>
        </p:spPr>
        <p:txBody>
          <a:bodyPr>
            <a:normAutofit fontScale="90000"/>
          </a:bodyPr>
          <a:lstStyle/>
          <a:p>
            <a:r>
              <a:rPr lang="en-US" sz="4000" dirty="0">
                <a:latin typeface="Times New Roman" panose="02020603050405020304" pitchFamily="18" charset="0"/>
                <a:cs typeface="Times New Roman" panose="02020603050405020304" pitchFamily="18" charset="0"/>
              </a:rPr>
              <a:t>COMPLIER DESGIN</a:t>
            </a:r>
          </a:p>
        </p:txBody>
      </p:sp>
      <p:sp>
        <p:nvSpPr>
          <p:cNvPr id="3" name="Subtitle 2">
            <a:extLst>
              <a:ext uri="{FF2B5EF4-FFF2-40B4-BE49-F238E27FC236}">
                <a16:creationId xmlns:a16="http://schemas.microsoft.com/office/drawing/2014/main" id="{C9CC2D51-705E-403A-AC0E-9157DC5513A8}"/>
              </a:ext>
            </a:extLst>
          </p:cNvPr>
          <p:cNvSpPr>
            <a:spLocks noGrp="1"/>
          </p:cNvSpPr>
          <p:nvPr>
            <p:ph type="subTitle" idx="1"/>
          </p:nvPr>
        </p:nvSpPr>
        <p:spPr>
          <a:xfrm>
            <a:off x="10981" y="2490340"/>
            <a:ext cx="4149539" cy="2843867"/>
          </a:xfrm>
        </p:spPr>
        <p:txBody>
          <a:bodyPr>
            <a:normAutofit/>
          </a:bodyPr>
          <a:lstStyle/>
          <a:p>
            <a:r>
              <a:rPr lang="en-US" sz="3200" b="1" dirty="0">
                <a:latin typeface="Times New Roman" panose="02020603050405020304" pitchFamily="18" charset="0"/>
                <a:cs typeface="Times New Roman" panose="02020603050405020304" pitchFamily="18" charset="0"/>
              </a:rPr>
              <a:t>BATCH-17</a:t>
            </a:r>
            <a:endParaRPr lang="en-IN" sz="3200" b="1" dirty="0">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T.S SUDHA KIRAN- 211FA04003; RAVIKIRAN.K-211FA04043; DEEPTHI.U-211FA04046</a:t>
            </a:r>
            <a:r>
              <a:rPr lang="en-IN" sz="2000" b="1">
                <a:solidFill>
                  <a:schemeClr val="tx1"/>
                </a:solidFill>
                <a:latin typeface="Times New Roman" panose="02020603050405020304" pitchFamily="18" charset="0"/>
                <a:cs typeface="Times New Roman" panose="02020603050405020304" pitchFamily="18" charset="0"/>
              </a:rPr>
              <a:t>;  SAHILRAJ-211FA04677</a:t>
            </a:r>
            <a:endParaRPr lang="en-IN" sz="2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4" name="Rectangle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7458289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4224" y="75501"/>
            <a:ext cx="5301842" cy="4495974"/>
          </a:xfrm>
          <a:prstGeom prst="rect">
            <a:avLst/>
          </a:prstGeom>
        </p:spPr>
        <p:txBody>
          <a:bodyPr wrap="square">
            <a:spAutoFit/>
          </a:bodyPr>
          <a:lstStyle/>
          <a:p>
            <a:pPr>
              <a:lnSpc>
                <a:spcPct val="107000"/>
              </a:lnSpc>
              <a:spcAft>
                <a:spcPts val="800"/>
              </a:spcAft>
            </a:pPr>
            <a:r>
              <a:rPr lang="en-IN" dirty="0"/>
              <a:t>"else:", </a:t>
            </a:r>
          </a:p>
          <a:p>
            <a:pPr>
              <a:lnSpc>
                <a:spcPct val="107000"/>
              </a:lnSpc>
              <a:spcAft>
                <a:spcPts val="800"/>
              </a:spcAft>
            </a:pPr>
            <a:r>
              <a:rPr lang="en-IN" dirty="0"/>
              <a:t>" print('Invalid operation’)”,</a:t>
            </a:r>
          </a:p>
          <a:p>
            <a:pPr>
              <a:lnSpc>
                <a:spcPct val="107000"/>
              </a:lnSpc>
              <a:spcAft>
                <a:spcPts val="800"/>
              </a:spcAft>
            </a:pPr>
            <a:r>
              <a:rPr lang="en-IN" dirty="0"/>
              <a:t> "", </a:t>
            </a:r>
          </a:p>
          <a:p>
            <a:pPr>
              <a:lnSpc>
                <a:spcPct val="107000"/>
              </a:lnSpc>
              <a:spcAft>
                <a:spcPts val="800"/>
              </a:spcAft>
            </a:pPr>
            <a:r>
              <a:rPr lang="en-IN" dirty="0"/>
              <a:t>"# Output the result",</a:t>
            </a:r>
          </a:p>
          <a:p>
            <a:pPr>
              <a:lnSpc>
                <a:spcPct val="107000"/>
              </a:lnSpc>
              <a:spcAft>
                <a:spcPts val="800"/>
              </a:spcAft>
            </a:pPr>
            <a:r>
              <a:rPr lang="en-IN" dirty="0"/>
              <a:t> "print(f'Result: {result}’)”,</a:t>
            </a:r>
          </a:p>
          <a:p>
            <a:pPr>
              <a:lnSpc>
                <a:spcPct val="107000"/>
              </a:lnSpc>
              <a:spcAft>
                <a:spcPts val="800"/>
              </a:spcAft>
            </a:pPr>
            <a:r>
              <a:rPr lang="en-IN" dirty="0"/>
              <a:t> ] </a:t>
            </a:r>
          </a:p>
          <a:p>
            <a:pPr>
              <a:lnSpc>
                <a:spcPct val="107000"/>
              </a:lnSpc>
              <a:spcAft>
                <a:spcPts val="800"/>
              </a:spcAft>
            </a:pPr>
            <a:r>
              <a:rPr lang="en-IN" dirty="0"/>
              <a:t>cleaned_code = [line.strip() for line in code] </a:t>
            </a:r>
            <a:br>
              <a:rPr lang="en-IN" dirty="0"/>
            </a:br>
            <a:r>
              <a:rPr lang="en-IN" dirty="0"/>
              <a:t>final_code = generate_intermediate(cleaned_code) print('\nIntermediate code is:’)</a:t>
            </a:r>
          </a:p>
          <a:p>
            <a:pPr>
              <a:lnSpc>
                <a:spcPct val="107000"/>
              </a:lnSpc>
              <a:spcAft>
                <a:spcPts val="800"/>
              </a:spcAft>
            </a:pPr>
            <a:r>
              <a:rPr lang="en-IN" dirty="0"/>
              <a:t> for </a:t>
            </a:r>
            <a:r>
              <a:rPr lang="en-IN" dirty="0" err="1"/>
              <a:t>i</a:t>
            </a:r>
            <a:r>
              <a:rPr lang="en-IN" dirty="0"/>
              <a:t>, line in enumerate(final_code, 1): </a:t>
            </a:r>
          </a:p>
          <a:p>
            <a:pPr>
              <a:lnSpc>
                <a:spcPct val="107000"/>
              </a:lnSpc>
              <a:spcAft>
                <a:spcPts val="800"/>
              </a:spcAft>
            </a:pPr>
            <a:r>
              <a:rPr lang="en-IN" dirty="0"/>
              <a:t>print(f'{</a:t>
            </a:r>
            <a:r>
              <a:rPr lang="en-IN" dirty="0" err="1"/>
              <a:t>i</a:t>
            </a:r>
            <a:r>
              <a:rPr lang="en-IN" dirty="0"/>
              <a:t>}: {line}') </a:t>
            </a:r>
          </a:p>
          <a:p>
            <a:pPr>
              <a:lnSpc>
                <a:spcPct val="107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4370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FF95171-AB91-174F-C314-D2A01C48F880}"/>
              </a:ext>
            </a:extLst>
          </p:cNvPr>
          <p:cNvSpPr txBox="1"/>
          <p:nvPr/>
        </p:nvSpPr>
        <p:spPr>
          <a:xfrm>
            <a:off x="4171950" y="731520"/>
            <a:ext cx="1805940" cy="369332"/>
          </a:xfrm>
          <a:prstGeom prst="rect">
            <a:avLst/>
          </a:prstGeom>
          <a:noFill/>
        </p:spPr>
        <p:txBody>
          <a:bodyPr wrap="square" rtlCol="0">
            <a:spAutoFit/>
          </a:bodyPr>
          <a:lstStyle/>
          <a:p>
            <a:r>
              <a:rPr lang="en-US" dirty="0"/>
              <a:t>Test Case-1:</a:t>
            </a:r>
            <a:endParaRPr lang="en-IN" dirty="0"/>
          </a:p>
        </p:txBody>
      </p:sp>
      <p:pic>
        <p:nvPicPr>
          <p:cNvPr id="7" name="Picture 6">
            <a:extLst>
              <a:ext uri="{FF2B5EF4-FFF2-40B4-BE49-F238E27FC236}">
                <a16:creationId xmlns:a16="http://schemas.microsoft.com/office/drawing/2014/main" id="{427D1E4C-4E31-DB91-23B1-7022430BFDF4}"/>
              </a:ext>
            </a:extLst>
          </p:cNvPr>
          <p:cNvPicPr>
            <a:picLocks noChangeAspect="1"/>
          </p:cNvPicPr>
          <p:nvPr/>
        </p:nvPicPr>
        <p:blipFill rotWithShape="1">
          <a:blip r:embed="rId2"/>
          <a:srcRect l="15156" t="22966" r="53312" b="12838"/>
          <a:stretch/>
        </p:blipFill>
        <p:spPr>
          <a:xfrm>
            <a:off x="4353742" y="439838"/>
            <a:ext cx="7070471" cy="5826916"/>
          </a:xfrm>
          <a:prstGeom prst="rect">
            <a:avLst/>
          </a:prstGeom>
        </p:spPr>
      </p:pic>
      <p:sp>
        <p:nvSpPr>
          <p:cNvPr id="9" name="Content Placeholder 8">
            <a:extLst>
              <a:ext uri="{FF2B5EF4-FFF2-40B4-BE49-F238E27FC236}">
                <a16:creationId xmlns:a16="http://schemas.microsoft.com/office/drawing/2014/main" id="{EE3E207A-546A-BCBB-F447-17B91E99D43B}"/>
              </a:ext>
            </a:extLst>
          </p:cNvPr>
          <p:cNvSpPr>
            <a:spLocks noGrp="1"/>
          </p:cNvSpPr>
          <p:nvPr>
            <p:ph idx="1"/>
          </p:nvPr>
        </p:nvSpPr>
        <p:spPr>
          <a:xfrm>
            <a:off x="3869268" y="864108"/>
            <a:ext cx="1084697" cy="259729"/>
          </a:xfrm>
        </p:spPr>
        <p:txBody>
          <a:bodyPr>
            <a:normAutofit/>
          </a:bodyPr>
          <a:lstStyle/>
          <a:p>
            <a:r>
              <a:rPr lang="en-US" sz="100" dirty="0"/>
              <a:t>.</a:t>
            </a:r>
            <a:endParaRPr lang="en-IN" sz="100" dirty="0"/>
          </a:p>
        </p:txBody>
      </p:sp>
    </p:spTree>
    <p:extLst>
      <p:ext uri="{BB962C8B-B14F-4D97-AF65-F5344CB8AC3E}">
        <p14:creationId xmlns:p14="http://schemas.microsoft.com/office/powerpoint/2010/main" val="12460455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42ADCB-D88A-800A-7D07-BF7D5DCC72D0}"/>
              </a:ext>
            </a:extLst>
          </p:cNvPr>
          <p:cNvPicPr>
            <a:picLocks noChangeAspect="1"/>
          </p:cNvPicPr>
          <p:nvPr/>
        </p:nvPicPr>
        <p:blipFill rotWithShape="1">
          <a:blip r:embed="rId2"/>
          <a:srcRect l="15843" t="35780" r="53291" b="13418"/>
          <a:stretch/>
        </p:blipFill>
        <p:spPr>
          <a:xfrm>
            <a:off x="1939387" y="769670"/>
            <a:ext cx="6957686" cy="5014732"/>
          </a:xfrm>
          <a:prstGeom prst="rect">
            <a:avLst/>
          </a:prstGeom>
        </p:spPr>
      </p:pic>
    </p:spTree>
    <p:extLst>
      <p:ext uri="{BB962C8B-B14F-4D97-AF65-F5344CB8AC3E}">
        <p14:creationId xmlns:p14="http://schemas.microsoft.com/office/powerpoint/2010/main" val="17157271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779C806-D18E-0B75-8BA5-8C1619781CAD}"/>
              </a:ext>
            </a:extLst>
          </p:cNvPr>
          <p:cNvPicPr>
            <a:picLocks noChangeAspect="1"/>
          </p:cNvPicPr>
          <p:nvPr/>
        </p:nvPicPr>
        <p:blipFill rotWithShape="1">
          <a:blip r:embed="rId2"/>
          <a:srcRect l="48931" t="27943" r="25406" b="16042"/>
          <a:stretch/>
        </p:blipFill>
        <p:spPr>
          <a:xfrm>
            <a:off x="3017520" y="984816"/>
            <a:ext cx="6979920" cy="4640380"/>
          </a:xfrm>
          <a:prstGeom prst="rect">
            <a:avLst/>
          </a:prstGeom>
        </p:spPr>
      </p:pic>
    </p:spTree>
    <p:extLst>
      <p:ext uri="{BB962C8B-B14F-4D97-AF65-F5344CB8AC3E}">
        <p14:creationId xmlns:p14="http://schemas.microsoft.com/office/powerpoint/2010/main" val="2454707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34B1-A026-0FC9-7373-87E5C0A0897C}"/>
              </a:ext>
            </a:extLst>
          </p:cNvPr>
          <p:cNvSpPr>
            <a:spLocks noGrp="1"/>
          </p:cNvSpPr>
          <p:nvPr>
            <p:ph type="title"/>
          </p:nvPr>
        </p:nvSpPr>
        <p:spPr/>
        <p:txBody>
          <a:bodyPr>
            <a:normAutofit/>
          </a:bodyPr>
          <a:lstStyle/>
          <a:p>
            <a:r>
              <a:rPr lang="en-US" sz="3200" dirty="0"/>
              <a:t>REFRENCE</a:t>
            </a:r>
            <a:endParaRPr lang="en-IN" sz="3200" dirty="0"/>
          </a:p>
        </p:txBody>
      </p:sp>
      <p:sp>
        <p:nvSpPr>
          <p:cNvPr id="3" name="Content Placeholder 2">
            <a:extLst>
              <a:ext uri="{FF2B5EF4-FFF2-40B4-BE49-F238E27FC236}">
                <a16:creationId xmlns:a16="http://schemas.microsoft.com/office/drawing/2014/main" id="{F7F166F1-D2AD-8173-4599-CD4AA20E48AC}"/>
              </a:ext>
            </a:extLst>
          </p:cNvPr>
          <p:cNvSpPr>
            <a:spLocks noGrp="1"/>
          </p:cNvSpPr>
          <p:nvPr>
            <p:ph idx="1"/>
          </p:nvPr>
        </p:nvSpPr>
        <p:spPr>
          <a:xfrm>
            <a:off x="4525700" y="1481558"/>
            <a:ext cx="7072133" cy="2939971"/>
          </a:xfrm>
        </p:spPr>
        <p:txBody>
          <a:bodyPr/>
          <a:lstStyle/>
          <a:p>
            <a:pPr marL="457200" indent="-457200">
              <a:buAutoNum type="arabicPeriod"/>
            </a:pPr>
            <a:r>
              <a:rPr lang="en-IN" dirty="0">
                <a:hlinkClick r:id="rId2"/>
              </a:rPr>
              <a:t>https://gateoverflow.in/174372/interme</a:t>
            </a:r>
            <a:endParaRPr lang="en-IN" dirty="0"/>
          </a:p>
          <a:p>
            <a:pPr marL="457200" indent="-457200">
              <a:buAutoNum type="arabicPeriod"/>
            </a:pPr>
            <a:r>
              <a:rPr lang="en-IN" dirty="0">
                <a:hlinkClick r:id="rId3"/>
              </a:rPr>
              <a:t>https://www.codingninjas.com/studio/li</a:t>
            </a:r>
            <a:endParaRPr lang="en-IN" dirty="0"/>
          </a:p>
          <a:p>
            <a:pPr marL="457200" indent="-457200">
              <a:buAutoNum type="arabicPeriod"/>
            </a:pPr>
            <a:r>
              <a:rPr lang="en-IN" dirty="0">
                <a:hlinkClick r:id="rId4"/>
              </a:rPr>
              <a:t>https://www.geeksforgeeks.org/interme</a:t>
            </a:r>
            <a:endParaRPr lang="en-IN" dirty="0"/>
          </a:p>
          <a:p>
            <a:pPr marL="457200" indent="-457200">
              <a:buAutoNum type="arabicPeriod"/>
            </a:pPr>
            <a:endParaRPr lang="en-IN" dirty="0"/>
          </a:p>
        </p:txBody>
      </p:sp>
    </p:spTree>
    <p:extLst>
      <p:ext uri="{BB962C8B-B14F-4D97-AF65-F5344CB8AC3E}">
        <p14:creationId xmlns:p14="http://schemas.microsoft.com/office/powerpoint/2010/main" val="268218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140960" y="1542261"/>
            <a:ext cx="5110480" cy="3009419"/>
          </a:xfrm>
        </p:spPr>
        <p:txBody>
          <a:bodyPr>
            <a:normAutofit/>
          </a:bodyPr>
          <a:lstStyle/>
          <a:p>
            <a:pPr marL="0" indent="0">
              <a:buNone/>
            </a:pPr>
            <a:r>
              <a:rPr lang="en-US" dirty="0"/>
              <a:t>In conclusion,The tasks provided cover various aspects of programming, including logical expressions, control flow structures, and Switch case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318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4A7FC5-56F0-4FE3-8383-04EE92963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Working">
            <a:extLst>
              <a:ext uri="{FF2B5EF4-FFF2-40B4-BE49-F238E27FC236}">
                <a16:creationId xmlns:a16="http://schemas.microsoft.com/office/drawing/2014/main" id="{BC829010-59E7-4B6E-AE76-EEE7D0ED0D8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0" y="-1"/>
            <a:ext cx="12188932" cy="6858000"/>
          </a:xfrm>
          <a:prstGeom prst="rect">
            <a:avLst/>
          </a:prstGeom>
        </p:spPr>
      </p:pic>
      <p:sp>
        <p:nvSpPr>
          <p:cNvPr id="12" name="Rectangle 11">
            <a:extLst>
              <a:ext uri="{FF2B5EF4-FFF2-40B4-BE49-F238E27FC236}">
                <a16:creationId xmlns:a16="http://schemas.microsoft.com/office/drawing/2014/main" id="{DE6BEBC3-6A99-4A53-9835-9875E0841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993299F-3E8A-4BF7-9C3D-B9F22CF94C4E}"/>
              </a:ext>
            </a:extLst>
          </p:cNvPr>
          <p:cNvSpPr>
            <a:spLocks noGrp="1"/>
          </p:cNvSpPr>
          <p:nvPr>
            <p:ph type="ctrTitle"/>
          </p:nvPr>
        </p:nvSpPr>
        <p:spPr>
          <a:xfrm>
            <a:off x="1069848" y="1298448"/>
            <a:ext cx="7315200" cy="2130552"/>
          </a:xfrm>
        </p:spPr>
        <p:txBody>
          <a:bodyPr>
            <a:normAutofit/>
          </a:bodyPr>
          <a:lstStyle/>
          <a:p>
            <a:r>
              <a:rPr lang="en-US" dirty="0"/>
              <a:t>Thank you</a:t>
            </a:r>
          </a:p>
        </p:txBody>
      </p:sp>
      <p:sp>
        <p:nvSpPr>
          <p:cNvPr id="3" name="Subtitle 2">
            <a:extLst>
              <a:ext uri="{FF2B5EF4-FFF2-40B4-BE49-F238E27FC236}">
                <a16:creationId xmlns:a16="http://schemas.microsoft.com/office/drawing/2014/main" id="{EF6083A9-53C1-4358-80D7-727411C121D9}"/>
              </a:ext>
            </a:extLst>
          </p:cNvPr>
          <p:cNvSpPr>
            <a:spLocks noGrp="1"/>
          </p:cNvSpPr>
          <p:nvPr>
            <p:ph type="subTitle" idx="1"/>
          </p:nvPr>
        </p:nvSpPr>
        <p:spPr>
          <a:xfrm>
            <a:off x="4003235" y="3534104"/>
            <a:ext cx="3632005" cy="1529386"/>
          </a:xfrm>
        </p:spPr>
        <p:txBody>
          <a:bodyPr>
            <a:normAutofit/>
          </a:bodyPr>
          <a:lstStyle/>
          <a:p>
            <a:r>
              <a:rPr lang="en-US" sz="2800" dirty="0"/>
              <a:t>FROM :</a:t>
            </a:r>
          </a:p>
          <a:p>
            <a:r>
              <a:rPr lang="en-US" sz="2800" dirty="0"/>
              <a:t>	Group-17</a:t>
            </a:r>
          </a:p>
        </p:txBody>
      </p:sp>
      <p:sp>
        <p:nvSpPr>
          <p:cNvPr id="14" name="Rectangle 13">
            <a:extLst>
              <a:ext uri="{FF2B5EF4-FFF2-40B4-BE49-F238E27FC236}">
                <a16:creationId xmlns:a16="http://schemas.microsoft.com/office/drawing/2014/main" id="{D1006911-EDB8-4CDF-AEAA-A3FA06085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958169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69A6-EF54-667F-0F84-D2CF302C27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D21D77A-6888-962F-A539-918EC0D2ADA7}"/>
              </a:ext>
            </a:extLst>
          </p:cNvPr>
          <p:cNvSpPr>
            <a:spLocks noGrp="1"/>
          </p:cNvSpPr>
          <p:nvPr>
            <p:ph idx="1"/>
          </p:nvPr>
        </p:nvSpPr>
        <p:spPr/>
        <p:txBody>
          <a:bodyPr>
            <a:noAutofit/>
          </a:bodyPr>
          <a:lstStyle/>
          <a:p>
            <a:pPr marL="0" indent="0">
              <a:buNone/>
            </a:pPr>
            <a:r>
              <a:rPr lang="en-US" sz="1800" b="1" dirty="0"/>
              <a:t>Generate the TAC for</a:t>
            </a:r>
          </a:p>
          <a:p>
            <a:pPr marL="0" indent="0">
              <a:buNone/>
            </a:pPr>
            <a:r>
              <a:rPr lang="en-US" sz="1800" dirty="0"/>
              <a:t> a. Expression a &lt; b or c &lt; d and e &gt; notf. </a:t>
            </a:r>
          </a:p>
          <a:p>
            <a:pPr marL="0" indent="0">
              <a:buNone/>
            </a:pPr>
            <a:r>
              <a:rPr lang="en-US" sz="1800" dirty="0"/>
              <a:t>b. The following C Code</a:t>
            </a:r>
          </a:p>
          <a:p>
            <a:pPr marL="0" indent="0">
              <a:buNone/>
            </a:pPr>
            <a:r>
              <a:rPr lang="en-US" sz="1800" dirty="0"/>
              <a:t> While(A&lt;C[i]  and B&gt;D[i])</a:t>
            </a:r>
          </a:p>
          <a:p>
            <a:pPr marL="0" indent="0">
              <a:buNone/>
            </a:pPr>
            <a:r>
              <a:rPr lang="en-US" sz="1800" dirty="0"/>
              <a:t> { </a:t>
            </a:r>
          </a:p>
          <a:p>
            <a:pPr marL="0" indent="0">
              <a:buNone/>
            </a:pPr>
            <a:r>
              <a:rPr lang="en-US" sz="1800" dirty="0"/>
              <a:t>If A=1 then C[i]++;</a:t>
            </a:r>
          </a:p>
          <a:p>
            <a:pPr marL="0" indent="0">
              <a:buNone/>
            </a:pPr>
            <a:r>
              <a:rPr lang="en-US" sz="1800" dirty="0"/>
              <a:t> Else while A&lt;=D[i] do </a:t>
            </a:r>
          </a:p>
          <a:p>
            <a:pPr marL="0" indent="0">
              <a:buNone/>
            </a:pPr>
            <a:r>
              <a:rPr lang="en-US" sz="1800" dirty="0"/>
              <a:t>D[i]=D[i]+C[i]</a:t>
            </a:r>
          </a:p>
          <a:p>
            <a:pPr marL="0" indent="0">
              <a:buNone/>
            </a:pPr>
            <a:r>
              <a:rPr lang="en-US" sz="1800" dirty="0"/>
              <a:t> I++ }</a:t>
            </a:r>
          </a:p>
          <a:p>
            <a:pPr marL="0" indent="0">
              <a:buNone/>
            </a:pPr>
            <a:r>
              <a:rPr lang="en-US" sz="1800" dirty="0"/>
              <a:t> c. If[(a&lt;b) and ((c&gt;d) or (a&gt;d) ] then </a:t>
            </a:r>
          </a:p>
          <a:p>
            <a:pPr marL="0" indent="0">
              <a:buNone/>
            </a:pPr>
            <a:r>
              <a:rPr lang="en-US" sz="1800" dirty="0"/>
              <a:t>z = x + y * z</a:t>
            </a:r>
          </a:p>
          <a:p>
            <a:pPr marL="0" indent="0">
              <a:buNone/>
            </a:pPr>
            <a:r>
              <a:rPr lang="en-US" sz="1800" dirty="0"/>
              <a:t> Else</a:t>
            </a:r>
          </a:p>
          <a:p>
            <a:pPr marL="0" indent="0">
              <a:buNone/>
            </a:pPr>
            <a:r>
              <a:rPr lang="en-US" sz="1800" dirty="0"/>
              <a:t> z = z+1 </a:t>
            </a:r>
          </a:p>
          <a:p>
            <a:pPr marL="0" indent="0">
              <a:buNone/>
            </a:pPr>
            <a:r>
              <a:rPr lang="en-US" sz="1800" dirty="0"/>
              <a:t>d. C Code for basic calculator by switch statement</a:t>
            </a:r>
          </a:p>
          <a:p>
            <a:pPr marL="0" indent="0">
              <a:buNone/>
            </a:pPr>
            <a:r>
              <a:rPr lang="en-US" sz="1800" dirty="0"/>
              <a:t> e. C code for scientific calculator by using functions.</a:t>
            </a:r>
            <a:endParaRPr lang="en-IN" sz="1800" dirty="0">
              <a:solidFill>
                <a:schemeClr val="tx1"/>
              </a:solidFill>
            </a:endParaRPr>
          </a:p>
        </p:txBody>
      </p:sp>
    </p:spTree>
    <p:extLst>
      <p:ext uri="{BB962C8B-B14F-4D97-AF65-F5344CB8AC3E}">
        <p14:creationId xmlns:p14="http://schemas.microsoft.com/office/powerpoint/2010/main" val="20245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178560-78C9-4CB5-BE46-05302CDA8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multiple people looking at blueprints&#10;">
            <a:extLst>
              <a:ext uri="{FF2B5EF4-FFF2-40B4-BE49-F238E27FC236}">
                <a16:creationId xmlns:a16="http://schemas.microsoft.com/office/drawing/2014/main" id="{DC582F7A-0108-4267-A3E3-CA43CDA209C6}"/>
              </a:ext>
            </a:extLst>
          </p:cNvPr>
          <p:cNvPicPr>
            <a:picLocks noChangeAspect="1"/>
          </p:cNvPicPr>
          <p:nvPr/>
        </p:nvPicPr>
        <p:blipFill rotWithShape="1">
          <a:blip r:embed="rId3"/>
          <a:srcRect l="25"/>
          <a:stretch/>
        </p:blipFill>
        <p:spPr>
          <a:xfrm>
            <a:off x="20" y="1"/>
            <a:ext cx="12188932" cy="6858000"/>
          </a:xfrm>
          <a:prstGeom prst="rect">
            <a:avLst/>
          </a:prstGeom>
        </p:spPr>
      </p:pic>
      <p:sp>
        <p:nvSpPr>
          <p:cNvPr id="34" name="Rectangle 33">
            <a:extLst>
              <a:ext uri="{FF2B5EF4-FFF2-40B4-BE49-F238E27FC236}">
                <a16:creationId xmlns:a16="http://schemas.microsoft.com/office/drawing/2014/main" id="{69461EC9-A94F-4225-B526-5C862F340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492750-E12D-4995-ABCB-5BB846060890}"/>
              </a:ext>
            </a:extLst>
          </p:cNvPr>
          <p:cNvSpPr>
            <a:spLocks noGrp="1"/>
          </p:cNvSpPr>
          <p:nvPr>
            <p:ph type="title"/>
          </p:nvPr>
        </p:nvSpPr>
        <p:spPr>
          <a:xfrm>
            <a:off x="252919" y="1123837"/>
            <a:ext cx="2947482" cy="4601183"/>
          </a:xfrm>
        </p:spPr>
        <p:txBody>
          <a:bodyPr>
            <a:normAutofit/>
          </a:bodyPr>
          <a:lstStyle/>
          <a:p>
            <a:r>
              <a:rPr lang="en-US" dirty="0">
                <a:latin typeface="Times New Roman" panose="02020603050405020304" pitchFamily="18" charset="0"/>
                <a:cs typeface="Times New Roman" panose="02020603050405020304" pitchFamily="18" charset="0"/>
              </a:rPr>
              <a:t>ABSTRACT</a:t>
            </a:r>
          </a:p>
        </p:txBody>
      </p:sp>
      <p:sp>
        <p:nvSpPr>
          <p:cNvPr id="36" name="Rectangle 35">
            <a:extLst>
              <a:ext uri="{FF2B5EF4-FFF2-40B4-BE49-F238E27FC236}">
                <a16:creationId xmlns:a16="http://schemas.microsoft.com/office/drawing/2014/main" id="{D87160F7-FCB2-48B7-8BB8-BEFF45F6B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7130" y="754144"/>
            <a:ext cx="7865196" cy="5335760"/>
          </a:xfrm>
          <a:prstGeom prst="rect">
            <a:avLst/>
          </a:prstGeom>
          <a:solidFill>
            <a:schemeClr val="bg1">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Rectangle 37">
            <a:extLst>
              <a:ext uri="{FF2B5EF4-FFF2-40B4-BE49-F238E27FC236}">
                <a16:creationId xmlns:a16="http://schemas.microsoft.com/office/drawing/2014/main" id="{E9282B84-621E-4580-80B7-222118AE4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p:txBody>
          <a:bodyPr/>
          <a:lstStyle/>
          <a:p>
            <a:pPr marL="0" indent="0">
              <a:buNone/>
            </a:pPr>
            <a:r>
              <a:rPr lang="en-US" sz="2400" dirty="0"/>
              <a:t>In this paper, we initiate our exploration by introducing the concept of Intermediate Code as a pivotal metric for deriving Three Address Code. The focus lies on generating intermediate code for looping and conditional statements, as well as switchcase structures. To exemplify the application of these concepts, we delve into the intermediate code generation for a switch-case scenario, using a simple calculator as an illustrative example. Through this exercise, our objective is to elucidate the intricate process of determining Three Address Code within the context of practical problem-solving. </a:t>
            </a:r>
            <a:endParaRPr lang="en-IN" sz="2400" dirty="0">
              <a:solidFill>
                <a:schemeClr val="tx1"/>
              </a:solidFill>
            </a:endParaRPr>
          </a:p>
        </p:txBody>
      </p:sp>
    </p:spTree>
    <p:extLst>
      <p:ext uri="{BB962C8B-B14F-4D97-AF65-F5344CB8AC3E}">
        <p14:creationId xmlns:p14="http://schemas.microsoft.com/office/powerpoint/2010/main" val="11159164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F9DE327-AEAE-44B2-8483-660A265AE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1492CA2-7E37-4577-8E02-1E79AE7EE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110722-2775-4A70-8182-7C215D42C9B2}"/>
              </a:ext>
            </a:extLst>
          </p:cNvPr>
          <p:cNvSpPr>
            <a:spLocks noGrp="1"/>
          </p:cNvSpPr>
          <p:nvPr>
            <p:ph type="title"/>
          </p:nvPr>
        </p:nvSpPr>
        <p:spPr>
          <a:xfrm>
            <a:off x="8774884" y="852947"/>
            <a:ext cx="3200603" cy="5120014"/>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17" name="Rectangle 16">
            <a:extLst>
              <a:ext uri="{FF2B5EF4-FFF2-40B4-BE49-F238E27FC236}">
                <a16:creationId xmlns:a16="http://schemas.microsoft.com/office/drawing/2014/main" id="{87ACB9FA-C8E8-43F1-868B-D328ECFC3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384048" y="567159"/>
            <a:ext cx="8144458" cy="5470142"/>
          </a:xfrm>
        </p:spPr>
        <p:txBody>
          <a:bodyPr>
            <a:noAutofit/>
          </a:bodyPr>
          <a:lstStyle/>
          <a:p>
            <a:pPr marL="0" indent="0">
              <a:buNone/>
            </a:pPr>
            <a:r>
              <a:rPr lang="en-US" sz="2400" b="1" dirty="0">
                <a:solidFill>
                  <a:schemeClr val="tx1"/>
                </a:solidFill>
              </a:rPr>
              <a:t>.</a:t>
            </a:r>
            <a:r>
              <a:rPr lang="en-US" sz="2800" b="1" dirty="0">
                <a:solidFill>
                  <a:schemeClr val="tx2">
                    <a:lumMod val="75000"/>
                  </a:schemeClr>
                </a:solidFill>
              </a:rPr>
              <a:t>INTERMEDIATE CODE</a:t>
            </a:r>
            <a:r>
              <a:rPr lang="en-US" sz="2800" dirty="0">
                <a:solidFill>
                  <a:schemeClr val="tx2">
                    <a:lumMod val="75000"/>
                  </a:schemeClr>
                </a:solidFill>
              </a:rPr>
              <a:t>:</a:t>
            </a:r>
            <a:br>
              <a:rPr lang="en-US" sz="2400" dirty="0"/>
            </a:br>
            <a:r>
              <a:rPr lang="en-US" sz="2400" dirty="0"/>
              <a:t> </a:t>
            </a:r>
            <a:r>
              <a:rPr lang="en-US" dirty="0"/>
              <a:t>Intermediate code is a machineindependent representation used during compilation. It acts as a bridge between high-level source code and target machine code. This abstract representation simplifies program analysis and optimization. Examples include threeaddress code or abstract syntax trees. Intermediate code can be represented in three ways </a:t>
            </a:r>
            <a:r>
              <a:rPr lang="en-US" b="1" dirty="0"/>
              <a:t>: 1) Linear Representation 2) Hierarchical Representation 3) Three address code(TAC).</a:t>
            </a:r>
          </a:p>
          <a:p>
            <a:pPr marL="0" indent="0">
              <a:buNone/>
            </a:pPr>
            <a:r>
              <a:rPr lang="en-US" sz="2400" b="1" dirty="0">
                <a:solidFill>
                  <a:schemeClr val="tx2">
                    <a:lumMod val="75000"/>
                  </a:schemeClr>
                </a:solidFill>
              </a:rPr>
              <a:t>.THREE ADDRESS CODE:</a:t>
            </a:r>
            <a:br>
              <a:rPr lang="en-US" sz="2400" dirty="0"/>
            </a:br>
            <a:r>
              <a:rPr lang="en-US" dirty="0"/>
              <a:t>Three Address Code is a low-level intermediate code representation used in compilers to express instructions with at most three operands. Each instruction in this format typically contains an operation, along with two source operands and one destination operand. It simplifies the translation from high-level programming languages to machine code by providing a more manageable and uniform structure for compiler optimizations and code generation. Three address code can be represented using</a:t>
            </a:r>
            <a:r>
              <a:rPr lang="en-US" b="1" dirty="0"/>
              <a:t>: </a:t>
            </a:r>
            <a:r>
              <a:rPr lang="en-US" sz="2400" b="1" dirty="0"/>
              <a:t>1.triples 2.quadtriples 3.indirect triples</a:t>
            </a:r>
          </a:p>
        </p:txBody>
      </p:sp>
    </p:spTree>
    <p:extLst>
      <p:ext uri="{BB962C8B-B14F-4D97-AF65-F5344CB8AC3E}">
        <p14:creationId xmlns:p14="http://schemas.microsoft.com/office/powerpoint/2010/main" val="2552862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ALGORITHM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t>1.start </a:t>
            </a:r>
          </a:p>
          <a:p>
            <a:r>
              <a:rPr lang="en-US" dirty="0"/>
              <a:t>2.Read two values a,b.</a:t>
            </a:r>
          </a:p>
          <a:p>
            <a:r>
              <a:rPr lang="en-US" dirty="0"/>
              <a:t>3.Read the operator ,which is used to perform operation.</a:t>
            </a:r>
          </a:p>
          <a:p>
            <a:r>
              <a:rPr lang="en-US" dirty="0"/>
              <a:t> 4. Initialize a variable result to store the calculation result. </a:t>
            </a:r>
          </a:p>
          <a:p>
            <a:r>
              <a:rPr lang="en-US" dirty="0"/>
              <a:t>5.Maintain the function to calculate Intermediate code. </a:t>
            </a:r>
          </a:p>
          <a:p>
            <a:r>
              <a:rPr lang="en-US" dirty="0"/>
              <a:t>6.With in function apply basic calculation using operator.</a:t>
            </a:r>
          </a:p>
          <a:p>
            <a:r>
              <a:rPr lang="en-US" dirty="0"/>
              <a:t> 7.For addition (operation == '+’): </a:t>
            </a:r>
          </a:p>
          <a:p>
            <a:r>
              <a:rPr lang="en-US" dirty="0"/>
              <a:t>• Call the add function with num1 and num2 as arguments.</a:t>
            </a:r>
          </a:p>
          <a:p>
            <a:r>
              <a:rPr lang="en-US" dirty="0"/>
              <a:t> • Store the returned value in result. </a:t>
            </a:r>
          </a:p>
          <a:p>
            <a:r>
              <a:rPr lang="en-US" dirty="0"/>
              <a:t>8.For subtraction (operation == '-’): </a:t>
            </a:r>
          </a:p>
          <a:p>
            <a:r>
              <a:rPr lang="en-US" dirty="0"/>
              <a:t>• Call the subtract function with num1 and num2 as arguments.</a:t>
            </a:r>
          </a:p>
          <a:p>
            <a:r>
              <a:rPr lang="en-US" dirty="0"/>
              <a:t> • Store the returned value in result.</a:t>
            </a:r>
          </a:p>
        </p:txBody>
      </p:sp>
    </p:spTree>
    <p:extLst>
      <p:ext uri="{BB962C8B-B14F-4D97-AF65-F5344CB8AC3E}">
        <p14:creationId xmlns:p14="http://schemas.microsoft.com/office/powerpoint/2010/main" val="14881729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ALGORITHM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dirty="0"/>
              <a:t> 9.For multiplication (operation == '*’):</a:t>
            </a:r>
          </a:p>
          <a:p>
            <a:r>
              <a:rPr lang="en-US" dirty="0"/>
              <a:t> • Call the multiply function with num1 and num2 as arguments. </a:t>
            </a:r>
          </a:p>
          <a:p>
            <a:r>
              <a:rPr lang="en-US" dirty="0"/>
              <a:t>• Store the returned value in result </a:t>
            </a:r>
          </a:p>
          <a:p>
            <a:r>
              <a:rPr lang="en-US" dirty="0"/>
              <a:t>10. For addition (operation == '/’):</a:t>
            </a:r>
          </a:p>
          <a:p>
            <a:r>
              <a:rPr lang="en-US" dirty="0"/>
              <a:t> • Call the division function with num1 and num2 as arguments. </a:t>
            </a:r>
          </a:p>
          <a:p>
            <a:r>
              <a:rPr lang="en-US" dirty="0"/>
              <a:t>• Store the returned value in result.</a:t>
            </a:r>
          </a:p>
          <a:p>
            <a:r>
              <a:rPr lang="en-US" dirty="0"/>
              <a:t> 11.Convert each statement into Intermediate code.</a:t>
            </a:r>
          </a:p>
          <a:p>
            <a:r>
              <a:rPr lang="en-US" dirty="0"/>
              <a:t> 12.Display the resulting code. </a:t>
            </a:r>
          </a:p>
          <a:p>
            <a:r>
              <a:rPr lang="en-US" dirty="0"/>
              <a:t>13.Stop</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198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SOURCE CODE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58936" y="771787"/>
            <a:ext cx="7325532" cy="5212961"/>
          </a:xfrm>
        </p:spPr>
        <p:txBody>
          <a:bodyPr>
            <a:noAutofit/>
          </a:bodyPr>
          <a:lstStyle/>
          <a:p>
            <a:pPr marL="0" indent="0">
              <a:buNone/>
            </a:pPr>
            <a:r>
              <a:rPr lang="en-IN" sz="1800" dirty="0">
                <a:solidFill>
                  <a:schemeClr val="tx2">
                    <a:lumMod val="75000"/>
                  </a:schemeClr>
                </a:solidFill>
              </a:rPr>
              <a:t>def generate_intermediate(cleaned_code): </a:t>
            </a:r>
          </a:p>
          <a:p>
            <a:pPr marL="0" indent="0">
              <a:buNone/>
            </a:pPr>
            <a:r>
              <a:rPr lang="en-IN" sz="1800" dirty="0">
                <a:solidFill>
                  <a:schemeClr val="tx2">
                    <a:lumMod val="75000"/>
                  </a:schemeClr>
                </a:solidFill>
              </a:rPr>
              <a:t>final_code = [] </a:t>
            </a:r>
          </a:p>
          <a:p>
            <a:pPr marL="0" indent="0">
              <a:buNone/>
            </a:pPr>
            <a:r>
              <a:rPr lang="en-IN" sz="1800" dirty="0">
                <a:solidFill>
                  <a:schemeClr val="tx2">
                    <a:lumMod val="75000"/>
                  </a:schemeClr>
                </a:solidFill>
              </a:rPr>
              <a:t>current_temp = 1 </a:t>
            </a:r>
          </a:p>
          <a:p>
            <a:pPr marL="0" indent="0">
              <a:buNone/>
            </a:pPr>
            <a:r>
              <a:rPr lang="en-IN" sz="1800" dirty="0">
                <a:solidFill>
                  <a:schemeClr val="tx2">
                    <a:lumMod val="75000"/>
                  </a:schemeClr>
                </a:solidFill>
              </a:rPr>
              <a:t>for codeline in cleaned_code:</a:t>
            </a:r>
          </a:p>
          <a:p>
            <a:pPr marL="0" indent="0">
              <a:buNone/>
            </a:pPr>
            <a:r>
              <a:rPr lang="en-IN" sz="1800" dirty="0">
                <a:solidFill>
                  <a:schemeClr val="tx2">
                    <a:lumMod val="75000"/>
                  </a:schemeClr>
                </a:solidFill>
              </a:rPr>
              <a:t> if '=' in codeline: # Assignment statement</a:t>
            </a:r>
          </a:p>
          <a:p>
            <a:pPr marL="0" indent="0">
              <a:buNone/>
            </a:pPr>
            <a:r>
              <a:rPr lang="en-IN" sz="1800" dirty="0">
                <a:solidFill>
                  <a:schemeClr val="tx2">
                    <a:lumMod val="75000"/>
                  </a:schemeClr>
                </a:solidFill>
              </a:rPr>
              <a:t> variable, expression = map(str.strip, codeline.split("="))</a:t>
            </a:r>
          </a:p>
          <a:p>
            <a:pPr marL="0" indent="0">
              <a:buNone/>
            </a:pPr>
            <a:r>
              <a:rPr lang="en-IN" sz="1800" dirty="0">
                <a:solidFill>
                  <a:schemeClr val="tx2">
                    <a:lumMod val="75000"/>
                  </a:schemeClr>
                </a:solidFill>
              </a:rPr>
              <a:t> temp_var = f"temp{current_temp}" </a:t>
            </a:r>
          </a:p>
          <a:p>
            <a:pPr marL="0" indent="0">
              <a:buNone/>
            </a:pPr>
            <a:r>
              <a:rPr lang="en-IN" sz="1800" dirty="0">
                <a:solidFill>
                  <a:schemeClr val="tx2">
                    <a:lumMod val="75000"/>
                  </a:schemeClr>
                </a:solidFill>
              </a:rPr>
              <a:t>final_code.append(f"{temp_var} = {expression}") </a:t>
            </a:r>
          </a:p>
          <a:p>
            <a:pPr marL="0" indent="0">
              <a:buNone/>
            </a:pPr>
            <a:r>
              <a:rPr lang="en-IN" sz="1800" dirty="0">
                <a:solidFill>
                  <a:schemeClr val="tx2">
                    <a:lumMod val="75000"/>
                  </a:schemeClr>
                </a:solidFill>
              </a:rPr>
              <a:t>final_code.append(f"{variable} = {temp_var}") </a:t>
            </a:r>
          </a:p>
          <a:p>
            <a:pPr marL="0" indent="0">
              <a:buNone/>
            </a:pPr>
            <a:r>
              <a:rPr lang="en-IN" sz="1800" dirty="0">
                <a:solidFill>
                  <a:schemeClr val="tx2">
                    <a:lumMod val="75000"/>
                  </a:schemeClr>
                </a:solidFill>
              </a:rPr>
              <a:t>current_temp += 1</a:t>
            </a:r>
          </a:p>
          <a:p>
            <a:pPr marL="0" indent="0">
              <a:buNone/>
            </a:pPr>
            <a:r>
              <a:rPr lang="en-IN" sz="1800" dirty="0">
                <a:solidFill>
                  <a:schemeClr val="tx2">
                    <a:lumMod val="75000"/>
                  </a:schemeClr>
                </a:solidFill>
              </a:rPr>
              <a:t> elif 'if' in codeline: </a:t>
            </a:r>
          </a:p>
          <a:p>
            <a:pPr marL="0" indent="0">
              <a:buNone/>
            </a:pPr>
            <a:r>
              <a:rPr lang="en-IN" sz="1800" dirty="0">
                <a:solidFill>
                  <a:schemeClr val="tx2">
                    <a:lumMod val="75000"/>
                  </a:schemeClr>
                </a:solidFill>
              </a:rPr>
              <a:t># If statement condition = codeline.split('if')[1].split('goto')[0].strip() goto_line = codeline.split('goto')[1].strip('()')</a:t>
            </a:r>
            <a:endParaRPr lang="en-IN" sz="18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560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98511" y="186576"/>
            <a:ext cx="3437681" cy="4700710"/>
          </a:xfrm>
          <a:prstGeom prst="rect">
            <a:avLst/>
          </a:prstGeom>
        </p:spPr>
        <p:txBody>
          <a:bodyPr wrap="square">
            <a:spAutoFit/>
          </a:bodyPr>
          <a:lstStyle/>
          <a:p>
            <a:pPr>
              <a:lnSpc>
                <a:spcPct val="107000"/>
              </a:lnSpc>
              <a:spcAft>
                <a:spcPts val="800"/>
              </a:spcAft>
            </a:pPr>
            <a:endParaRPr lang="en-IN" sz="1200" dirty="0">
              <a:solidFill>
                <a:schemeClr val="tx2">
                  <a:lumMod val="75000"/>
                </a:schemeClr>
              </a:solidFill>
              <a:latin typeface="Calibri" panose="020F0502020204030204" pitchFamily="34" charset="0"/>
              <a:ea typeface="Times New Roman" panose="02020603050405020304" pitchFamily="18" charset="0"/>
              <a:cs typeface="Times New Roman" panose="02020603050405020304" pitchFamily="18" charset="0"/>
            </a:endParaRPr>
          </a:p>
          <a:p>
            <a:r>
              <a:rPr lang="en-IN" sz="2000" dirty="0">
                <a:solidFill>
                  <a:schemeClr val="tx2">
                    <a:lumMod val="75000"/>
                  </a:schemeClr>
                </a:solidFill>
              </a:rPr>
              <a:t>final_code.append(f"{variable} = input({prompt})") </a:t>
            </a:r>
          </a:p>
          <a:p>
            <a:r>
              <a:rPr lang="en-IN" sz="2000" dirty="0">
                <a:solidFill>
                  <a:schemeClr val="tx2">
                    <a:lumMod val="75000"/>
                  </a:schemeClr>
                </a:solidFill>
              </a:rPr>
              <a:t>elif 'return' in codeline: # Return statement</a:t>
            </a:r>
          </a:p>
          <a:p>
            <a:r>
              <a:rPr lang="en-IN" sz="2000" dirty="0">
                <a:solidFill>
                  <a:schemeClr val="tx2">
                    <a:lumMod val="75000"/>
                  </a:schemeClr>
                </a:solidFill>
              </a:rPr>
              <a:t> value = codeline.split('return')[1].strip() final_code.append(f"return {value}") </a:t>
            </a:r>
          </a:p>
          <a:p>
            <a:r>
              <a:rPr lang="en-IN" sz="2000" dirty="0">
                <a:solidFill>
                  <a:schemeClr val="tx2">
                    <a:lumMod val="75000"/>
                  </a:schemeClr>
                </a:solidFill>
              </a:rPr>
              <a:t>elif 'END' in codeline: # End statement final_code.append("END") </a:t>
            </a:r>
          </a:p>
          <a:p>
            <a:r>
              <a:rPr lang="en-IN" sz="2000" dirty="0">
                <a:solidFill>
                  <a:schemeClr val="tx2">
                    <a:lumMod val="75000"/>
                  </a:schemeClr>
                </a:solidFill>
              </a:rPr>
              <a:t>return final_code</a:t>
            </a:r>
          </a:p>
          <a:p>
            <a:pPr>
              <a:lnSpc>
                <a:spcPct val="107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AD6EAA9-8A69-1B27-E2EC-6797D1B78E6A}"/>
              </a:ext>
            </a:extLst>
          </p:cNvPr>
          <p:cNvSpPr txBox="1"/>
          <p:nvPr/>
        </p:nvSpPr>
        <p:spPr>
          <a:xfrm>
            <a:off x="170871" y="586685"/>
            <a:ext cx="3764521" cy="5632311"/>
          </a:xfrm>
          <a:prstGeom prst="rect">
            <a:avLst/>
          </a:prstGeom>
          <a:noFill/>
        </p:spPr>
        <p:txBody>
          <a:bodyPr wrap="square">
            <a:spAutoFit/>
          </a:bodyPr>
          <a:lstStyle/>
          <a:p>
            <a:r>
              <a:rPr lang="en-IN" sz="2000" dirty="0">
                <a:solidFill>
                  <a:schemeClr val="tx2">
                    <a:lumMod val="75000"/>
                  </a:schemeClr>
                </a:solidFill>
              </a:rPr>
              <a:t>final_code.append(f"if {condition} goto {goto_line}") </a:t>
            </a:r>
          </a:p>
          <a:p>
            <a:r>
              <a:rPr lang="en-IN" sz="2000" dirty="0">
                <a:solidFill>
                  <a:schemeClr val="tx2">
                    <a:lumMod val="75000"/>
                  </a:schemeClr>
                </a:solidFill>
              </a:rPr>
              <a:t>elif 'goto' in codeline: # Goto statement</a:t>
            </a:r>
          </a:p>
          <a:p>
            <a:r>
              <a:rPr lang="en-IN" sz="2000" dirty="0">
                <a:solidFill>
                  <a:schemeClr val="tx2">
                    <a:lumMod val="75000"/>
                  </a:schemeClr>
                </a:solidFill>
              </a:rPr>
              <a:t> goto_line = codeline.split('goto')[1].strip('()') final_code.append(f"goto {goto_line}") </a:t>
            </a:r>
          </a:p>
          <a:p>
            <a:r>
              <a:rPr lang="en-IN" sz="2000" dirty="0">
                <a:solidFill>
                  <a:schemeClr val="tx2">
                    <a:lumMod val="75000"/>
                  </a:schemeClr>
                </a:solidFill>
              </a:rPr>
              <a:t>elif 'print' in codeline: # Print statement</a:t>
            </a:r>
          </a:p>
          <a:p>
            <a:r>
              <a:rPr lang="en-IN" sz="2000" dirty="0">
                <a:solidFill>
                  <a:schemeClr val="tx2">
                    <a:lumMod val="75000"/>
                  </a:schemeClr>
                </a:solidFill>
              </a:rPr>
              <a:t>value = codeline.split('print')[1].strip('()') final_code.append(f"print({value})") </a:t>
            </a:r>
          </a:p>
          <a:p>
            <a:r>
              <a:rPr lang="en-IN" sz="2000" dirty="0">
                <a:solidFill>
                  <a:schemeClr val="tx2">
                    <a:lumMod val="75000"/>
                  </a:schemeClr>
                </a:solidFill>
              </a:rPr>
              <a:t>elif 'input' in codeline: # Input statement </a:t>
            </a:r>
          </a:p>
          <a:p>
            <a:r>
              <a:rPr lang="en-IN" sz="2000" dirty="0">
                <a:solidFill>
                  <a:schemeClr val="tx2">
                    <a:lumMod val="75000"/>
                  </a:schemeClr>
                </a:solidFill>
              </a:rPr>
              <a:t>variable, prompt = map(str.strip, codeline.split('='))</a:t>
            </a:r>
          </a:p>
        </p:txBody>
      </p:sp>
    </p:spTree>
    <p:extLst>
      <p:ext uri="{BB962C8B-B14F-4D97-AF65-F5344CB8AC3E}">
        <p14:creationId xmlns:p14="http://schemas.microsoft.com/office/powerpoint/2010/main" val="11610628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52348" y="694481"/>
            <a:ext cx="7306812" cy="6296980"/>
          </a:xfrm>
          <a:prstGeom prst="rect">
            <a:avLst/>
          </a:prstGeom>
        </p:spPr>
        <p:txBody>
          <a:bodyPr wrap="square">
            <a:spAutoFit/>
          </a:bodyPr>
          <a:lstStyle/>
          <a:p>
            <a:pPr>
              <a:lnSpc>
                <a:spcPct val="107000"/>
              </a:lnSpc>
              <a:spcAft>
                <a:spcPts val="800"/>
              </a:spcAft>
            </a:pPr>
            <a:r>
              <a:rPr lang="en-IN" dirty="0"/>
              <a:t>"# Input reading and function invocation",</a:t>
            </a:r>
          </a:p>
          <a:p>
            <a:pPr>
              <a:lnSpc>
                <a:spcPct val="107000"/>
              </a:lnSpc>
              <a:spcAft>
                <a:spcPts val="800"/>
              </a:spcAft>
            </a:pPr>
            <a:r>
              <a:rPr lang="en-IN" dirty="0"/>
              <a:t> "operation = input('Enter operation (+, -, *, /): ')", </a:t>
            </a:r>
          </a:p>
          <a:p>
            <a:pPr>
              <a:lnSpc>
                <a:spcPct val="107000"/>
              </a:lnSpc>
              <a:spcAft>
                <a:spcPts val="800"/>
              </a:spcAft>
            </a:pPr>
            <a:r>
              <a:rPr lang="en-IN" dirty="0"/>
              <a:t>"num1 = float(input('Enter first number: '))",</a:t>
            </a:r>
          </a:p>
          <a:p>
            <a:pPr>
              <a:lnSpc>
                <a:spcPct val="107000"/>
              </a:lnSpc>
              <a:spcAft>
                <a:spcPts val="800"/>
              </a:spcAft>
            </a:pPr>
            <a:r>
              <a:rPr lang="en-IN" dirty="0"/>
              <a:t> "num2 = float(input('Enter second number: '))", </a:t>
            </a:r>
          </a:p>
          <a:p>
            <a:pPr>
              <a:lnSpc>
                <a:spcPct val="107000"/>
              </a:lnSpc>
              <a:spcAft>
                <a:spcPts val="800"/>
              </a:spcAft>
            </a:pPr>
            <a:r>
              <a:rPr lang="en-IN" dirty="0"/>
              <a:t>"",</a:t>
            </a:r>
          </a:p>
          <a:p>
            <a:pPr>
              <a:lnSpc>
                <a:spcPct val="107000"/>
              </a:lnSpc>
              <a:spcAft>
                <a:spcPts val="800"/>
              </a:spcAft>
            </a:pPr>
            <a:r>
              <a:rPr lang="en-IN" dirty="0"/>
              <a:t> "result = 0",</a:t>
            </a:r>
          </a:p>
          <a:p>
            <a:pPr>
              <a:lnSpc>
                <a:spcPct val="107000"/>
              </a:lnSpc>
              <a:spcAft>
                <a:spcPts val="800"/>
              </a:spcAft>
            </a:pPr>
            <a:r>
              <a:rPr lang="en-IN" dirty="0"/>
              <a:t> "",</a:t>
            </a:r>
          </a:p>
          <a:p>
            <a:pPr>
              <a:lnSpc>
                <a:spcPct val="107000"/>
              </a:lnSpc>
              <a:spcAft>
                <a:spcPts val="800"/>
              </a:spcAft>
            </a:pPr>
            <a:r>
              <a:rPr lang="en-IN" dirty="0"/>
              <a:t>"if operation == '+':", </a:t>
            </a:r>
          </a:p>
          <a:p>
            <a:pPr>
              <a:lnSpc>
                <a:spcPct val="107000"/>
              </a:lnSpc>
              <a:spcAft>
                <a:spcPts val="800"/>
              </a:spcAft>
            </a:pPr>
            <a:r>
              <a:rPr lang="en-IN" dirty="0"/>
              <a:t>" result = add(num1, num2)",</a:t>
            </a:r>
          </a:p>
          <a:p>
            <a:pPr>
              <a:lnSpc>
                <a:spcPct val="107000"/>
              </a:lnSpc>
              <a:spcAft>
                <a:spcPts val="800"/>
              </a:spcAft>
            </a:pPr>
            <a:r>
              <a:rPr lang="en-IN" dirty="0"/>
              <a:t> "elif operation == '-':", </a:t>
            </a:r>
          </a:p>
          <a:p>
            <a:pPr>
              <a:lnSpc>
                <a:spcPct val="107000"/>
              </a:lnSpc>
              <a:spcAft>
                <a:spcPts val="800"/>
              </a:spcAft>
            </a:pPr>
            <a:r>
              <a:rPr lang="en-IN" dirty="0"/>
              <a:t>" result = subtract(num1, num2)", </a:t>
            </a:r>
          </a:p>
          <a:p>
            <a:pPr>
              <a:lnSpc>
                <a:spcPct val="107000"/>
              </a:lnSpc>
              <a:spcAft>
                <a:spcPts val="800"/>
              </a:spcAft>
            </a:pPr>
            <a:r>
              <a:rPr lang="en-IN" dirty="0"/>
              <a:t>"elif operation == '*’:”,</a:t>
            </a:r>
          </a:p>
          <a:p>
            <a:pPr>
              <a:lnSpc>
                <a:spcPct val="107000"/>
              </a:lnSpc>
              <a:spcAft>
                <a:spcPts val="800"/>
              </a:spcAft>
            </a:pPr>
            <a:r>
              <a:rPr lang="en-IN" dirty="0"/>
              <a:t> " result = multiply(num1, num2)",</a:t>
            </a:r>
          </a:p>
          <a:p>
            <a:pPr>
              <a:lnSpc>
                <a:spcPct val="107000"/>
              </a:lnSpc>
              <a:spcAft>
                <a:spcPts val="800"/>
              </a:spcAft>
            </a:pPr>
            <a:r>
              <a:rPr lang="en-IN" dirty="0"/>
              <a:t> "elif operation == '/’:”,</a:t>
            </a:r>
          </a:p>
          <a:p>
            <a:pPr>
              <a:lnSpc>
                <a:spcPct val="107000"/>
              </a:lnSpc>
              <a:spcAft>
                <a:spcPts val="800"/>
              </a:spcAft>
            </a:pPr>
            <a:r>
              <a:rPr lang="en-IN" dirty="0"/>
              <a:t> " result = divide(num1, num2)",</a:t>
            </a:r>
          </a:p>
          <a:p>
            <a:pPr>
              <a:lnSpc>
                <a:spcPct val="107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134224" y="75501"/>
            <a:ext cx="5301842" cy="6695936"/>
          </a:xfrm>
          <a:prstGeom prst="rect">
            <a:avLst/>
          </a:prstGeom>
        </p:spPr>
        <p:txBody>
          <a:bodyPr wrap="square">
            <a:spAutoFit/>
          </a:bodyPr>
          <a:lstStyle/>
          <a:p>
            <a:pPr>
              <a:lnSpc>
                <a:spcPct val="107000"/>
              </a:lnSpc>
              <a:spcAft>
                <a:spcPts val="800"/>
              </a:spcAft>
            </a:pPr>
            <a:r>
              <a:rPr lang="en-IN"/>
              <a:t>code </a:t>
            </a:r>
            <a:r>
              <a:rPr lang="en-IN" dirty="0"/>
              <a:t>= [</a:t>
            </a:r>
          </a:p>
          <a:p>
            <a:pPr>
              <a:lnSpc>
                <a:spcPct val="107000"/>
              </a:lnSpc>
              <a:spcAft>
                <a:spcPts val="800"/>
              </a:spcAft>
            </a:pPr>
            <a:r>
              <a:rPr lang="en-IN" dirty="0"/>
              <a:t> "def add(x, y):",</a:t>
            </a:r>
          </a:p>
          <a:p>
            <a:pPr>
              <a:lnSpc>
                <a:spcPct val="107000"/>
              </a:lnSpc>
              <a:spcAft>
                <a:spcPts val="800"/>
              </a:spcAft>
            </a:pPr>
            <a:r>
              <a:rPr lang="en-IN" dirty="0"/>
              <a:t> " return x + y",</a:t>
            </a:r>
          </a:p>
          <a:p>
            <a:pPr>
              <a:lnSpc>
                <a:spcPct val="107000"/>
              </a:lnSpc>
              <a:spcAft>
                <a:spcPts val="800"/>
              </a:spcAft>
            </a:pPr>
            <a:r>
              <a:rPr lang="en-IN" dirty="0"/>
              <a:t> "",</a:t>
            </a:r>
          </a:p>
          <a:p>
            <a:pPr>
              <a:lnSpc>
                <a:spcPct val="107000"/>
              </a:lnSpc>
              <a:spcAft>
                <a:spcPts val="800"/>
              </a:spcAft>
            </a:pPr>
            <a:r>
              <a:rPr lang="en-IN" dirty="0"/>
              <a:t> "def subtract(x, y):",</a:t>
            </a:r>
          </a:p>
          <a:p>
            <a:pPr>
              <a:lnSpc>
                <a:spcPct val="107000"/>
              </a:lnSpc>
              <a:spcAft>
                <a:spcPts val="800"/>
              </a:spcAft>
            </a:pPr>
            <a:r>
              <a:rPr lang="en-IN" dirty="0"/>
              <a:t> " return x - y",</a:t>
            </a:r>
          </a:p>
          <a:p>
            <a:pPr>
              <a:lnSpc>
                <a:spcPct val="107000"/>
              </a:lnSpc>
              <a:spcAft>
                <a:spcPts val="800"/>
              </a:spcAft>
            </a:pPr>
            <a:r>
              <a:rPr lang="en-IN" dirty="0"/>
              <a:t> "",</a:t>
            </a:r>
          </a:p>
          <a:p>
            <a:pPr>
              <a:lnSpc>
                <a:spcPct val="107000"/>
              </a:lnSpc>
              <a:spcAft>
                <a:spcPts val="800"/>
              </a:spcAft>
            </a:pPr>
            <a:r>
              <a:rPr lang="en-IN" dirty="0"/>
              <a:t> "def multiply(x, y):",</a:t>
            </a:r>
          </a:p>
          <a:p>
            <a:pPr>
              <a:lnSpc>
                <a:spcPct val="107000"/>
              </a:lnSpc>
              <a:spcAft>
                <a:spcPts val="800"/>
              </a:spcAft>
            </a:pPr>
            <a:r>
              <a:rPr lang="en-IN" dirty="0"/>
              <a:t> " return x * y", </a:t>
            </a:r>
          </a:p>
          <a:p>
            <a:pPr>
              <a:lnSpc>
                <a:spcPct val="107000"/>
              </a:lnSpc>
              <a:spcAft>
                <a:spcPts val="800"/>
              </a:spcAft>
            </a:pPr>
            <a:r>
              <a:rPr lang="en-IN" dirty="0"/>
              <a:t>"",</a:t>
            </a:r>
          </a:p>
          <a:p>
            <a:pPr>
              <a:lnSpc>
                <a:spcPct val="107000"/>
              </a:lnSpc>
              <a:spcAft>
                <a:spcPts val="800"/>
              </a:spcAft>
            </a:pPr>
            <a:r>
              <a:rPr lang="en-IN" dirty="0"/>
              <a:t> "def divide(x, y):", </a:t>
            </a:r>
          </a:p>
          <a:p>
            <a:pPr>
              <a:lnSpc>
                <a:spcPct val="107000"/>
              </a:lnSpc>
              <a:spcAft>
                <a:spcPts val="800"/>
              </a:spcAft>
            </a:pPr>
            <a:r>
              <a:rPr lang="en-IN" dirty="0"/>
              <a:t>" if y != 0:",</a:t>
            </a:r>
          </a:p>
          <a:p>
            <a:pPr>
              <a:lnSpc>
                <a:spcPct val="107000"/>
              </a:lnSpc>
              <a:spcAft>
                <a:spcPts val="800"/>
              </a:spcAft>
            </a:pPr>
            <a:r>
              <a:rPr lang="en-IN" dirty="0"/>
              <a:t> " return x / y",</a:t>
            </a:r>
          </a:p>
          <a:p>
            <a:pPr>
              <a:lnSpc>
                <a:spcPct val="107000"/>
              </a:lnSpc>
              <a:spcAft>
                <a:spcPts val="800"/>
              </a:spcAft>
            </a:pPr>
            <a:r>
              <a:rPr lang="en-IN" dirty="0"/>
              <a:t> " else:",</a:t>
            </a:r>
          </a:p>
          <a:p>
            <a:pPr>
              <a:lnSpc>
                <a:spcPct val="107000"/>
              </a:lnSpc>
              <a:spcAft>
                <a:spcPts val="800"/>
              </a:spcAft>
            </a:pPr>
            <a:r>
              <a:rPr lang="en-IN" dirty="0"/>
              <a:t> " return 'Error: Division by zero’”, </a:t>
            </a:r>
          </a:p>
          <a:p>
            <a:pPr>
              <a:lnSpc>
                <a:spcPct val="107000"/>
              </a:lnSpc>
              <a:spcAft>
                <a:spcPts val="800"/>
              </a:spcAft>
            </a:pPr>
            <a:r>
              <a:rPr lang="en-IN" dirty="0"/>
              <a:t>"", </a:t>
            </a:r>
          </a:p>
          <a:p>
            <a:pPr>
              <a:lnSpc>
                <a:spcPct val="107000"/>
              </a:lnSpc>
              <a:spcAft>
                <a:spcPts val="800"/>
              </a:spcAft>
            </a:pP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22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5ACEB-CF5E-44CD-BB7E-D39F90AC53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EB7BB97-A62F-4534-888F-505637578A57}">
  <ds:schemaRefs>
    <ds:schemaRef ds:uri="http://schemas.microsoft.com/office/2006/metadata/properties"/>
    <ds:schemaRef ds:uri="http://schemas.microsoft.com/office/2006/documentManagement/types"/>
    <ds:schemaRef ds:uri="http://purl.org/dc/elements/1.1/"/>
    <ds:schemaRef ds:uri="http://www.w3.org/XML/1998/namespace"/>
    <ds:schemaRef ds:uri="71af3243-3dd4-4a8d-8c0d-dd76da1f02a5"/>
    <ds:schemaRef ds:uri="http://schemas.openxmlformats.org/package/2006/metadata/core-properties"/>
    <ds:schemaRef ds:uri="http://schemas.microsoft.com/office/infopath/2007/PartnerControls"/>
    <ds:schemaRef ds:uri="16c05727-aa75-4e4a-9b5f-8a80a1165891"/>
    <ds:schemaRef ds:uri="http://purl.org/dc/dcmitype/"/>
    <ds:schemaRef ds:uri="http://purl.org/dc/terms/"/>
  </ds:schemaRefs>
</ds:datastoreItem>
</file>

<file path=customXml/itemProps3.xml><?xml version="1.0" encoding="utf-8"?>
<ds:datastoreItem xmlns:ds="http://schemas.openxmlformats.org/officeDocument/2006/customXml" ds:itemID="{3C62D4C9-FB7C-42A5-9239-CABAB80115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1307</Words>
  <Application>Microsoft Office PowerPoint</Application>
  <PresentationFormat>Widescreen</PresentationFormat>
  <Paragraphs>131</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Times New Roman</vt:lpstr>
      <vt:lpstr>Wingdings 2</vt:lpstr>
      <vt:lpstr>Frame</vt:lpstr>
      <vt:lpstr>COMPLIER DESGIN</vt:lpstr>
      <vt:lpstr>Problem Statement</vt:lpstr>
      <vt:lpstr>ABSTRACT</vt:lpstr>
      <vt:lpstr>INTRODUCTION</vt:lpstr>
      <vt:lpstr>ALGORITHM</vt:lpstr>
      <vt:lpstr>ALGORITHM</vt:lpstr>
      <vt:lpstr>SOURCE CODE</vt:lpstr>
      <vt:lpstr>PowerPoint Presentation</vt:lpstr>
      <vt:lpstr>PowerPoint Presentation</vt:lpstr>
      <vt:lpstr>PowerPoint Presentation</vt:lpstr>
      <vt:lpstr>OUTPUT</vt:lpstr>
      <vt:lpstr>PowerPoint Presentation</vt:lpstr>
      <vt:lpstr>PowerPoint Presentation</vt:lpstr>
      <vt:lpstr>REFRENCE</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2023-08-31T03:06:57Z</dcterms:created>
  <dcterms:modified xsi:type="dcterms:W3CDTF">2023-11-20T05:02:45Z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