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0"/>
  </p:notesMasterIdLst>
  <p:sldIdLst>
    <p:sldId id="256" r:id="rId2"/>
    <p:sldId id="271" r:id="rId3"/>
    <p:sldId id="258" r:id="rId4"/>
    <p:sldId id="262" r:id="rId5"/>
    <p:sldId id="292" r:id="rId6"/>
    <p:sldId id="259" r:id="rId7"/>
    <p:sldId id="293" r:id="rId8"/>
    <p:sldId id="277" r:id="rId9"/>
    <p:sldId id="294" r:id="rId10"/>
    <p:sldId id="295" r:id="rId11"/>
    <p:sldId id="296" r:id="rId12"/>
    <p:sldId id="297" r:id="rId13"/>
    <p:sldId id="298" r:id="rId14"/>
    <p:sldId id="299" r:id="rId15"/>
    <p:sldId id="300" r:id="rId16"/>
    <p:sldId id="301" r:id="rId17"/>
    <p:sldId id="302" r:id="rId18"/>
    <p:sldId id="303" r:id="rId19"/>
  </p:sldIdLst>
  <p:sldSz cx="9144000" cy="5143500" type="screen16x9"/>
  <p:notesSz cx="6858000" cy="9144000"/>
  <p:embeddedFontLst>
    <p:embeddedFont>
      <p:font typeface="Algerian" panose="04020705040A02060702" pitchFamily="82" charset="0"/>
      <p:regular r:id="rId21"/>
    </p:embeddedFont>
    <p:embeddedFont>
      <p:font typeface="Bahnschrift" panose="020B0502040204020203" pitchFamily="34" charset="0"/>
      <p:regular r:id="rId22"/>
      <p:bold r:id="rId23"/>
    </p:embeddedFont>
    <p:embeddedFont>
      <p:font typeface="Bahnschrift SemiBold" panose="020B0502040204020203" pitchFamily="34" charset="0"/>
      <p:bold r:id="rId24"/>
    </p:embeddedFont>
    <p:embeddedFont>
      <p:font typeface="Berlin Sans FB Demi" panose="020E0802020502020306" pitchFamily="34" charset="0"/>
      <p:bold r:id="rId25"/>
    </p:embeddedFont>
    <p:embeddedFont>
      <p:font typeface="Montserrat ExtraBold" panose="00000900000000000000" pitchFamily="2" charset="0"/>
      <p:bold r:id="rId26"/>
      <p:boldItalic r:id="rId27"/>
    </p:embeddedFont>
    <p:embeddedFont>
      <p:font typeface="Montserrat Light" panose="00000400000000000000" pitchFamily="2" charset="0"/>
      <p:regular r:id="rId28"/>
      <p:bold r:id="rId29"/>
      <p:italic r:id="rId30"/>
      <p:boldItalic r:id="rId31"/>
    </p:embeddedFont>
    <p:embeddedFont>
      <p:font typeface="Stencil" panose="040409050D0802020404" pitchFamily="82" charset="0"/>
      <p:regular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0466A7-5EEB-4196-A46E-B740B42753DC}" v="17" dt="2023-11-20T01:15:29.739"/>
  </p1510:revLst>
</p1510:revInfo>
</file>

<file path=ppt/tableStyles.xml><?xml version="1.0" encoding="utf-8"?>
<a:tblStyleLst xmlns:a="http://schemas.openxmlformats.org/drawingml/2006/main" def="{1D373EE1-90F3-4FE0-9EEE-656C0F00654E}">
  <a:tblStyle styleId="{1D373EE1-90F3-4FE0-9EEE-656C0F00654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B0D5483-EFC2-4D69-8ADA-A6407E3F96A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46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nmukha Sudha Kiran Thotakura" userId="191443837b1ab0db" providerId="LiveId" clId="{7E0466A7-5EEB-4196-A46E-B740B42753DC}"/>
    <pc:docChg chg="custSel modSld">
      <pc:chgData name="Shanmukha Sudha Kiran Thotakura" userId="191443837b1ab0db" providerId="LiveId" clId="{7E0466A7-5EEB-4196-A46E-B740B42753DC}" dt="2023-11-20T01:16:07.910" v="12" actId="478"/>
      <pc:docMkLst>
        <pc:docMk/>
      </pc:docMkLst>
      <pc:sldChg chg="addSp delSp modSp mod delAnim modAnim">
        <pc:chgData name="Shanmukha Sudha Kiran Thotakura" userId="191443837b1ab0db" providerId="LiveId" clId="{7E0466A7-5EEB-4196-A46E-B740B42753DC}" dt="2023-11-20T01:16:00.801" v="10" actId="478"/>
        <pc:sldMkLst>
          <pc:docMk/>
          <pc:sldMk cId="665408171" sldId="295"/>
        </pc:sldMkLst>
        <pc:picChg chg="add del mod">
          <ac:chgData name="Shanmukha Sudha Kiran Thotakura" userId="191443837b1ab0db" providerId="LiveId" clId="{7E0466A7-5EEB-4196-A46E-B740B42753DC}" dt="2023-11-20T01:16:00.801" v="10" actId="478"/>
          <ac:picMkLst>
            <pc:docMk/>
            <pc:sldMk cId="665408171" sldId="295"/>
            <ac:picMk id="2" creationId="{D2FCB64A-F2B7-3C2B-EB3D-BB467CE04F95}"/>
          </ac:picMkLst>
        </pc:picChg>
      </pc:sldChg>
      <pc:sldChg chg="addSp delSp modSp mod delAnim modAnim">
        <pc:chgData name="Shanmukha Sudha Kiran Thotakura" userId="191443837b1ab0db" providerId="LiveId" clId="{7E0466A7-5EEB-4196-A46E-B740B42753DC}" dt="2023-11-20T01:15:47.732" v="9" actId="478"/>
        <pc:sldMkLst>
          <pc:docMk/>
          <pc:sldMk cId="2302703043" sldId="296"/>
        </pc:sldMkLst>
        <pc:picChg chg="add del mod">
          <ac:chgData name="Shanmukha Sudha Kiran Thotakura" userId="191443837b1ab0db" providerId="LiveId" clId="{7E0466A7-5EEB-4196-A46E-B740B42753DC}" dt="2023-11-20T01:15:47.732" v="9" actId="478"/>
          <ac:picMkLst>
            <pc:docMk/>
            <pc:sldMk cId="2302703043" sldId="296"/>
            <ac:picMk id="5" creationId="{1DEF5060-5718-C274-6697-AF360780FCC3}"/>
          </ac:picMkLst>
        </pc:picChg>
      </pc:sldChg>
      <pc:sldChg chg="addSp delSp modSp mod delAnim modAnim">
        <pc:chgData name="Shanmukha Sudha Kiran Thotakura" userId="191443837b1ab0db" providerId="LiveId" clId="{7E0466A7-5EEB-4196-A46E-B740B42753DC}" dt="2023-11-20T01:16:04.620" v="11" actId="478"/>
        <pc:sldMkLst>
          <pc:docMk/>
          <pc:sldMk cId="3319289115" sldId="297"/>
        </pc:sldMkLst>
        <pc:picChg chg="add del mod">
          <ac:chgData name="Shanmukha Sudha Kiran Thotakura" userId="191443837b1ab0db" providerId="LiveId" clId="{7E0466A7-5EEB-4196-A46E-B740B42753DC}" dt="2023-11-20T01:16:04.620" v="11" actId="478"/>
          <ac:picMkLst>
            <pc:docMk/>
            <pc:sldMk cId="3319289115" sldId="297"/>
            <ac:picMk id="4" creationId="{20E4450F-D874-BAE3-E14A-C1AA059F32A8}"/>
          </ac:picMkLst>
        </pc:picChg>
      </pc:sldChg>
      <pc:sldChg chg="addSp delSp modSp mod delAnim modAnim">
        <pc:chgData name="Shanmukha Sudha Kiran Thotakura" userId="191443837b1ab0db" providerId="LiveId" clId="{7E0466A7-5EEB-4196-A46E-B740B42753DC}" dt="2023-11-20T01:16:07.910" v="12" actId="478"/>
        <pc:sldMkLst>
          <pc:docMk/>
          <pc:sldMk cId="567901987" sldId="298"/>
        </pc:sldMkLst>
        <pc:picChg chg="add del mod">
          <ac:chgData name="Shanmukha Sudha Kiran Thotakura" userId="191443837b1ab0db" providerId="LiveId" clId="{7E0466A7-5EEB-4196-A46E-B740B42753DC}" dt="2023-11-20T01:16:07.910" v="12" actId="478"/>
          <ac:picMkLst>
            <pc:docMk/>
            <pc:sldMk cId="567901987" sldId="298"/>
            <ac:picMk id="5" creationId="{9525F072-1CBA-453E-DB84-AF6F63C6EDD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rgbClr val="3C78D8"/>
            </a:gs>
            <a:gs pos="100000">
              <a:srgbClr val="00FFFF"/>
            </a:gs>
          </a:gsLst>
          <a:lin ang="5400700" scaled="0"/>
        </a:gradFill>
        <a:effectLst/>
      </p:bgPr>
    </p:bg>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26"/>
            <a:ext cx="9144000" cy="5143523"/>
          </a:xfrm>
          <a:prstGeom prst="rect">
            <a:avLst/>
          </a:prstGeom>
          <a:noFill/>
          <a:ln>
            <a:noFill/>
          </a:ln>
        </p:spPr>
      </p:pic>
      <p:sp>
        <p:nvSpPr>
          <p:cNvPr id="11" name="Google Shape;11;p2"/>
          <p:cNvSpPr txBox="1">
            <a:spLocks noGrp="1"/>
          </p:cNvSpPr>
          <p:nvPr>
            <p:ph type="ctrTitle"/>
          </p:nvPr>
        </p:nvSpPr>
        <p:spPr>
          <a:xfrm>
            <a:off x="2302050" y="1223200"/>
            <a:ext cx="4539900" cy="2697000"/>
          </a:xfrm>
          <a:prstGeom prst="rect">
            <a:avLst/>
          </a:prstGeom>
        </p:spPr>
        <p:txBody>
          <a:bodyPr spcFirstLastPara="1" wrap="square" lIns="0" tIns="0" rIns="0" bIns="0"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rgbClr val="4050E5"/>
            </a:gs>
            <a:gs pos="100000">
              <a:srgbClr val="C833FF"/>
            </a:gs>
          </a:gsLst>
          <a:lin ang="5400700" scaled="0"/>
        </a:gradFill>
        <a:effectLst/>
      </p:bgPr>
    </p:bg>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26"/>
            <a:ext cx="9144000" cy="5143523"/>
          </a:xfrm>
          <a:prstGeom prst="rect">
            <a:avLst/>
          </a:prstGeom>
          <a:noFill/>
          <a:ln>
            <a:noFill/>
          </a:ln>
        </p:spPr>
      </p:pic>
      <p:sp>
        <p:nvSpPr>
          <p:cNvPr id="14" name="Google Shape;14;p3"/>
          <p:cNvSpPr txBox="1">
            <a:spLocks noGrp="1"/>
          </p:cNvSpPr>
          <p:nvPr>
            <p:ph type="ctrTitle"/>
          </p:nvPr>
        </p:nvSpPr>
        <p:spPr>
          <a:xfrm>
            <a:off x="2438550" y="1811950"/>
            <a:ext cx="4266900" cy="11598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5" name="Google Shape;15;p3"/>
          <p:cNvSpPr txBox="1">
            <a:spLocks noGrp="1"/>
          </p:cNvSpPr>
          <p:nvPr>
            <p:ph type="subTitle" idx="1"/>
          </p:nvPr>
        </p:nvSpPr>
        <p:spPr>
          <a:xfrm>
            <a:off x="2438550" y="2840054"/>
            <a:ext cx="4266900" cy="784800"/>
          </a:xfrm>
          <a:prstGeom prst="rect">
            <a:avLst/>
          </a:prstGeom>
        </p:spPr>
        <p:txBody>
          <a:bodyPr spcFirstLastPara="1" wrap="square" lIns="0" tIns="0" rIns="0" bIns="0" anchor="ctr"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1000"/>
              </a:spcBef>
              <a:spcAft>
                <a:spcPts val="0"/>
              </a:spcAft>
              <a:buClr>
                <a:schemeClr val="lt1"/>
              </a:buClr>
              <a:buSzPts val="1800"/>
              <a:buNone/>
              <a:defRPr sz="1800">
                <a:solidFill>
                  <a:schemeClr val="lt1"/>
                </a:solidFill>
              </a:defRPr>
            </a:lvl2pPr>
            <a:lvl3pPr lvl="2" algn="ctr" rtl="0">
              <a:spcBef>
                <a:spcPts val="1000"/>
              </a:spcBef>
              <a:spcAft>
                <a:spcPts val="0"/>
              </a:spcAft>
              <a:buClr>
                <a:schemeClr val="lt1"/>
              </a:buClr>
              <a:buSzPts val="1800"/>
              <a:buNone/>
              <a:defRPr sz="1800">
                <a:solidFill>
                  <a:schemeClr val="lt1"/>
                </a:solidFill>
              </a:defRPr>
            </a:lvl3pPr>
            <a:lvl4pPr lvl="3" algn="ctr" rtl="0">
              <a:spcBef>
                <a:spcPts val="1000"/>
              </a:spcBef>
              <a:spcAft>
                <a:spcPts val="0"/>
              </a:spcAft>
              <a:buClr>
                <a:schemeClr val="lt1"/>
              </a:buClr>
              <a:buSzPts val="1800"/>
              <a:buNone/>
              <a:defRPr sz="1800">
                <a:solidFill>
                  <a:schemeClr val="lt1"/>
                </a:solidFill>
              </a:defRPr>
            </a:lvl4pPr>
            <a:lvl5pPr lvl="4" algn="ctr" rtl="0">
              <a:spcBef>
                <a:spcPts val="1000"/>
              </a:spcBef>
              <a:spcAft>
                <a:spcPts val="0"/>
              </a:spcAft>
              <a:buClr>
                <a:schemeClr val="lt1"/>
              </a:buClr>
              <a:buSzPts val="1800"/>
              <a:buNone/>
              <a:defRPr sz="1800">
                <a:solidFill>
                  <a:schemeClr val="lt1"/>
                </a:solidFill>
              </a:defRPr>
            </a:lvl5pPr>
            <a:lvl6pPr lvl="5" algn="ctr" rtl="0">
              <a:spcBef>
                <a:spcPts val="1000"/>
              </a:spcBef>
              <a:spcAft>
                <a:spcPts val="0"/>
              </a:spcAft>
              <a:buClr>
                <a:schemeClr val="lt1"/>
              </a:buClr>
              <a:buSzPts val="1800"/>
              <a:buNone/>
              <a:defRPr sz="1800">
                <a:solidFill>
                  <a:schemeClr val="lt1"/>
                </a:solidFill>
              </a:defRPr>
            </a:lvl6pPr>
            <a:lvl7pPr lvl="6" algn="ctr" rtl="0">
              <a:spcBef>
                <a:spcPts val="1000"/>
              </a:spcBef>
              <a:spcAft>
                <a:spcPts val="0"/>
              </a:spcAft>
              <a:buClr>
                <a:schemeClr val="lt1"/>
              </a:buClr>
              <a:buSzPts val="1800"/>
              <a:buNone/>
              <a:defRPr sz="1800">
                <a:solidFill>
                  <a:schemeClr val="lt1"/>
                </a:solidFill>
              </a:defRPr>
            </a:lvl7pPr>
            <a:lvl8pPr lvl="7" algn="ctr" rtl="0">
              <a:spcBef>
                <a:spcPts val="1000"/>
              </a:spcBef>
              <a:spcAft>
                <a:spcPts val="0"/>
              </a:spcAft>
              <a:buClr>
                <a:schemeClr val="lt1"/>
              </a:buClr>
              <a:buSzPts val="1800"/>
              <a:buNone/>
              <a:defRPr sz="1800">
                <a:solidFill>
                  <a:schemeClr val="lt1"/>
                </a:solidFill>
              </a:defRPr>
            </a:lvl8pPr>
            <a:lvl9pPr lvl="8" algn="ctr" rtl="0">
              <a:spcBef>
                <a:spcPts val="1000"/>
              </a:spcBef>
              <a:spcAft>
                <a:spcPts val="100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gradFill>
          <a:gsLst>
            <a:gs pos="0">
              <a:srgbClr val="E61E7F"/>
            </a:gs>
            <a:gs pos="100000">
              <a:srgbClr val="FF9900"/>
            </a:gs>
          </a:gsLst>
          <a:lin ang="5400700" scaled="0"/>
        </a:gradFill>
        <a:effectLst/>
      </p:bgPr>
    </p:bg>
    <p:spTree>
      <p:nvGrpSpPr>
        <p:cNvPr id="1" name="Shape 52"/>
        <p:cNvGrpSpPr/>
        <p:nvPr/>
      </p:nvGrpSpPr>
      <p:grpSpPr>
        <a:xfrm>
          <a:off x="0" y="0"/>
          <a:ext cx="0" cy="0"/>
          <a:chOff x="0" y="0"/>
          <a:chExt cx="0" cy="0"/>
        </a:xfrm>
      </p:grpSpPr>
      <p:sp>
        <p:nvSpPr>
          <p:cNvPr id="53" name="Google Shape;53;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11"/>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3C78D8"/>
            </a:gs>
            <a:gs pos="100000">
              <a:srgbClr val="00FFFF"/>
            </a:gs>
          </a:gsLst>
          <a:lin ang="5400700"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9000" y="911700"/>
            <a:ext cx="2020800" cy="3327600"/>
          </a:xfrm>
          <a:prstGeom prst="rect">
            <a:avLst/>
          </a:prstGeom>
          <a:noFill/>
          <a:ln>
            <a:noFill/>
          </a:ln>
          <a:effectLst>
            <a:outerShdw blurRad="42863" dist="9525" dir="5400000" algn="bl" rotWithShape="0">
              <a:srgbClr val="000000">
                <a:alpha val="20000"/>
              </a:srgbClr>
            </a:outerShdw>
          </a:effectLst>
        </p:spPr>
        <p:txBody>
          <a:bodyPr spcFirstLastPara="1" wrap="square" lIns="0" tIns="0" rIns="0" bIns="0" anchor="ctr" anchorCtr="0">
            <a:noAutofit/>
          </a:bodyPr>
          <a:lstStyle>
            <a:lvl1pPr lvl="0">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1pPr>
            <a:lvl2pPr lvl="1">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2pPr>
            <a:lvl3pPr lvl="2">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3pPr>
            <a:lvl4pPr lvl="3">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4pPr>
            <a:lvl5pPr lvl="4">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5pPr>
            <a:lvl6pPr lvl="5">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6pPr>
            <a:lvl7pPr lvl="6">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7pPr>
            <a:lvl8pPr lvl="7">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8pPr>
            <a:lvl9pPr lvl="8">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9pPr>
          </a:lstStyle>
          <a:p>
            <a:endParaRPr/>
          </a:p>
        </p:txBody>
      </p:sp>
      <p:sp>
        <p:nvSpPr>
          <p:cNvPr id="7" name="Google Shape;7;p1"/>
          <p:cNvSpPr txBox="1">
            <a:spLocks noGrp="1"/>
          </p:cNvSpPr>
          <p:nvPr>
            <p:ph type="body" idx="1"/>
          </p:nvPr>
        </p:nvSpPr>
        <p:spPr>
          <a:xfrm>
            <a:off x="3844325" y="805325"/>
            <a:ext cx="4842600" cy="3548100"/>
          </a:xfrm>
          <a:prstGeom prst="rect">
            <a:avLst/>
          </a:prstGeom>
          <a:noFill/>
          <a:ln>
            <a:noFill/>
          </a:ln>
        </p:spPr>
        <p:txBody>
          <a:bodyPr spcFirstLastPara="1" wrap="square" lIns="0" tIns="0" rIns="0" bIns="0" anchor="ctr" anchorCtr="0">
            <a:noAutofit/>
          </a:bodyPr>
          <a:lstStyle>
            <a:lvl1pPr marL="457200" lvl="0" indent="-368300">
              <a:lnSpc>
                <a:spcPct val="115000"/>
              </a:lnSpc>
              <a:spcBef>
                <a:spcPts val="600"/>
              </a:spcBef>
              <a:spcAft>
                <a:spcPts val="0"/>
              </a:spcAft>
              <a:buClr>
                <a:schemeClr val="dk2"/>
              </a:buClr>
              <a:buSzPts val="2200"/>
              <a:buFont typeface="Montserrat Light"/>
              <a:buChar char="◦"/>
              <a:defRPr sz="2200">
                <a:solidFill>
                  <a:schemeClr val="dk1"/>
                </a:solidFill>
                <a:latin typeface="Montserrat Light"/>
                <a:ea typeface="Montserrat Light"/>
                <a:cs typeface="Montserrat Light"/>
                <a:sym typeface="Montserrat Light"/>
              </a:defRPr>
            </a:lvl1pPr>
            <a:lvl2pPr marL="914400" lvl="1" indent="-368300">
              <a:lnSpc>
                <a:spcPct val="115000"/>
              </a:lnSpc>
              <a:spcBef>
                <a:spcPts val="1000"/>
              </a:spcBef>
              <a:spcAft>
                <a:spcPts val="0"/>
              </a:spcAft>
              <a:buClr>
                <a:schemeClr val="dk2"/>
              </a:buClr>
              <a:buSzPts val="2200"/>
              <a:buFont typeface="Montserrat Light"/>
              <a:buChar char="◦"/>
              <a:defRPr sz="2200">
                <a:solidFill>
                  <a:schemeClr val="dk1"/>
                </a:solidFill>
                <a:latin typeface="Montserrat Light"/>
                <a:ea typeface="Montserrat Light"/>
                <a:cs typeface="Montserrat Light"/>
                <a:sym typeface="Montserrat Light"/>
              </a:defRPr>
            </a:lvl2pPr>
            <a:lvl3pPr marL="1371600" lvl="2" indent="-368300">
              <a:lnSpc>
                <a:spcPct val="115000"/>
              </a:lnSpc>
              <a:spcBef>
                <a:spcPts val="1000"/>
              </a:spcBef>
              <a:spcAft>
                <a:spcPts val="0"/>
              </a:spcAft>
              <a:buClr>
                <a:schemeClr val="dk2"/>
              </a:buClr>
              <a:buSzPts val="2200"/>
              <a:buFont typeface="Montserrat Light"/>
              <a:buChar char="◦"/>
              <a:defRPr sz="2200">
                <a:solidFill>
                  <a:schemeClr val="dk1"/>
                </a:solidFill>
                <a:latin typeface="Montserrat Light"/>
                <a:ea typeface="Montserrat Light"/>
                <a:cs typeface="Montserrat Light"/>
                <a:sym typeface="Montserrat Light"/>
              </a:defRPr>
            </a:lvl3pPr>
            <a:lvl4pPr marL="1828800" lvl="3" indent="-368300">
              <a:lnSpc>
                <a:spcPct val="115000"/>
              </a:lnSpc>
              <a:spcBef>
                <a:spcPts val="1000"/>
              </a:spcBef>
              <a:spcAft>
                <a:spcPts val="0"/>
              </a:spcAft>
              <a:buClr>
                <a:schemeClr val="dk1"/>
              </a:buClr>
              <a:buSzPts val="2200"/>
              <a:buFont typeface="Montserrat Light"/>
              <a:buChar char="◦"/>
              <a:defRPr sz="2200">
                <a:solidFill>
                  <a:schemeClr val="dk1"/>
                </a:solidFill>
                <a:latin typeface="Montserrat Light"/>
                <a:ea typeface="Montserrat Light"/>
                <a:cs typeface="Montserrat Light"/>
                <a:sym typeface="Montserrat Light"/>
              </a:defRPr>
            </a:lvl4pPr>
            <a:lvl5pPr marL="2286000" lvl="4" indent="-368300">
              <a:lnSpc>
                <a:spcPct val="115000"/>
              </a:lnSpc>
              <a:spcBef>
                <a:spcPts val="1000"/>
              </a:spcBef>
              <a:spcAft>
                <a:spcPts val="0"/>
              </a:spcAft>
              <a:buClr>
                <a:schemeClr val="dk1"/>
              </a:buClr>
              <a:buSzPts val="2200"/>
              <a:buFont typeface="Montserrat Light"/>
              <a:buChar char="◦"/>
              <a:defRPr sz="2200">
                <a:solidFill>
                  <a:schemeClr val="dk1"/>
                </a:solidFill>
                <a:latin typeface="Montserrat Light"/>
                <a:ea typeface="Montserrat Light"/>
                <a:cs typeface="Montserrat Light"/>
                <a:sym typeface="Montserrat Light"/>
              </a:defRPr>
            </a:lvl5pPr>
            <a:lvl6pPr marL="2743200" lvl="5" indent="-368300">
              <a:lnSpc>
                <a:spcPct val="115000"/>
              </a:lnSpc>
              <a:spcBef>
                <a:spcPts val="1000"/>
              </a:spcBef>
              <a:spcAft>
                <a:spcPts val="0"/>
              </a:spcAft>
              <a:buClr>
                <a:schemeClr val="dk1"/>
              </a:buClr>
              <a:buSzPts val="2200"/>
              <a:buFont typeface="Montserrat Light"/>
              <a:buChar char="◦"/>
              <a:defRPr sz="2200">
                <a:solidFill>
                  <a:schemeClr val="dk1"/>
                </a:solidFill>
                <a:latin typeface="Montserrat Light"/>
                <a:ea typeface="Montserrat Light"/>
                <a:cs typeface="Montserrat Light"/>
                <a:sym typeface="Montserrat Light"/>
              </a:defRPr>
            </a:lvl6pPr>
            <a:lvl7pPr marL="3200400" lvl="6" indent="-368300">
              <a:lnSpc>
                <a:spcPct val="115000"/>
              </a:lnSpc>
              <a:spcBef>
                <a:spcPts val="1000"/>
              </a:spcBef>
              <a:spcAft>
                <a:spcPts val="0"/>
              </a:spcAft>
              <a:buClr>
                <a:schemeClr val="dk1"/>
              </a:buClr>
              <a:buSzPts val="2200"/>
              <a:buFont typeface="Montserrat Light"/>
              <a:buChar char="◦"/>
              <a:defRPr sz="2200">
                <a:solidFill>
                  <a:schemeClr val="dk1"/>
                </a:solidFill>
                <a:latin typeface="Montserrat Light"/>
                <a:ea typeface="Montserrat Light"/>
                <a:cs typeface="Montserrat Light"/>
                <a:sym typeface="Montserrat Light"/>
              </a:defRPr>
            </a:lvl7pPr>
            <a:lvl8pPr marL="3657600" lvl="7" indent="-368300">
              <a:lnSpc>
                <a:spcPct val="115000"/>
              </a:lnSpc>
              <a:spcBef>
                <a:spcPts val="1000"/>
              </a:spcBef>
              <a:spcAft>
                <a:spcPts val="0"/>
              </a:spcAft>
              <a:buClr>
                <a:schemeClr val="dk1"/>
              </a:buClr>
              <a:buSzPts val="2200"/>
              <a:buFont typeface="Montserrat Light"/>
              <a:buChar char="◦"/>
              <a:defRPr sz="2200">
                <a:solidFill>
                  <a:schemeClr val="dk1"/>
                </a:solidFill>
                <a:latin typeface="Montserrat Light"/>
                <a:ea typeface="Montserrat Light"/>
                <a:cs typeface="Montserrat Light"/>
                <a:sym typeface="Montserrat Light"/>
              </a:defRPr>
            </a:lvl8pPr>
            <a:lvl9pPr marL="4114800" lvl="8" indent="-368300">
              <a:lnSpc>
                <a:spcPct val="115000"/>
              </a:lnSpc>
              <a:spcBef>
                <a:spcPts val="1000"/>
              </a:spcBef>
              <a:spcAft>
                <a:spcPts val="1000"/>
              </a:spcAft>
              <a:buClr>
                <a:schemeClr val="dk1"/>
              </a:buClr>
              <a:buSzPts val="2200"/>
              <a:buFont typeface="Montserrat Light"/>
              <a:buChar char="◦"/>
              <a:defRPr sz="2200">
                <a:solidFill>
                  <a:schemeClr val="dk1"/>
                </a:solidFill>
                <a:latin typeface="Montserrat Light"/>
                <a:ea typeface="Montserrat Light"/>
                <a:cs typeface="Montserrat Light"/>
                <a:sym typeface="Montserrat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200">
                <a:solidFill>
                  <a:schemeClr val="dk2"/>
                </a:solidFill>
                <a:latin typeface="Montserrat Light"/>
                <a:ea typeface="Montserrat Light"/>
                <a:cs typeface="Montserrat Light"/>
                <a:sym typeface="Montserrat Light"/>
              </a:defRPr>
            </a:lvl1pPr>
            <a:lvl2pPr lvl="1" algn="r">
              <a:buNone/>
              <a:defRPr sz="1200">
                <a:solidFill>
                  <a:schemeClr val="dk2"/>
                </a:solidFill>
                <a:latin typeface="Montserrat Light"/>
                <a:ea typeface="Montserrat Light"/>
                <a:cs typeface="Montserrat Light"/>
                <a:sym typeface="Montserrat Light"/>
              </a:defRPr>
            </a:lvl2pPr>
            <a:lvl3pPr lvl="2" algn="r">
              <a:buNone/>
              <a:defRPr sz="1200">
                <a:solidFill>
                  <a:schemeClr val="dk2"/>
                </a:solidFill>
                <a:latin typeface="Montserrat Light"/>
                <a:ea typeface="Montserrat Light"/>
                <a:cs typeface="Montserrat Light"/>
                <a:sym typeface="Montserrat Light"/>
              </a:defRPr>
            </a:lvl3pPr>
            <a:lvl4pPr lvl="3" algn="r">
              <a:buNone/>
              <a:defRPr sz="1200">
                <a:solidFill>
                  <a:schemeClr val="dk2"/>
                </a:solidFill>
                <a:latin typeface="Montserrat Light"/>
                <a:ea typeface="Montserrat Light"/>
                <a:cs typeface="Montserrat Light"/>
                <a:sym typeface="Montserrat Light"/>
              </a:defRPr>
            </a:lvl4pPr>
            <a:lvl5pPr lvl="4" algn="r">
              <a:buNone/>
              <a:defRPr sz="1200">
                <a:solidFill>
                  <a:schemeClr val="dk2"/>
                </a:solidFill>
                <a:latin typeface="Montserrat Light"/>
                <a:ea typeface="Montserrat Light"/>
                <a:cs typeface="Montserrat Light"/>
                <a:sym typeface="Montserrat Light"/>
              </a:defRPr>
            </a:lvl5pPr>
            <a:lvl6pPr lvl="5" algn="r">
              <a:buNone/>
              <a:defRPr sz="1200">
                <a:solidFill>
                  <a:schemeClr val="dk2"/>
                </a:solidFill>
                <a:latin typeface="Montserrat Light"/>
                <a:ea typeface="Montserrat Light"/>
                <a:cs typeface="Montserrat Light"/>
                <a:sym typeface="Montserrat Light"/>
              </a:defRPr>
            </a:lvl6pPr>
            <a:lvl7pPr lvl="6" algn="r">
              <a:buNone/>
              <a:defRPr sz="1200">
                <a:solidFill>
                  <a:schemeClr val="dk2"/>
                </a:solidFill>
                <a:latin typeface="Montserrat Light"/>
                <a:ea typeface="Montserrat Light"/>
                <a:cs typeface="Montserrat Light"/>
                <a:sym typeface="Montserrat Light"/>
              </a:defRPr>
            </a:lvl7pPr>
            <a:lvl8pPr lvl="7" algn="r">
              <a:buNone/>
              <a:defRPr sz="1200">
                <a:solidFill>
                  <a:schemeClr val="dk2"/>
                </a:solidFill>
                <a:latin typeface="Montserrat Light"/>
                <a:ea typeface="Montserrat Light"/>
                <a:cs typeface="Montserrat Light"/>
                <a:sym typeface="Montserrat Light"/>
              </a:defRPr>
            </a:lvl8pPr>
            <a:lvl9pPr lvl="8" algn="r">
              <a:buNone/>
              <a:defRPr sz="1200">
                <a:solidFill>
                  <a:schemeClr val="dk2"/>
                </a:solidFill>
                <a:latin typeface="Montserrat Light"/>
                <a:ea typeface="Montserrat Light"/>
                <a:cs typeface="Montserrat Light"/>
                <a:sym typeface="Montserrat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7"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s://niua.in/resources-and-waste/sites/default/files/2022-04/TANA_Report_for_Guntur.pdf"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1970049" y="1223200"/>
            <a:ext cx="5196468" cy="2697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4800" dirty="0">
                <a:latin typeface="Stencil" panose="040409050D0802020404" pitchFamily="82" charset="0"/>
                <a:ea typeface="NSimSun" panose="02010609030101010101" pitchFamily="49" charset="-122"/>
              </a:rPr>
              <a:t>SOLID WASTE</a:t>
            </a:r>
            <a:br>
              <a:rPr lang="en" sz="4800" dirty="0">
                <a:latin typeface="Stencil" panose="040409050D0802020404" pitchFamily="82" charset="0"/>
                <a:ea typeface="NSimSun" panose="02010609030101010101" pitchFamily="49" charset="-122"/>
              </a:rPr>
            </a:br>
            <a:r>
              <a:rPr lang="en" sz="4800" dirty="0">
                <a:latin typeface="Stencil" panose="040409050D0802020404" pitchFamily="82" charset="0"/>
                <a:ea typeface="NSimSun" panose="02010609030101010101" pitchFamily="49" charset="-122"/>
              </a:rPr>
              <a:t>MANAGEMENT</a:t>
            </a:r>
            <a:endParaRPr sz="4800" dirty="0">
              <a:latin typeface="Stencil" panose="040409050D0802020404" pitchFamily="82" charset="0"/>
              <a:ea typeface="NSimSun" panose="0201060903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77483" y="1222916"/>
            <a:ext cx="2958790" cy="203132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Bahnschrift" panose="020B0502040204020203" pitchFamily="34" charset="0"/>
              </a:rPr>
              <a:t>Material Recycling: Recycling materials such as paper, plastic, metal, and glass not only reduces the amount of MSW entering landfills but also conserves natural resources and reduces energy consumption associated with waste disposal. </a:t>
            </a:r>
            <a:endParaRPr lang="en-IN" dirty="0">
              <a:latin typeface="Bahnschrift" panose="020B0502040204020203" pitchFamily="34" charset="0"/>
            </a:endParaRPr>
          </a:p>
        </p:txBody>
      </p:sp>
      <p:pic>
        <p:nvPicPr>
          <p:cNvPr id="5" name="Picture 4"/>
          <p:cNvPicPr>
            <a:picLocks noChangeAspect="1"/>
          </p:cNvPicPr>
          <p:nvPr/>
        </p:nvPicPr>
        <p:blipFill>
          <a:blip r:embed="rId2"/>
          <a:stretch>
            <a:fillRect/>
          </a:stretch>
        </p:blipFill>
        <p:spPr>
          <a:xfrm>
            <a:off x="4936273" y="1285518"/>
            <a:ext cx="2060805" cy="2299377"/>
          </a:xfrm>
          <a:prstGeom prst="rect">
            <a:avLst/>
          </a:prstGeom>
        </p:spPr>
      </p:pic>
    </p:spTree>
    <p:extLst>
      <p:ext uri="{BB962C8B-B14F-4D97-AF65-F5344CB8AC3E}">
        <p14:creationId xmlns:p14="http://schemas.microsoft.com/office/powerpoint/2010/main" val="665408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3" name="Rectangle 2"/>
          <p:cNvSpPr/>
          <p:nvPr/>
        </p:nvSpPr>
        <p:spPr>
          <a:xfrm>
            <a:off x="2405618" y="727334"/>
            <a:ext cx="3916457" cy="769441"/>
          </a:xfrm>
          <a:prstGeom prst="rect">
            <a:avLst/>
          </a:prstGeom>
          <a:noFill/>
        </p:spPr>
        <p:txBody>
          <a:bodyPr wrap="none" lIns="91440" tIns="45720" rIns="91440" bIns="45720">
            <a:spAutoFit/>
          </a:bodyPr>
          <a:lstStyle/>
          <a:p>
            <a:pPr algn="ctr"/>
            <a:r>
              <a:rPr lang="en-US" sz="4400" b="1" cap="none" spc="50" dirty="0">
                <a:ln w="9525" cmpd="sng">
                  <a:solidFill>
                    <a:schemeClr val="accent1"/>
                  </a:solidFill>
                  <a:prstDash val="solid"/>
                </a:ln>
                <a:solidFill>
                  <a:srgbClr val="70AD47">
                    <a:tint val="1000"/>
                  </a:srgbClr>
                </a:solidFill>
                <a:effectLst>
                  <a:glow rad="38100">
                    <a:schemeClr val="accent1">
                      <a:alpha val="40000"/>
                    </a:schemeClr>
                  </a:glow>
                </a:effectLst>
              </a:rPr>
              <a:t>COLLECTION</a:t>
            </a:r>
          </a:p>
        </p:txBody>
      </p:sp>
      <p:sp>
        <p:nvSpPr>
          <p:cNvPr id="4" name="Rectangle 3"/>
          <p:cNvSpPr/>
          <p:nvPr/>
        </p:nvSpPr>
        <p:spPr>
          <a:xfrm>
            <a:off x="1453375" y="1585985"/>
            <a:ext cx="5445513" cy="2246769"/>
          </a:xfrm>
          <a:prstGeom prst="rect">
            <a:avLst/>
          </a:prstGeom>
        </p:spPr>
        <p:txBody>
          <a:bodyPr wrap="square">
            <a:spAutoFit/>
          </a:bodyPr>
          <a:lstStyle/>
          <a:p>
            <a:pPr marL="285750" indent="-285750">
              <a:buFont typeface="Arial" panose="020B0604020202020204" pitchFamily="34" charset="0"/>
              <a:buChar char="•"/>
            </a:pPr>
            <a:r>
              <a:rPr lang="en-US" dirty="0">
                <a:latin typeface="Bahnschrift" panose="020B0502040204020203" pitchFamily="34" charset="0"/>
              </a:rPr>
              <a:t>Leachate Collection Systems: Efficient leachate collection systems are essential to prevent leachate from infiltrating groundwater or surface water. These systems typically involve a network of pipes and pumps that collect leachate from within the landfill and transport it to treatment facilities.</a:t>
            </a:r>
          </a:p>
          <a:p>
            <a:pPr marL="285750" indent="-285750">
              <a:buFont typeface="Arial" panose="020B0604020202020204" pitchFamily="34" charset="0"/>
              <a:buChar char="•"/>
            </a:pPr>
            <a:r>
              <a:rPr lang="en-US" dirty="0">
                <a:latin typeface="Bahnschrift" panose="020B0502040204020203" pitchFamily="34" charset="0"/>
              </a:rPr>
              <a:t>Leachate Storage Tanks: Leachate storage tanks provide temporary storage for collected leachate before it is transported for treatment.</a:t>
            </a:r>
          </a:p>
          <a:p>
            <a:pPr marL="285750" indent="-285750">
              <a:buFont typeface="Arial" panose="020B0604020202020204" pitchFamily="34" charset="0"/>
              <a:buChar char="•"/>
            </a:pPr>
            <a:r>
              <a:rPr lang="en-US" dirty="0">
                <a:latin typeface="Bahnschrift" panose="020B0502040204020203" pitchFamily="34" charset="0"/>
              </a:rPr>
              <a:t>These tanks ensure that leachate is properly managed and does not overflow or leak into the environment.</a:t>
            </a:r>
            <a:endParaRPr lang="en-IN" dirty="0">
              <a:latin typeface="Bahnschrift" panose="020B0502040204020203" pitchFamily="34" charset="0"/>
            </a:endParaRPr>
          </a:p>
        </p:txBody>
      </p:sp>
    </p:spTree>
    <p:extLst>
      <p:ext uri="{BB962C8B-B14F-4D97-AF65-F5344CB8AC3E}">
        <p14:creationId xmlns:p14="http://schemas.microsoft.com/office/powerpoint/2010/main" val="2302703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92704" y="769717"/>
            <a:ext cx="3875726" cy="1007044"/>
          </a:xfrm>
        </p:spPr>
        <p:txBody>
          <a:bodyPr/>
          <a:lstStyle/>
          <a:p>
            <a:r>
              <a:rPr lang="en-US" dirty="0"/>
              <a:t>TREATMENT</a:t>
            </a:r>
            <a:endParaRPr lang="en-IN" dirty="0"/>
          </a:p>
        </p:txBody>
      </p:sp>
      <p:sp>
        <p:nvSpPr>
          <p:cNvPr id="3" name="Rectangle 2"/>
          <p:cNvSpPr/>
          <p:nvPr/>
        </p:nvSpPr>
        <p:spPr>
          <a:xfrm>
            <a:off x="2248829" y="1607834"/>
            <a:ext cx="4572000" cy="2462213"/>
          </a:xfrm>
          <a:prstGeom prst="rect">
            <a:avLst/>
          </a:prstGeom>
        </p:spPr>
        <p:txBody>
          <a:bodyPr>
            <a:spAutoFit/>
          </a:bodyPr>
          <a:lstStyle/>
          <a:p>
            <a:pPr marL="285750" indent="-285750">
              <a:buFont typeface="Arial" panose="020B0604020202020204" pitchFamily="34" charset="0"/>
              <a:buChar char="•"/>
            </a:pPr>
            <a:r>
              <a:rPr lang="en-US" dirty="0">
                <a:latin typeface="Bahnschrift" panose="020B0502040204020203" pitchFamily="34" charset="0"/>
              </a:rPr>
              <a:t>Biological Treatment: Biological treatment methods utilize microorganisms to break down and remove organic pollutants from leachate. These methods can include activated sludge processes, trickling filters, and bioreactors. </a:t>
            </a:r>
          </a:p>
          <a:p>
            <a:pPr marL="285750" indent="-285750">
              <a:buFont typeface="Arial" panose="020B0604020202020204" pitchFamily="34" charset="0"/>
              <a:buChar char="•"/>
            </a:pPr>
            <a:r>
              <a:rPr lang="en-IN" dirty="0">
                <a:latin typeface="Bahnschrift" panose="020B0502040204020203" pitchFamily="34" charset="0"/>
              </a:rPr>
              <a:t>Advanced Oxidation Processes (AOPs): AOPs employ powerful chemical reactions to break down complex organic pollutants and inorganic contaminants in leachate. These methods can include </a:t>
            </a:r>
            <a:r>
              <a:rPr lang="en-IN" dirty="0" err="1">
                <a:latin typeface="Bahnschrift" panose="020B0502040204020203" pitchFamily="34" charset="0"/>
              </a:rPr>
              <a:t>ozonation</a:t>
            </a:r>
            <a:r>
              <a:rPr lang="en-IN" dirty="0">
                <a:latin typeface="Bahnschrift" panose="020B0502040204020203" pitchFamily="34" charset="0"/>
              </a:rPr>
              <a:t>, Fenton processes, and photocatalytic oxidation.</a:t>
            </a:r>
          </a:p>
        </p:txBody>
      </p:sp>
    </p:spTree>
    <p:extLst>
      <p:ext uri="{BB962C8B-B14F-4D97-AF65-F5344CB8AC3E}">
        <p14:creationId xmlns:p14="http://schemas.microsoft.com/office/powerpoint/2010/main" val="3319289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3" name="Rectangle 2"/>
          <p:cNvSpPr/>
          <p:nvPr/>
        </p:nvSpPr>
        <p:spPr>
          <a:xfrm>
            <a:off x="3085659" y="615822"/>
            <a:ext cx="3121367" cy="769441"/>
          </a:xfrm>
          <a:prstGeom prst="rect">
            <a:avLst/>
          </a:prstGeom>
          <a:noFill/>
        </p:spPr>
        <p:txBody>
          <a:bodyPr wrap="none" lIns="91440" tIns="45720" rIns="91440" bIns="45720">
            <a:spAutoFit/>
          </a:bodyPr>
          <a:lstStyle/>
          <a:p>
            <a:pPr algn="ctr"/>
            <a:r>
              <a:rPr lang="en-US" sz="4400" b="1" cap="none" spc="50" dirty="0">
                <a:ln w="9525" cmpd="sng">
                  <a:solidFill>
                    <a:schemeClr val="accent1"/>
                  </a:solidFill>
                  <a:prstDash val="solid"/>
                </a:ln>
                <a:solidFill>
                  <a:srgbClr val="70AD47">
                    <a:tint val="1000"/>
                  </a:srgbClr>
                </a:solidFill>
                <a:effectLst>
                  <a:glow rad="38100">
                    <a:schemeClr val="accent1">
                      <a:alpha val="40000"/>
                    </a:schemeClr>
                  </a:glow>
                </a:effectLst>
              </a:rPr>
              <a:t>DISPOSAL</a:t>
            </a:r>
          </a:p>
        </p:txBody>
      </p:sp>
      <p:sp>
        <p:nvSpPr>
          <p:cNvPr id="4" name="Rectangle 3"/>
          <p:cNvSpPr/>
          <p:nvPr/>
        </p:nvSpPr>
        <p:spPr>
          <a:xfrm>
            <a:off x="1512847" y="1385263"/>
            <a:ext cx="5460381" cy="2246769"/>
          </a:xfrm>
          <a:prstGeom prst="rect">
            <a:avLst/>
          </a:prstGeom>
        </p:spPr>
        <p:txBody>
          <a:bodyPr wrap="square">
            <a:spAutoFit/>
          </a:bodyPr>
          <a:lstStyle/>
          <a:p>
            <a:pPr marL="285750" indent="-285750">
              <a:buFont typeface="Arial" panose="020B0604020202020204" pitchFamily="34" charset="0"/>
              <a:buChar char="•"/>
            </a:pPr>
            <a:r>
              <a:rPr lang="en-US" dirty="0">
                <a:latin typeface="Bahnschrift" panose="020B0502040204020203" pitchFamily="34" charset="0"/>
              </a:rPr>
              <a:t>Municipal Wastewater Treatment Plants: Treated leachate can be discharged to municipal wastewater treatment plants for further purification before being released into the environment. This approach ensures that leachate meets stringent discharge standards.</a:t>
            </a:r>
          </a:p>
          <a:p>
            <a:pPr marL="285750" indent="-285750">
              <a:buFont typeface="Arial" panose="020B0604020202020204" pitchFamily="34" charset="0"/>
              <a:buChar char="•"/>
            </a:pPr>
            <a:r>
              <a:rPr lang="en-US" dirty="0">
                <a:latin typeface="Bahnschrift" panose="020B0502040204020203" pitchFamily="34" charset="0"/>
              </a:rPr>
              <a:t>Deep Well Injection: In areas with deep, impermeable geological formations, treated leachate may be injected deep underground for permanent disposal. This method ensures that leachate does not contaminate shallow groundwater or surface water.</a:t>
            </a:r>
            <a:endParaRPr lang="en-IN" dirty="0">
              <a:latin typeface="Bahnschrift" panose="020B0502040204020203" pitchFamily="34" charset="0"/>
            </a:endParaRPr>
          </a:p>
        </p:txBody>
      </p:sp>
    </p:spTree>
    <p:extLst>
      <p:ext uri="{BB962C8B-B14F-4D97-AF65-F5344CB8AC3E}">
        <p14:creationId xmlns:p14="http://schemas.microsoft.com/office/powerpoint/2010/main" val="567901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29673" y="934720"/>
            <a:ext cx="3716923" cy="819738"/>
          </a:xfrm>
        </p:spPr>
        <p:txBody>
          <a:bodyPr/>
          <a:lstStyle/>
          <a:p>
            <a:r>
              <a:rPr lang="en-US" dirty="0"/>
              <a:t>CHALLENGES</a:t>
            </a:r>
            <a:endParaRPr lang="en-IN" dirty="0"/>
          </a:p>
        </p:txBody>
      </p:sp>
      <p:sp>
        <p:nvSpPr>
          <p:cNvPr id="4" name="Rectangle 3"/>
          <p:cNvSpPr/>
          <p:nvPr/>
        </p:nvSpPr>
        <p:spPr>
          <a:xfrm>
            <a:off x="2152185" y="1592966"/>
            <a:ext cx="4583152" cy="2462213"/>
          </a:xfrm>
          <a:prstGeom prst="rect">
            <a:avLst/>
          </a:prstGeom>
        </p:spPr>
        <p:txBody>
          <a:bodyPr wrap="square">
            <a:spAutoFit/>
          </a:bodyPr>
          <a:lstStyle/>
          <a:p>
            <a:pPr marL="285750" indent="-285750">
              <a:buFont typeface="Arial" panose="020B0604020202020204" pitchFamily="34" charset="0"/>
              <a:buChar char="•"/>
            </a:pPr>
            <a:r>
              <a:rPr lang="en-US" dirty="0">
                <a:latin typeface="Bahnschrift" panose="020B0502040204020203" pitchFamily="34" charset="0"/>
              </a:rPr>
              <a:t>Leachate Composition Variability: The composition of leachate can vary significantly depending on the type of MSW, landfill design, and age of the landfill, making it challenging to design and implement a treatment system that effectively removes all pollutants.</a:t>
            </a:r>
          </a:p>
          <a:p>
            <a:pPr marL="285750" indent="-285750">
              <a:buFont typeface="Arial" panose="020B0604020202020204" pitchFamily="34" charset="0"/>
              <a:buChar char="•"/>
            </a:pPr>
            <a:r>
              <a:rPr lang="en-US" dirty="0">
                <a:latin typeface="Bahnschrift" panose="020B0502040204020203" pitchFamily="34" charset="0"/>
              </a:rPr>
              <a:t>Long-Term Monitoring and Maintenance: Continuous monitoring of leachate quality and treatment system performance is crucial to ensure ongoing effectiveness and prevent environmental damage. </a:t>
            </a:r>
            <a:endParaRPr lang="en-IN" dirty="0">
              <a:latin typeface="Bahnschrift" panose="020B0502040204020203" pitchFamily="34" charset="0"/>
            </a:endParaRPr>
          </a:p>
        </p:txBody>
      </p:sp>
    </p:spTree>
    <p:extLst>
      <p:ext uri="{BB962C8B-B14F-4D97-AF65-F5344CB8AC3E}">
        <p14:creationId xmlns:p14="http://schemas.microsoft.com/office/powerpoint/2010/main" val="2668447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19814" y="1797331"/>
            <a:ext cx="4572000" cy="1323439"/>
          </a:xfrm>
          <a:prstGeom prst="rect">
            <a:avLst/>
          </a:prstGeom>
        </p:spPr>
        <p:txBody>
          <a:bodyPr>
            <a:spAutoFit/>
          </a:bodyPr>
          <a:lstStyle/>
          <a:p>
            <a:pPr marL="285750" indent="-285750">
              <a:buFont typeface="Arial" panose="020B0604020202020204" pitchFamily="34" charset="0"/>
              <a:buChar char="•"/>
            </a:pPr>
            <a:r>
              <a:rPr lang="en-US" sz="1600" dirty="0">
                <a:latin typeface="Bahnschrift" panose="020B0502040204020203" pitchFamily="34" charset="0"/>
              </a:rPr>
              <a:t>High Initial Investment Costs: The initial investment in leachate collection, treatment, and disposal infrastructure can be substantial, requiring municipalities to secure adequate funding.</a:t>
            </a:r>
            <a:endParaRPr lang="en-IN" sz="1600" dirty="0">
              <a:latin typeface="Bahnschrift" panose="020B0502040204020203" pitchFamily="34" charset="0"/>
            </a:endParaRPr>
          </a:p>
        </p:txBody>
      </p:sp>
    </p:spTree>
    <p:extLst>
      <p:ext uri="{BB962C8B-B14F-4D97-AF65-F5344CB8AC3E}">
        <p14:creationId xmlns:p14="http://schemas.microsoft.com/office/powerpoint/2010/main" val="3738091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3" name="Rectangle 2"/>
          <p:cNvSpPr/>
          <p:nvPr/>
        </p:nvSpPr>
        <p:spPr>
          <a:xfrm>
            <a:off x="3265735" y="693140"/>
            <a:ext cx="2400016" cy="707886"/>
          </a:xfrm>
          <a:prstGeom prst="rect">
            <a:avLst/>
          </a:prstGeom>
        </p:spPr>
        <p:txBody>
          <a:bodyPr wrap="none">
            <a:spAutoFit/>
          </a:bodyPr>
          <a:lstStyle/>
          <a:p>
            <a:r>
              <a:rPr lang="en-US" sz="4000" dirty="0">
                <a:solidFill>
                  <a:schemeClr val="bg1"/>
                </a:solidFill>
                <a:latin typeface="Berlin Sans FB Demi" panose="020E0802020502020306" pitchFamily="34" charset="0"/>
              </a:rPr>
              <a:t>BENEFITS</a:t>
            </a:r>
            <a:endParaRPr lang="en-IN" sz="4000" dirty="0">
              <a:solidFill>
                <a:schemeClr val="bg1"/>
              </a:solidFill>
              <a:latin typeface="Berlin Sans FB Demi" panose="020E0802020502020306" pitchFamily="34" charset="0"/>
            </a:endParaRPr>
          </a:p>
        </p:txBody>
      </p:sp>
      <p:sp>
        <p:nvSpPr>
          <p:cNvPr id="4" name="Rectangle 3"/>
          <p:cNvSpPr/>
          <p:nvPr/>
        </p:nvSpPr>
        <p:spPr>
          <a:xfrm>
            <a:off x="1524001" y="1401026"/>
            <a:ext cx="5761462" cy="2677656"/>
          </a:xfrm>
          <a:prstGeom prst="rect">
            <a:avLst/>
          </a:prstGeom>
        </p:spPr>
        <p:txBody>
          <a:bodyPr wrap="square">
            <a:spAutoFit/>
          </a:bodyPr>
          <a:lstStyle/>
          <a:p>
            <a:pPr marL="285750" indent="-285750">
              <a:buFont typeface="Arial" panose="020B0604020202020204" pitchFamily="34" charset="0"/>
              <a:buChar char="•"/>
            </a:pPr>
            <a:r>
              <a:rPr lang="en-US" dirty="0">
                <a:latin typeface="Bahnschrift" panose="020B0502040204020203" pitchFamily="34" charset="0"/>
              </a:rPr>
              <a:t>Reduced Groundwater Contamination: By preventing leachate from escaping landfills, integrated leachate management strategies safeguard groundwater resources from contamination with harmful pollutants</a:t>
            </a:r>
          </a:p>
          <a:p>
            <a:pPr marL="285750" indent="-285750">
              <a:buFont typeface="Arial" panose="020B0604020202020204" pitchFamily="34" charset="0"/>
              <a:buChar char="•"/>
            </a:pPr>
            <a:r>
              <a:rPr lang="en-US" dirty="0">
                <a:latin typeface="Bahnschrift" panose="020B0502040204020203" pitchFamily="34" charset="0"/>
              </a:rPr>
              <a:t>Revenue Generation from Waste-to-Energy: Integrated leachate management strategies may incorporate waste-to-energy technologies, generating revenue from the production of electricity or other energy sources.</a:t>
            </a:r>
          </a:p>
          <a:p>
            <a:pPr marL="285750" indent="-285750">
              <a:buFont typeface="Arial" panose="020B0604020202020204" pitchFamily="34" charset="0"/>
              <a:buChar char="•"/>
            </a:pPr>
            <a:r>
              <a:rPr lang="en-US" dirty="0">
                <a:latin typeface="Bahnschrift" panose="020B0502040204020203" pitchFamily="34" charset="0"/>
              </a:rPr>
              <a:t>Reduced Greenhouse Gas Emissions: By diverting MSW from landfills and implementing recycling programs, integrated leachate management strategies minimize methane emissions, a potent greenhouse gas. </a:t>
            </a:r>
            <a:endParaRPr lang="en-IN" dirty="0">
              <a:latin typeface="Bahnschrift" panose="020B0502040204020203" pitchFamily="34" charset="0"/>
            </a:endParaRPr>
          </a:p>
        </p:txBody>
      </p:sp>
    </p:spTree>
    <p:extLst>
      <p:ext uri="{BB962C8B-B14F-4D97-AF65-F5344CB8AC3E}">
        <p14:creationId xmlns:p14="http://schemas.microsoft.com/office/powerpoint/2010/main" val="968622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3" name="TextBox 2"/>
          <p:cNvSpPr txBox="1"/>
          <p:nvPr/>
        </p:nvSpPr>
        <p:spPr>
          <a:xfrm>
            <a:off x="3010828" y="706244"/>
            <a:ext cx="3620430" cy="584775"/>
          </a:xfrm>
          <a:prstGeom prst="rect">
            <a:avLst/>
          </a:prstGeom>
          <a:noFill/>
        </p:spPr>
        <p:txBody>
          <a:bodyPr wrap="square" rtlCol="0">
            <a:spAutoFit/>
          </a:bodyPr>
          <a:lstStyle/>
          <a:p>
            <a:r>
              <a:rPr lang="en-US" sz="3200" dirty="0">
                <a:solidFill>
                  <a:schemeClr val="bg1"/>
                </a:solidFill>
                <a:latin typeface="Berlin Sans FB Demi" panose="020E0802020502020306" pitchFamily="34" charset="0"/>
              </a:rPr>
              <a:t>CONCLUSION</a:t>
            </a:r>
            <a:endParaRPr lang="en-IN" sz="3200" dirty="0">
              <a:solidFill>
                <a:schemeClr val="bg1"/>
              </a:solidFill>
              <a:latin typeface="Berlin Sans FB Demi" panose="020E0802020502020306" pitchFamily="34" charset="0"/>
            </a:endParaRPr>
          </a:p>
        </p:txBody>
      </p:sp>
      <p:sp>
        <p:nvSpPr>
          <p:cNvPr id="4" name="Rectangle 3"/>
          <p:cNvSpPr/>
          <p:nvPr/>
        </p:nvSpPr>
        <p:spPr>
          <a:xfrm>
            <a:off x="1862253" y="1402532"/>
            <a:ext cx="5408341" cy="2462213"/>
          </a:xfrm>
          <a:prstGeom prst="rect">
            <a:avLst/>
          </a:prstGeom>
        </p:spPr>
        <p:txBody>
          <a:bodyPr wrap="square">
            <a:spAutoFit/>
          </a:bodyPr>
          <a:lstStyle/>
          <a:p>
            <a:r>
              <a:rPr lang="en-US" dirty="0">
                <a:latin typeface="Bahnschrift" panose="020B0502040204020203" pitchFamily="34" charset="0"/>
              </a:rPr>
              <a:t>Integrated leachate management strategies offer economic advantages by reducing remediation costs, extending landfill life, generating revenue from </a:t>
            </a:r>
            <a:r>
              <a:rPr lang="en-US" dirty="0" err="1">
                <a:latin typeface="Bahnschrift" panose="020B0502040204020203" pitchFamily="34" charset="0"/>
              </a:rPr>
              <a:t>wasteto-energy</a:t>
            </a:r>
            <a:r>
              <a:rPr lang="en-US" dirty="0">
                <a:latin typeface="Bahnschrift" panose="020B0502040204020203" pitchFamily="34" charset="0"/>
              </a:rPr>
              <a:t> technologies, and enhancing property values. These economic benefits can contribute to the overall financial sustainability of municipalities. In conclusion, integrated leachate management strategies provide a holistic approach to addressing the environmental and public health concerns associated with MSW disposal. By embracing these strategies, municipalities can embark on a path towards sustainable development, ensuring a healthier and more environmentally responsible future for generations to come.</a:t>
            </a:r>
            <a:endParaRPr lang="en-IN" dirty="0">
              <a:latin typeface="Bahnschrift" panose="020B0502040204020203" pitchFamily="34" charset="0"/>
            </a:endParaRPr>
          </a:p>
        </p:txBody>
      </p:sp>
    </p:spTree>
    <p:extLst>
      <p:ext uri="{BB962C8B-B14F-4D97-AF65-F5344CB8AC3E}">
        <p14:creationId xmlns:p14="http://schemas.microsoft.com/office/powerpoint/2010/main" val="1039611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0206" y="888664"/>
            <a:ext cx="4321774" cy="1222634"/>
          </a:xfrm>
        </p:spPr>
        <p:txBody>
          <a:bodyPr/>
          <a:lstStyle/>
          <a:p>
            <a:r>
              <a:rPr lang="en-US" dirty="0"/>
              <a:t>REFERENCES</a:t>
            </a:r>
            <a:endParaRPr lang="en-IN" dirty="0"/>
          </a:p>
        </p:txBody>
      </p:sp>
      <p:sp>
        <p:nvSpPr>
          <p:cNvPr id="5" name="TextBox 4"/>
          <p:cNvSpPr txBox="1"/>
          <p:nvPr/>
        </p:nvSpPr>
        <p:spPr>
          <a:xfrm>
            <a:off x="2099494" y="2111298"/>
            <a:ext cx="4561501" cy="1384995"/>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2"/>
              </a:rPr>
              <a:t>https://niua.in/resources-and-waste/sites/default/files/2022-04/TANA_Report_for_Guntur.pdf</a:t>
            </a:r>
            <a:endParaRPr lang="en-US" dirty="0"/>
          </a:p>
          <a:p>
            <a:endParaRPr lang="en-US" dirty="0"/>
          </a:p>
          <a:p>
            <a:pPr marL="285750" indent="-285750">
              <a:buFont typeface="Arial" panose="020B0604020202020204" pitchFamily="34" charset="0"/>
              <a:buChar char="•"/>
            </a:pPr>
            <a:r>
              <a:rPr lang="en-US" dirty="0"/>
              <a:t>https://www.ijrte.org/wp-content/uploads/papers/v7i6c2/F11490476C219.pdf</a:t>
            </a:r>
            <a:endParaRPr lang="en-IN" dirty="0"/>
          </a:p>
        </p:txBody>
      </p:sp>
    </p:spTree>
    <p:extLst>
      <p:ext uri="{BB962C8B-B14F-4D97-AF65-F5344CB8AC3E}">
        <p14:creationId xmlns:p14="http://schemas.microsoft.com/office/powerpoint/2010/main" val="3592777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4050E5"/>
            </a:gs>
            <a:gs pos="100000">
              <a:srgbClr val="C833FF"/>
            </a:gs>
          </a:gsLst>
          <a:lin ang="5400700" scaled="0"/>
        </a:gradFill>
        <a:effectLst/>
      </p:bgPr>
    </p:bg>
    <p:spTree>
      <p:nvGrpSpPr>
        <p:cNvPr id="1" name="Shape 196"/>
        <p:cNvGrpSpPr/>
        <p:nvPr/>
      </p:nvGrpSpPr>
      <p:grpSpPr>
        <a:xfrm>
          <a:off x="0" y="0"/>
          <a:ext cx="0" cy="0"/>
          <a:chOff x="0" y="0"/>
          <a:chExt cx="0" cy="0"/>
        </a:xfrm>
      </p:grpSpPr>
      <p:sp>
        <p:nvSpPr>
          <p:cNvPr id="3" name="Rectangle 2"/>
          <p:cNvSpPr/>
          <p:nvPr/>
        </p:nvSpPr>
        <p:spPr>
          <a:xfrm>
            <a:off x="3200022" y="702967"/>
            <a:ext cx="2119490" cy="646331"/>
          </a:xfrm>
          <a:prstGeom prst="rect">
            <a:avLst/>
          </a:prstGeom>
          <a:noFill/>
        </p:spPr>
        <p:txBody>
          <a:bodyPr wrap="none" lIns="91440" tIns="45720" rIns="91440" bIns="45720">
            <a:spAutoFit/>
          </a:bodyPr>
          <a:lstStyle/>
          <a:p>
            <a:pPr algn="ctr"/>
            <a:r>
              <a:rPr lang="en-US" sz="3600" b="1" cap="none" spc="50" dirty="0">
                <a:ln w="9525" cmpd="sng">
                  <a:solidFill>
                    <a:schemeClr val="accent1"/>
                  </a:solidFill>
                  <a:prstDash val="solid"/>
                </a:ln>
                <a:solidFill>
                  <a:srgbClr val="70AD47">
                    <a:tint val="1000"/>
                  </a:srgbClr>
                </a:solidFill>
                <a:effectLst>
                  <a:glow rad="38100">
                    <a:schemeClr val="accent1">
                      <a:alpha val="40000"/>
                    </a:schemeClr>
                  </a:glow>
                </a:effectLst>
                <a:latin typeface="Bahnschrift SemiBold" panose="020B0502040204020203" pitchFamily="34" charset="0"/>
              </a:rPr>
              <a:t>BATCH-5</a:t>
            </a:r>
          </a:p>
        </p:txBody>
      </p:sp>
      <p:sp>
        <p:nvSpPr>
          <p:cNvPr id="5" name="Rectangle 4"/>
          <p:cNvSpPr/>
          <p:nvPr/>
        </p:nvSpPr>
        <p:spPr>
          <a:xfrm>
            <a:off x="1315843" y="1613209"/>
            <a:ext cx="2921620" cy="9218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latin typeface="Algerian" panose="04020705040A02060702" pitchFamily="82" charset="0"/>
              </a:rPr>
              <a:t>T.Shanmukha</a:t>
            </a:r>
            <a:r>
              <a:rPr lang="en-US" dirty="0">
                <a:latin typeface="Algerian" panose="04020705040A02060702" pitchFamily="82" charset="0"/>
              </a:rPr>
              <a:t> </a:t>
            </a:r>
            <a:r>
              <a:rPr lang="en-US" dirty="0" err="1">
                <a:latin typeface="Algerian" panose="04020705040A02060702" pitchFamily="82" charset="0"/>
              </a:rPr>
              <a:t>Sudha</a:t>
            </a:r>
            <a:r>
              <a:rPr lang="en-US" dirty="0">
                <a:latin typeface="Algerian" panose="04020705040A02060702" pitchFamily="82" charset="0"/>
              </a:rPr>
              <a:t> Kiran</a:t>
            </a:r>
          </a:p>
          <a:p>
            <a:pPr algn="ctr"/>
            <a:r>
              <a:rPr lang="en-US" dirty="0">
                <a:latin typeface="Algerian" panose="04020705040A02060702" pitchFamily="82" charset="0"/>
              </a:rPr>
              <a:t>211FA04003</a:t>
            </a:r>
            <a:endParaRPr lang="en-IN" dirty="0">
              <a:latin typeface="Algerian" panose="04020705040A02060702" pitchFamily="82" charset="0"/>
            </a:endParaRPr>
          </a:p>
        </p:txBody>
      </p:sp>
      <p:sp>
        <p:nvSpPr>
          <p:cNvPr id="13" name="Rectangle 12"/>
          <p:cNvSpPr/>
          <p:nvPr/>
        </p:nvSpPr>
        <p:spPr>
          <a:xfrm>
            <a:off x="5066371" y="1613209"/>
            <a:ext cx="2207941" cy="9218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latin typeface="Algerian" panose="04020705040A02060702" pitchFamily="82" charset="0"/>
              </a:rPr>
              <a:t>K.Sruthi</a:t>
            </a:r>
            <a:r>
              <a:rPr lang="en-US" dirty="0">
                <a:latin typeface="Algerian" panose="04020705040A02060702" pitchFamily="82" charset="0"/>
              </a:rPr>
              <a:t> </a:t>
            </a:r>
            <a:r>
              <a:rPr lang="en-US" dirty="0" err="1">
                <a:latin typeface="Algerian" panose="04020705040A02060702" pitchFamily="82" charset="0"/>
              </a:rPr>
              <a:t>Chowdary</a:t>
            </a:r>
            <a:endParaRPr lang="en-US" dirty="0">
              <a:latin typeface="Algerian" panose="04020705040A02060702" pitchFamily="82" charset="0"/>
            </a:endParaRPr>
          </a:p>
          <a:p>
            <a:pPr algn="ctr"/>
            <a:r>
              <a:rPr lang="en-US" dirty="0">
                <a:latin typeface="Algerian" panose="04020705040A02060702" pitchFamily="82" charset="0"/>
              </a:rPr>
              <a:t>211FA04005</a:t>
            </a:r>
            <a:endParaRPr lang="en-IN" dirty="0">
              <a:latin typeface="Algerian" panose="04020705040A02060702" pitchFamily="82" charset="0"/>
            </a:endParaRPr>
          </a:p>
        </p:txBody>
      </p:sp>
      <p:sp>
        <p:nvSpPr>
          <p:cNvPr id="14" name="Rectangle 13"/>
          <p:cNvSpPr/>
          <p:nvPr/>
        </p:nvSpPr>
        <p:spPr>
          <a:xfrm>
            <a:off x="1315842" y="3118624"/>
            <a:ext cx="2207941" cy="9218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latin typeface="Algerian" panose="04020705040A02060702" pitchFamily="82" charset="0"/>
              </a:rPr>
              <a:t>P.Vamsi</a:t>
            </a:r>
            <a:endParaRPr lang="en-US" dirty="0">
              <a:latin typeface="Algerian" panose="04020705040A02060702" pitchFamily="82" charset="0"/>
            </a:endParaRPr>
          </a:p>
          <a:p>
            <a:pPr algn="ctr"/>
            <a:r>
              <a:rPr lang="en-US" dirty="0">
                <a:latin typeface="Algerian" panose="04020705040A02060702" pitchFamily="82" charset="0"/>
              </a:rPr>
              <a:t>211FA04018</a:t>
            </a:r>
            <a:endParaRPr lang="en-IN" dirty="0">
              <a:latin typeface="Algerian" panose="04020705040A02060702" pitchFamily="82" charset="0"/>
            </a:endParaRPr>
          </a:p>
        </p:txBody>
      </p:sp>
      <p:sp>
        <p:nvSpPr>
          <p:cNvPr id="15" name="Rectangle 14"/>
          <p:cNvSpPr/>
          <p:nvPr/>
        </p:nvSpPr>
        <p:spPr>
          <a:xfrm>
            <a:off x="5066371" y="3118624"/>
            <a:ext cx="2207941" cy="9218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latin typeface="Algerian" panose="04020705040A02060702" pitchFamily="82" charset="0"/>
              </a:rPr>
              <a:t>P.Amrutha</a:t>
            </a:r>
            <a:endParaRPr lang="en-US" dirty="0">
              <a:latin typeface="Algerian" panose="04020705040A02060702" pitchFamily="82" charset="0"/>
            </a:endParaRPr>
          </a:p>
          <a:p>
            <a:pPr algn="ctr"/>
            <a:r>
              <a:rPr lang="en-US" dirty="0">
                <a:latin typeface="Algerian" panose="04020705040A02060702" pitchFamily="82" charset="0"/>
              </a:rPr>
              <a:t>211FA04126</a:t>
            </a:r>
            <a:endParaRPr lang="en-IN" dirty="0">
              <a:latin typeface="Algerian" panose="04020705040A02060702" pitchFamily="8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46E180"/>
            </a:gs>
            <a:gs pos="100000">
              <a:srgbClr val="B8DF32"/>
            </a:gs>
          </a:gsLst>
          <a:lin ang="5400012" scaled="0"/>
        </a:gradFill>
        <a:effectLst/>
      </p:bgPr>
    </p:bg>
    <p:spTree>
      <p:nvGrpSpPr>
        <p:cNvPr id="1" name="Shape 75"/>
        <p:cNvGrpSpPr/>
        <p:nvPr/>
      </p:nvGrpSpPr>
      <p:grpSpPr>
        <a:xfrm>
          <a:off x="0" y="0"/>
          <a:ext cx="0" cy="0"/>
          <a:chOff x="0" y="0"/>
          <a:chExt cx="0" cy="0"/>
        </a:xfrm>
      </p:grpSpPr>
      <p:sp>
        <p:nvSpPr>
          <p:cNvPr id="76" name="Google Shape;76;p15"/>
          <p:cNvSpPr txBox="1">
            <a:spLocks noGrp="1"/>
          </p:cNvSpPr>
          <p:nvPr>
            <p:ph type="ctrTitle" idx="4294967295"/>
          </p:nvPr>
        </p:nvSpPr>
        <p:spPr>
          <a:xfrm>
            <a:off x="723300" y="361301"/>
            <a:ext cx="7697400" cy="115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3600" dirty="0"/>
              <a:t>ABSTRACT</a:t>
            </a:r>
            <a:endParaRPr sz="3600" dirty="0"/>
          </a:p>
        </p:txBody>
      </p:sp>
      <p:sp>
        <p:nvSpPr>
          <p:cNvPr id="79" name="Google Shape;79;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2" name="TextBox 1"/>
          <p:cNvSpPr txBox="1"/>
          <p:nvPr/>
        </p:nvSpPr>
        <p:spPr>
          <a:xfrm>
            <a:off x="1144859" y="1717288"/>
            <a:ext cx="6467707" cy="1815882"/>
          </a:xfrm>
          <a:prstGeom prst="rect">
            <a:avLst/>
          </a:prstGeom>
          <a:noFill/>
        </p:spPr>
        <p:txBody>
          <a:bodyPr wrap="square" rtlCol="0">
            <a:spAutoFit/>
          </a:bodyPr>
          <a:lstStyle/>
          <a:p>
            <a:r>
              <a:rPr lang="en-US" dirty="0">
                <a:latin typeface="Bahnschrift" panose="020B0502040204020203" pitchFamily="34" charset="0"/>
              </a:rPr>
              <a:t>As urbanization accelerates, municipal solid waste (MSW) management emerges as a critical challenge, demanding innovative and sustainable solutions. This paper explores the complex nexus of MSW management and environmental consequences, with a specific focus on the case study of Guntur Municipal Corporation and Vijayawada Municipal Corporation. The study addresses the growing concerns surrounding landfill leachate, emphasizing the need for integrated leachate management strategies to foster sustainable municipal solid waste practices.</a:t>
            </a:r>
            <a:endParaRPr lang="en-IN" dirty="0">
              <a:latin typeface="Bahnschrift"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E61E7F"/>
            </a:gs>
            <a:gs pos="100000">
              <a:srgbClr val="FF9900"/>
            </a:gs>
          </a:gsLst>
          <a:lin ang="5400700" scaled="0"/>
        </a:gradFill>
        <a:effectLst/>
      </p:bgPr>
    </p:bg>
    <p:spTree>
      <p:nvGrpSpPr>
        <p:cNvPr id="1" name="Shape 102"/>
        <p:cNvGrpSpPr/>
        <p:nvPr/>
      </p:nvGrpSpPr>
      <p:grpSpPr>
        <a:xfrm>
          <a:off x="0" y="0"/>
          <a:ext cx="0" cy="0"/>
          <a:chOff x="0" y="0"/>
          <a:chExt cx="0" cy="0"/>
        </a:xfrm>
      </p:grpSpPr>
      <p:sp>
        <p:nvSpPr>
          <p:cNvPr id="103" name="Google Shape;103;p19"/>
          <p:cNvSpPr txBox="1">
            <a:spLocks noGrp="1"/>
          </p:cNvSpPr>
          <p:nvPr>
            <p:ph type="ctrTitle" idx="4294967295"/>
          </p:nvPr>
        </p:nvSpPr>
        <p:spPr>
          <a:xfrm>
            <a:off x="1640560" y="470087"/>
            <a:ext cx="6204900" cy="115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4000" dirty="0"/>
              <a:t>INTRODUCTION</a:t>
            </a:r>
            <a:endParaRPr sz="4000" dirty="0"/>
          </a:p>
        </p:txBody>
      </p:sp>
      <p:sp>
        <p:nvSpPr>
          <p:cNvPr id="109" name="Google Shape;109;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2" name="TextBox 1"/>
          <p:cNvSpPr txBox="1"/>
          <p:nvPr/>
        </p:nvSpPr>
        <p:spPr>
          <a:xfrm>
            <a:off x="1263805" y="1629887"/>
            <a:ext cx="6467707" cy="2031325"/>
          </a:xfrm>
          <a:prstGeom prst="rect">
            <a:avLst/>
          </a:prstGeom>
          <a:noFill/>
        </p:spPr>
        <p:txBody>
          <a:bodyPr wrap="square" rtlCol="0">
            <a:spAutoFit/>
          </a:bodyPr>
          <a:lstStyle/>
          <a:p>
            <a:r>
              <a:rPr lang="en-US" dirty="0">
                <a:latin typeface="Bahnschrift" panose="020B0502040204020203" pitchFamily="34" charset="0"/>
              </a:rPr>
              <a:t>Rapid urbanization in society has led to an unexpected surge in municipal solid waste (MSW) generation, demanding innovative and sustainable solutions for effective waste management. As urban </a:t>
            </a:r>
            <a:r>
              <a:rPr lang="en-US" dirty="0" err="1">
                <a:latin typeface="Bahnschrift" panose="020B0502040204020203" pitchFamily="34" charset="0"/>
              </a:rPr>
              <a:t>centres</a:t>
            </a:r>
            <a:r>
              <a:rPr lang="en-US" dirty="0">
                <a:latin typeface="Bahnschrift" panose="020B0502040204020203" pitchFamily="34" charset="0"/>
              </a:rPr>
              <a:t> like Guntur and Vijayawada </a:t>
            </a:r>
          </a:p>
          <a:p>
            <a:r>
              <a:rPr lang="en-US" dirty="0">
                <a:latin typeface="Bahnschrift" panose="020B0502040204020203" pitchFamily="34" charset="0"/>
              </a:rPr>
              <a:t>experience vast populations and increased industrial activities, the challenges associated with MSW management become particularly pronounced. Among the concerns, the management of landfill leachate stands out as a critical issue, posing environmental threats that necessitate urgent attention and strategic intervention</a:t>
            </a:r>
          </a:p>
          <a:p>
            <a:endParaRPr lang="en-IN" dirty="0">
              <a:latin typeface="Bahnschrift" panose="020B0502040204020203"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3" name="Rectangle 2"/>
          <p:cNvSpPr/>
          <p:nvPr/>
        </p:nvSpPr>
        <p:spPr>
          <a:xfrm>
            <a:off x="1460810" y="961357"/>
            <a:ext cx="5467814" cy="2893100"/>
          </a:xfrm>
          <a:prstGeom prst="rect">
            <a:avLst/>
          </a:prstGeom>
        </p:spPr>
        <p:txBody>
          <a:bodyPr wrap="square">
            <a:spAutoFit/>
          </a:bodyPr>
          <a:lstStyle/>
          <a:p>
            <a:r>
              <a:rPr lang="en-US" dirty="0">
                <a:latin typeface="Bahnschrift" panose="020B0502040204020203" pitchFamily="34" charset="0"/>
              </a:rPr>
              <a:t>Guntur Municipal Corporation (GMC) and Vijayawada Municipal Corporation (VMC) are two of the largest cities in Andhra Pradesh, India. These cities are facing challenges in managing their MSW, including inadequate infrastructure, a lack of public awareness and participation, and financial constraints. In recent years, GMC and VMC have taken steps to improve their MSW management practices, including implementing </a:t>
            </a:r>
            <a:r>
              <a:rPr lang="en-IN" dirty="0">
                <a:latin typeface="Bahnschrift" panose="020B0502040204020203" pitchFamily="34" charset="0"/>
              </a:rPr>
              <a:t>integrated leachate management strategies.</a:t>
            </a:r>
          </a:p>
          <a:p>
            <a:r>
              <a:rPr lang="en-US" dirty="0">
                <a:latin typeface="Bahnschrift" panose="020B0502040204020203" pitchFamily="34" charset="0"/>
              </a:rPr>
              <a:t>In this report, we will discuss the integrated leachate management strategies implemented by GMC and VMC, and assess their effectiveness in reducing the environmental impact of MSW disposal. We will also provide recommendations for future improvements.</a:t>
            </a:r>
          </a:p>
        </p:txBody>
      </p:sp>
    </p:spTree>
    <p:extLst>
      <p:ext uri="{BB962C8B-B14F-4D97-AF65-F5344CB8AC3E}">
        <p14:creationId xmlns:p14="http://schemas.microsoft.com/office/powerpoint/2010/main" val="3863914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4050E5"/>
            </a:gs>
            <a:gs pos="100000">
              <a:srgbClr val="C833FF"/>
            </a:gs>
          </a:gsLst>
          <a:lin ang="5400012" scaled="0"/>
        </a:gradFill>
        <a:effectLst/>
      </p:bgPr>
    </p:bg>
    <p:spTree>
      <p:nvGrpSpPr>
        <p:cNvPr id="1" name="Shape 83"/>
        <p:cNvGrpSpPr/>
        <p:nvPr/>
      </p:nvGrpSpPr>
      <p:grpSpPr>
        <a:xfrm>
          <a:off x="0" y="0"/>
          <a:ext cx="0" cy="0"/>
          <a:chOff x="0" y="0"/>
          <a:chExt cx="0" cy="0"/>
        </a:xfrm>
      </p:grpSpPr>
      <p:sp>
        <p:nvSpPr>
          <p:cNvPr id="84" name="Google Shape;84;p16"/>
          <p:cNvSpPr txBox="1">
            <a:spLocks noGrp="1"/>
          </p:cNvSpPr>
          <p:nvPr>
            <p:ph type="ctrTitle"/>
          </p:nvPr>
        </p:nvSpPr>
        <p:spPr>
          <a:xfrm>
            <a:off x="2355779" y="652224"/>
            <a:ext cx="4804200" cy="115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BACKGROUND</a:t>
            </a:r>
            <a:endParaRPr dirty="0"/>
          </a:p>
        </p:txBody>
      </p:sp>
      <p:sp>
        <p:nvSpPr>
          <p:cNvPr id="3" name="TextBox 2"/>
          <p:cNvSpPr txBox="1"/>
          <p:nvPr/>
        </p:nvSpPr>
        <p:spPr>
          <a:xfrm>
            <a:off x="2096429" y="1546302"/>
            <a:ext cx="4720683" cy="2031325"/>
          </a:xfrm>
          <a:prstGeom prst="rect">
            <a:avLst/>
          </a:prstGeom>
          <a:noFill/>
        </p:spPr>
        <p:txBody>
          <a:bodyPr wrap="square" rtlCol="0">
            <a:spAutoFit/>
          </a:bodyPr>
          <a:lstStyle/>
          <a:p>
            <a:r>
              <a:rPr lang="en-US" dirty="0">
                <a:latin typeface="Bahnschrift" panose="020B0502040204020203" pitchFamily="34" charset="0"/>
              </a:rPr>
              <a:t>Leachate is a liquid that percolates through landfills, carrying with it dissolved pollutants from the MSW. These pollutants can contaminate groundwater and surface water, and release harmful gases into the atmosphere. The composition of leachate depends on the type of MSW, the landfill design, and the age of the landfill. Fresh leachate is typically high in organic matter and ammonia, while older leachate is more concentrated in metals and inorganic salts.</a:t>
            </a:r>
            <a:endParaRPr lang="en-IN" dirty="0">
              <a:latin typeface="Bahnschrift" panose="020B0502040204020203"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2433" y="1137634"/>
            <a:ext cx="4266900" cy="2624043"/>
          </a:xfrm>
        </p:spPr>
        <p:txBody>
          <a:bodyPr/>
          <a:lstStyle/>
          <a:p>
            <a:pPr algn="l"/>
            <a:r>
              <a:rPr lang="en-US" dirty="0"/>
              <a:t>      In addition to its impact on water quality, leachate can also release harmful gases into the atmosphere. These gases can contribute to climate change and air pollution.</a:t>
            </a:r>
            <a:endParaRPr lang="en-IN" dirty="0"/>
          </a:p>
        </p:txBody>
      </p:sp>
    </p:spTree>
    <p:extLst>
      <p:ext uri="{BB962C8B-B14F-4D97-AF65-F5344CB8AC3E}">
        <p14:creationId xmlns:p14="http://schemas.microsoft.com/office/powerpoint/2010/main" val="2370969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4050E5"/>
            </a:gs>
            <a:gs pos="100000">
              <a:srgbClr val="C833FF"/>
            </a:gs>
          </a:gsLst>
          <a:lin ang="5400700" scaled="0"/>
        </a:gradFill>
        <a:effectLst/>
      </p:bgPr>
    </p:bg>
    <p:spTree>
      <p:nvGrpSpPr>
        <p:cNvPr id="1" name="Shape 288"/>
        <p:cNvGrpSpPr/>
        <p:nvPr/>
      </p:nvGrpSpPr>
      <p:grpSpPr>
        <a:xfrm>
          <a:off x="0" y="0"/>
          <a:ext cx="0" cy="0"/>
          <a:chOff x="0" y="0"/>
          <a:chExt cx="0" cy="0"/>
        </a:xfrm>
      </p:grpSpPr>
      <p:sp>
        <p:nvSpPr>
          <p:cNvPr id="289" name="Google Shape;289;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290" name="Google Shape;290;p34"/>
          <p:cNvSpPr txBox="1">
            <a:spLocks noGrp="1"/>
          </p:cNvSpPr>
          <p:nvPr>
            <p:ph type="body" idx="4294967295"/>
          </p:nvPr>
        </p:nvSpPr>
        <p:spPr>
          <a:xfrm>
            <a:off x="1214224" y="931229"/>
            <a:ext cx="3323064" cy="55968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sz="2800" dirty="0">
                <a:solidFill>
                  <a:srgbClr val="FFFFFF"/>
                </a:solidFill>
                <a:latin typeface="Montserrat ExtraBold"/>
                <a:ea typeface="Montserrat ExtraBold"/>
                <a:cs typeface="Montserrat ExtraBold"/>
                <a:sym typeface="Montserrat ExtraBold"/>
              </a:rPr>
              <a:t>METHODOLOGY</a:t>
            </a:r>
            <a:endParaRPr sz="2800" dirty="0">
              <a:solidFill>
                <a:srgbClr val="FFFFFF"/>
              </a:solidFill>
              <a:latin typeface="Montserrat ExtraBold"/>
              <a:ea typeface="Montserrat ExtraBold"/>
              <a:cs typeface="Montserrat ExtraBold"/>
              <a:sym typeface="Montserrat ExtraBold"/>
            </a:endParaRPr>
          </a:p>
        </p:txBody>
      </p:sp>
      <p:sp>
        <p:nvSpPr>
          <p:cNvPr id="2" name="Rectangle 1"/>
          <p:cNvSpPr/>
          <p:nvPr/>
        </p:nvSpPr>
        <p:spPr>
          <a:xfrm>
            <a:off x="1214224" y="1830858"/>
            <a:ext cx="5982031" cy="1815882"/>
          </a:xfrm>
          <a:prstGeom prst="rect">
            <a:avLst/>
          </a:prstGeom>
        </p:spPr>
        <p:txBody>
          <a:bodyPr wrap="square">
            <a:spAutoFit/>
          </a:bodyPr>
          <a:lstStyle/>
          <a:p>
            <a:r>
              <a:rPr lang="en-US" dirty="0">
                <a:latin typeface="Bahnschrift" panose="020B0502040204020203" pitchFamily="34" charset="0"/>
              </a:rPr>
              <a:t>Integrated leachate management strategies employ a combination of methodologies to minimize the environmental impact of municipal solid waste (MSW) disposal. These methodologies can be broadly categorized into</a:t>
            </a:r>
          </a:p>
          <a:p>
            <a:r>
              <a:rPr lang="en-US" dirty="0">
                <a:latin typeface="Bahnschrift" panose="020B0502040204020203" pitchFamily="34" charset="0"/>
              </a:rPr>
              <a:t> 1)Prevention</a:t>
            </a:r>
          </a:p>
          <a:p>
            <a:r>
              <a:rPr lang="en-US" dirty="0">
                <a:latin typeface="Bahnschrift" panose="020B0502040204020203" pitchFamily="34" charset="0"/>
              </a:rPr>
              <a:t> 2) Collection </a:t>
            </a:r>
          </a:p>
          <a:p>
            <a:r>
              <a:rPr lang="en-US" dirty="0">
                <a:latin typeface="Bahnschrift" panose="020B0502040204020203" pitchFamily="34" charset="0"/>
              </a:rPr>
              <a:t>3)Treatment and </a:t>
            </a:r>
          </a:p>
          <a:p>
            <a:r>
              <a:rPr lang="en-US" dirty="0">
                <a:latin typeface="Bahnschrift" panose="020B0502040204020203" pitchFamily="34" charset="0"/>
              </a:rPr>
              <a:t>4)Disposal strategies.  </a:t>
            </a:r>
            <a:endParaRPr lang="en-IN" dirty="0">
              <a:latin typeface="Bahnschrift" panose="020B0502040204020203"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73035" y="873795"/>
            <a:ext cx="4433287" cy="925268"/>
          </a:xfrm>
        </p:spPr>
        <p:txBody>
          <a:bodyPr/>
          <a:lstStyle/>
          <a:p>
            <a:r>
              <a:rPr lang="en-US" dirty="0"/>
              <a:t>PREVENTION</a:t>
            </a:r>
            <a:endParaRPr lang="en-IN" dirty="0"/>
          </a:p>
        </p:txBody>
      </p:sp>
      <p:sp>
        <p:nvSpPr>
          <p:cNvPr id="3" name="TextBox 2"/>
          <p:cNvSpPr txBox="1"/>
          <p:nvPr/>
        </p:nvSpPr>
        <p:spPr>
          <a:xfrm>
            <a:off x="2230244" y="1743306"/>
            <a:ext cx="2958790" cy="246221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Bahnschrift" panose="020B0502040204020203" pitchFamily="34" charset="0"/>
              </a:rPr>
              <a:t>Source Reduction: By encouraging the use of reusable products, minimizing packaging materials, and reducing the consumption of disposable items, the overall volume and toxicity of MSW can be significantly decreased, thereby reducing leachate production.</a:t>
            </a:r>
          </a:p>
          <a:p>
            <a:pPr marL="285750" indent="-285750">
              <a:buFont typeface="Arial" panose="020B0604020202020204" pitchFamily="34" charset="0"/>
              <a:buChar char="•"/>
            </a:pPr>
            <a:endParaRPr lang="en-IN" dirty="0">
              <a:latin typeface="Bahnschrift" panose="020B0502040204020203" pitchFamily="34" charset="0"/>
            </a:endParaRPr>
          </a:p>
        </p:txBody>
      </p:sp>
      <p:pic>
        <p:nvPicPr>
          <p:cNvPr id="4" name="Picture 3"/>
          <p:cNvPicPr>
            <a:picLocks noChangeAspect="1"/>
          </p:cNvPicPr>
          <p:nvPr/>
        </p:nvPicPr>
        <p:blipFill>
          <a:blip r:embed="rId2"/>
          <a:stretch>
            <a:fillRect/>
          </a:stretch>
        </p:blipFill>
        <p:spPr>
          <a:xfrm>
            <a:off x="5074028" y="1743306"/>
            <a:ext cx="1947301" cy="2133518"/>
          </a:xfrm>
          <a:prstGeom prst="rect">
            <a:avLst/>
          </a:prstGeom>
        </p:spPr>
      </p:pic>
    </p:spTree>
    <p:extLst>
      <p:ext uri="{BB962C8B-B14F-4D97-AF65-F5344CB8AC3E}">
        <p14:creationId xmlns:p14="http://schemas.microsoft.com/office/powerpoint/2010/main" val="2762045509"/>
      </p:ext>
    </p:extLst>
  </p:cSld>
  <p:clrMapOvr>
    <a:masterClrMapping/>
  </p:clrMapOvr>
</p:sld>
</file>

<file path=ppt/theme/theme1.xml><?xml version="1.0" encoding="utf-8"?>
<a:theme xmlns:a="http://schemas.openxmlformats.org/drawingml/2006/main" name="Juliet template">
  <a:themeElements>
    <a:clrScheme name="Custom 347">
      <a:dk1>
        <a:srgbClr val="666666"/>
      </a:dk1>
      <a:lt1>
        <a:srgbClr val="FFFFFF"/>
      </a:lt1>
      <a:dk2>
        <a:srgbClr val="B7B7B7"/>
      </a:dk2>
      <a:lt2>
        <a:srgbClr val="E4E4E4"/>
      </a:lt2>
      <a:accent1>
        <a:srgbClr val="5C91E6"/>
      </a:accent1>
      <a:accent2>
        <a:srgbClr val="4CD5D5"/>
      </a:accent2>
      <a:accent3>
        <a:srgbClr val="7A6DDD"/>
      </a:accent3>
      <a:accent4>
        <a:srgbClr val="EC59B6"/>
      </a:accent4>
      <a:accent5>
        <a:srgbClr val="F79E3A"/>
      </a:accent5>
      <a:accent6>
        <a:srgbClr val="EEDC14"/>
      </a:accent6>
      <a:hlink>
        <a:srgbClr val="66666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TotalTime>
  <Words>1086</Words>
  <Application>Microsoft Office PowerPoint</Application>
  <PresentationFormat>On-screen Show (16:9)</PresentationFormat>
  <Paragraphs>61</Paragraphs>
  <Slides>18</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Bahnschrift SemiBold</vt:lpstr>
      <vt:lpstr>Montserrat Light</vt:lpstr>
      <vt:lpstr>Algerian</vt:lpstr>
      <vt:lpstr>Bahnschrift</vt:lpstr>
      <vt:lpstr>Berlin Sans FB Demi</vt:lpstr>
      <vt:lpstr>Stencil</vt:lpstr>
      <vt:lpstr>Arial</vt:lpstr>
      <vt:lpstr>Montserrat ExtraBold</vt:lpstr>
      <vt:lpstr>Juliet template</vt:lpstr>
      <vt:lpstr>SOLID WASTE MANAGEMENT</vt:lpstr>
      <vt:lpstr>PowerPoint Presentation</vt:lpstr>
      <vt:lpstr>ABSTRACT</vt:lpstr>
      <vt:lpstr>INTRODUCTION</vt:lpstr>
      <vt:lpstr>PowerPoint Presentation</vt:lpstr>
      <vt:lpstr>BACKGROUND</vt:lpstr>
      <vt:lpstr>PowerPoint Presentation</vt:lpstr>
      <vt:lpstr>PowerPoint Presentation</vt:lpstr>
      <vt:lpstr>PREVENTION</vt:lpstr>
      <vt:lpstr>PowerPoint Presentation</vt:lpstr>
      <vt:lpstr>PowerPoint Presentation</vt:lpstr>
      <vt:lpstr>TREATMENT</vt:lpstr>
      <vt:lpstr>PowerPoint Presentation</vt:lpstr>
      <vt:lpstr>CHALLENGES</vt:lpstr>
      <vt:lpstr>PowerPoint Presentation</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WASTE MANAGEMENT</dc:title>
  <dc:creator>Amrutha</dc:creator>
  <cp:lastModifiedBy>Shanmukha Sudha Kiran Thotakura</cp:lastModifiedBy>
  <cp:revision>9</cp:revision>
  <dcterms:modified xsi:type="dcterms:W3CDTF">2023-11-20T01:16:09Z</dcterms:modified>
</cp:coreProperties>
</file>