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6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313" r:id="rId25"/>
    <p:sldId id="307" r:id="rId26"/>
    <p:sldId id="314" r:id="rId27"/>
    <p:sldId id="315" r:id="rId28"/>
    <p:sldId id="308" r:id="rId29"/>
    <p:sldId id="316" r:id="rId30"/>
    <p:sldId id="309" r:id="rId31"/>
    <p:sldId id="324" r:id="rId32"/>
    <p:sldId id="317" r:id="rId33"/>
    <p:sldId id="323" r:id="rId34"/>
    <p:sldId id="321" r:id="rId35"/>
    <p:sldId id="322" r:id="rId36"/>
    <p:sldId id="32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</p:spPr>
      </p:pic>
      <p:grpSp>
        <p:nvGrpSpPr>
          <p:cNvPr id="7" name="Group 65"/>
          <p:cNvGrpSpPr/>
          <p:nvPr/>
        </p:nvGrpSpPr>
        <p:grpSpPr>
          <a:xfrm>
            <a:off x="1" y="1"/>
            <a:ext cx="307340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651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3651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4736" y="5410203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3650" y="5410203"/>
            <a:ext cx="51248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4138" y="5410201"/>
            <a:ext cx="771089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3" name="Rectangles 9"/>
          <p:cNvSpPr/>
          <p:nvPr/>
        </p:nvSpPr>
        <p:spPr>
          <a:xfrm>
            <a:off x="9464040" y="88266"/>
            <a:ext cx="2457027" cy="62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stretch>
                  <a:fillRect/>
                </a:stretch>
              </a:blipFill>
            </a:endParaRPr>
          </a:p>
        </p:txBody>
      </p:sp>
      <p:sp>
        <p:nvSpPr>
          <p:cNvPr id="64" name="Rectangles 10"/>
          <p:cNvSpPr/>
          <p:nvPr/>
        </p:nvSpPr>
        <p:spPr>
          <a:xfrm>
            <a:off x="9364134" y="66040"/>
            <a:ext cx="2650913" cy="70358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28772" y="7184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23297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1412" y="3360263"/>
            <a:ext cx="319524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4767" y="3363435"/>
            <a:ext cx="3185277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41414" y="2249487"/>
            <a:ext cx="99059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8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7"/>
            <a:ext cx="62393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5883276"/>
            <a:ext cx="771089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97037" y="103032"/>
            <a:ext cx="1940417" cy="506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55070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Department of Computer Science and Engineering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455574" y="42546"/>
            <a:ext cx="2595033" cy="70421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537" y="2249486"/>
            <a:ext cx="45812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9323" y="2249485"/>
            <a:ext cx="457808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5005283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822" y="609600"/>
            <a:ext cx="4603591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6"/>
            <a:ext cx="5005285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9051" y="1"/>
            <a:ext cx="12055699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eb.simmons.edu/~grabiner/comm244/weekthree/css-basic-properti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earn-c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424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2382815"/>
            <a:ext cx="4447629" cy="4475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89875" cy="65279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b="1" u="sng" dirty="0">
                <a:solidFill>
                  <a:srgbClr val="FF0000"/>
                </a:solidFill>
              </a:rPr>
              <a:t>The id Selector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216325"/>
            <a:ext cx="9171295" cy="544378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id selector uses the id attribute of an HTML element to select a specific element.</a:t>
            </a:r>
          </a:p>
          <a:p>
            <a:r>
              <a:rPr lang="en-IN" dirty="0"/>
              <a:t>The id of an element should be unique within a page, so the id selector is used to select one unique element!</a:t>
            </a:r>
          </a:p>
          <a:p>
            <a:r>
              <a:rPr lang="en-IN" dirty="0"/>
              <a:t>To select an element with a specific id, write a hash (#) character, followed by the id of the element.</a:t>
            </a:r>
          </a:p>
          <a:p>
            <a:pPr marL="0" indent="0">
              <a:buNone/>
            </a:pPr>
            <a:r>
              <a:rPr lang="es-ES" dirty="0"/>
              <a:t>                       #para1 {</a:t>
            </a:r>
            <a:br>
              <a:rPr lang="es-ES" dirty="0"/>
            </a:br>
            <a:r>
              <a:rPr lang="es-ES" dirty="0"/>
              <a:t>                                  </a:t>
            </a:r>
            <a:r>
              <a:rPr lang="es-ES" dirty="0" err="1"/>
              <a:t>text-align</a:t>
            </a:r>
            <a:r>
              <a:rPr lang="es-ES" dirty="0"/>
              <a:t>: center;</a:t>
            </a:r>
            <a:br>
              <a:rPr lang="es-ES" dirty="0"/>
            </a:br>
            <a:r>
              <a:rPr lang="es-ES" dirty="0"/>
              <a:t>                                  color: red;</a:t>
            </a:r>
            <a:br>
              <a:rPr lang="es-ES" dirty="0"/>
            </a:br>
            <a:r>
              <a:rPr lang="es-ES" dirty="0"/>
              <a:t>                        }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8792"/>
            <a:ext cx="10515600" cy="59181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/>
              <a:t>&lt;html&gt;</a:t>
            </a:r>
          </a:p>
          <a:p>
            <a:pPr marL="0" indent="0">
              <a:buNone/>
            </a:pPr>
            <a:r>
              <a:rPr lang="en-US" altLang="en-US" dirty="0"/>
              <a:t>&lt;head&gt;</a:t>
            </a:r>
          </a:p>
          <a:p>
            <a:pPr marL="0" indent="0">
              <a:buNone/>
            </a:pPr>
            <a:r>
              <a:rPr lang="en-US" altLang="en-US" dirty="0"/>
              <a:t>&lt;style&gt;</a:t>
            </a:r>
          </a:p>
          <a:p>
            <a:pPr marL="0" indent="0">
              <a:buNone/>
            </a:pPr>
            <a:r>
              <a:rPr lang="en-US" altLang="en-US" dirty="0"/>
              <a:t>#</a:t>
            </a:r>
            <a:r>
              <a:rPr lang="en-US" altLang="en-US" dirty="0" err="1"/>
              <a:t>firstname</a:t>
            </a:r>
            <a:r>
              <a:rPr lang="en-US" altLang="en-US" dirty="0"/>
              <a:t> {</a:t>
            </a:r>
          </a:p>
          <a:p>
            <a:pPr marL="0" indent="0">
              <a:buNone/>
            </a:pPr>
            <a:r>
              <a:rPr lang="en-US" altLang="en-US" dirty="0"/>
              <a:t>    background-color: yellow;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  <a:p>
            <a:pPr marL="0" indent="0">
              <a:buNone/>
            </a:pPr>
            <a:r>
              <a:rPr lang="en-US" altLang="en-US" dirty="0"/>
              <a:t>&lt;/style&gt;</a:t>
            </a:r>
          </a:p>
          <a:p>
            <a:pPr marL="0" indent="0">
              <a:buNone/>
            </a:pPr>
            <a:r>
              <a:rPr lang="en-US" altLang="en-US" dirty="0"/>
              <a:t>&lt;/head&gt;</a:t>
            </a:r>
          </a:p>
          <a:p>
            <a:pPr marL="0" indent="0">
              <a:buNone/>
            </a:pPr>
            <a:r>
              <a:rPr lang="en-US" altLang="en-US" dirty="0"/>
              <a:t>&lt;body&gt;</a:t>
            </a:r>
          </a:p>
          <a:p>
            <a:pPr marL="0" indent="0">
              <a:buNone/>
            </a:pPr>
            <a:r>
              <a:rPr lang="en-US" altLang="en-US" dirty="0"/>
              <a:t>&lt;h1&gt;Welcome to My Homepage&lt;/h1&gt;</a:t>
            </a:r>
          </a:p>
          <a:p>
            <a:pPr marL="0" indent="0">
              <a:buNone/>
            </a:pPr>
            <a:r>
              <a:rPr lang="en-US" altLang="en-US" dirty="0"/>
              <a:t>&lt;p id="</a:t>
            </a:r>
            <a:r>
              <a:rPr lang="en-US" altLang="en-US" dirty="0" err="1"/>
              <a:t>firstname</a:t>
            </a:r>
            <a:r>
              <a:rPr lang="en-US" altLang="en-US" dirty="0"/>
              <a:t>"&gt;My name is Donald.&lt;/p&gt;</a:t>
            </a:r>
          </a:p>
          <a:p>
            <a:pPr marL="0" indent="0">
              <a:buNone/>
            </a:pPr>
            <a:r>
              <a:rPr lang="en-US" altLang="en-US" dirty="0"/>
              <a:t>  &lt;p id="hometown"&gt;I live in </a:t>
            </a:r>
            <a:r>
              <a:rPr lang="en-US" altLang="en-US" dirty="0" err="1"/>
              <a:t>Duckburg</a:t>
            </a:r>
            <a:r>
              <a:rPr lang="en-US" altLang="en-US" dirty="0"/>
              <a:t>.&lt;/p&gt;</a:t>
            </a:r>
          </a:p>
          <a:p>
            <a:pPr marL="0" indent="0">
              <a:buNone/>
            </a:pPr>
            <a:r>
              <a:rPr lang="en-US" altLang="en-US" dirty="0"/>
              <a:t>&lt;p&gt;My best friend is Mickey.&lt;/p&gt;</a:t>
            </a:r>
          </a:p>
          <a:p>
            <a:pPr marL="0" indent="0">
              <a:buNone/>
            </a:pPr>
            <a:r>
              <a:rPr lang="en-US" altLang="en-US" dirty="0"/>
              <a:t>&lt;/body&gt;</a:t>
            </a:r>
          </a:p>
          <a:p>
            <a:pPr marL="0" indent="0">
              <a:buNone/>
            </a:pPr>
            <a:r>
              <a:rPr lang="en-US" altLang="en-US" dirty="0"/>
              <a:t>&lt;/html&gt;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lum bright="-30000" contras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77" y="550877"/>
            <a:ext cx="4959260" cy="2667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" y="618518"/>
            <a:ext cx="10938231" cy="147857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The Universal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7" y="1924334"/>
            <a:ext cx="7888406" cy="4681181"/>
          </a:xfrm>
        </p:spPr>
        <p:txBody>
          <a:bodyPr>
            <a:normAutofit/>
          </a:bodyPr>
          <a:lstStyle/>
          <a:p>
            <a:r>
              <a:rPr lang="en-US" dirty="0"/>
              <a:t>Rather than selecting elements of a specific type, the universal selector quite simply matches the name of any element type</a:t>
            </a:r>
          </a:p>
          <a:p>
            <a:r>
              <a:rPr lang="en-US" dirty="0"/>
              <a:t>The </a:t>
            </a:r>
            <a:r>
              <a:rPr lang="en-US" i="1" dirty="0"/>
              <a:t>universal selector</a:t>
            </a:r>
            <a:r>
              <a:rPr lang="en-US" dirty="0"/>
              <a:t> works like a wild card character, selecting all elements on a page</a:t>
            </a:r>
          </a:p>
          <a:p>
            <a:pPr marL="0" indent="0">
              <a:buNone/>
            </a:pPr>
            <a:r>
              <a:rPr lang="en-US" dirty="0"/>
              <a:t>* {    color: green;    </a:t>
            </a:r>
          </a:p>
          <a:p>
            <a:pPr marL="0" indent="0">
              <a:buNone/>
            </a:pPr>
            <a:r>
              <a:rPr lang="en-US" dirty="0"/>
              <a:t>        font-size: 20px;    </a:t>
            </a:r>
          </a:p>
          <a:p>
            <a:pPr marL="0" indent="0">
              <a:buNone/>
            </a:pPr>
            <a:r>
              <a:rPr lang="en-US" dirty="0"/>
              <a:t>        line-height: 25px;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956" y="1357803"/>
            <a:ext cx="2314575" cy="4461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64394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&lt;html&gt; 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&lt;style&gt;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*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color</a:t>
            </a:r>
            <a:r>
              <a:rPr lang="en-IN" sz="1800" dirty="0"/>
              <a:t>: green;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font-size: 20px;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line-height: 25px;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&lt;/style&gt;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</a:t>
            </a:r>
            <a:r>
              <a:rPr lang="en-IN" sz="1800" dirty="0" err="1"/>
              <a:t>ol</a:t>
            </a:r>
            <a:r>
              <a:rPr lang="en-IN" sz="1800" dirty="0"/>
              <a:t> type="1"&gt;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&lt;li&gt;Apple&lt;/li&gt;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&lt;li&gt;Orange&lt;/li&gt;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&lt;li&gt;Grapefruit&lt;/li&gt;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&lt;/</a:t>
            </a:r>
            <a:r>
              <a:rPr lang="en-IN" sz="1800" dirty="0" err="1"/>
              <a:t>ol</a:t>
            </a:r>
            <a:r>
              <a:rPr lang="en-IN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</a:t>
            </a:r>
            <a:r>
              <a:rPr lang="en-IN" sz="1800" dirty="0" err="1"/>
              <a:t>ul</a:t>
            </a:r>
            <a:r>
              <a:rPr lang="en-IN" sz="1800" dirty="0"/>
              <a:t> type="disc"&gt;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&lt;li&gt;Apple&lt;/li&gt;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&lt;li&gt;Orange&lt;/li&gt;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&lt;li&gt;Grapefruit&lt;/li&gt;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&lt;/</a:t>
            </a:r>
            <a:r>
              <a:rPr lang="en-IN" sz="1800" dirty="0" err="1"/>
              <a:t>ul</a:t>
            </a:r>
            <a:r>
              <a:rPr lang="en-IN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&lt;dl&gt;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&lt;</a:t>
            </a:r>
            <a:r>
              <a:rPr lang="en-US" sz="1800" dirty="0" err="1"/>
              <a:t>dt</a:t>
            </a:r>
            <a:r>
              <a:rPr lang="en-US" sz="1800" dirty="0"/>
              <a:t>&gt;HTML&lt;/</a:t>
            </a:r>
            <a:r>
              <a:rPr lang="en-US" sz="1800" dirty="0" err="1"/>
              <a:t>dt</a:t>
            </a:r>
            <a:r>
              <a:rPr lang="en-US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&lt;</a:t>
            </a:r>
            <a:r>
              <a:rPr lang="en-US" sz="1800" dirty="0" err="1"/>
              <a:t>dd</a:t>
            </a:r>
            <a:r>
              <a:rPr lang="en-US" sz="1800" dirty="0"/>
              <a:t>&gt;</a:t>
            </a:r>
            <a:r>
              <a:rPr lang="en-US" sz="1800" dirty="0" err="1"/>
              <a:t>AThe</a:t>
            </a:r>
            <a:r>
              <a:rPr lang="en-US" sz="1800" dirty="0"/>
              <a:t> primary scripting language for developing web pages &lt;/</a:t>
            </a:r>
            <a:r>
              <a:rPr lang="en-US" sz="1800" dirty="0" err="1"/>
              <a:t>dd</a:t>
            </a:r>
            <a:r>
              <a:rPr lang="en-US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&lt;/dl&gt;</a:t>
            </a:r>
            <a:r>
              <a:rPr lang="en-IN" sz="1800" dirty="0"/>
              <a:t>&lt;/body&gt;&lt;/html&gt;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500" dirty="0"/>
          </a:p>
        </p:txBody>
      </p:sp>
      <p:pic>
        <p:nvPicPr>
          <p:cNvPr id="2" name="Picture 1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25" y="0"/>
            <a:ext cx="6762750" cy="5981700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22 -1.11111E-6 L -0.37422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2" y="618518"/>
            <a:ext cx="10747162" cy="147857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b="1" u="sng" dirty="0">
                <a:solidFill>
                  <a:srgbClr val="FF0000"/>
                </a:solidFill>
              </a:rPr>
            </a:br>
            <a:r>
              <a:rPr lang="en-IN" b="1" u="sng" dirty="0">
                <a:solidFill>
                  <a:srgbClr val="FF0000"/>
                </a:solidFill>
              </a:rPr>
              <a:t>The class Selector</a:t>
            </a:r>
            <a:br>
              <a:rPr lang="en-IN" dirty="0">
                <a:solidFill>
                  <a:srgbClr val="FF0000"/>
                </a:solidFill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774209"/>
            <a:ext cx="7028597" cy="470847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class selector selects elements with a specific class attribute.</a:t>
            </a:r>
          </a:p>
          <a:p>
            <a:r>
              <a:rPr lang="en-IN" dirty="0"/>
              <a:t>To select elements with a specific class, write a period (.) character, followed by the name of the class.</a:t>
            </a:r>
          </a:p>
          <a:p>
            <a:r>
              <a:rPr lang="en-IN" dirty="0"/>
              <a:t>In the example below, all HTML elements with class="</a:t>
            </a:r>
            <a:r>
              <a:rPr lang="en-IN" dirty="0" err="1"/>
              <a:t>center</a:t>
            </a:r>
            <a:r>
              <a:rPr lang="en-IN" dirty="0"/>
              <a:t>" will be red and </a:t>
            </a:r>
            <a:r>
              <a:rPr lang="en-IN" dirty="0" err="1"/>
              <a:t>center</a:t>
            </a:r>
            <a:r>
              <a:rPr lang="en-IN" dirty="0"/>
              <a:t>-aligned: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                        .</a:t>
            </a:r>
            <a:r>
              <a:rPr lang="en-IN" dirty="0" err="1"/>
              <a:t>center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                                 text-align: 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                                 </a:t>
            </a:r>
            <a:r>
              <a:rPr lang="en-IN" dirty="0" err="1"/>
              <a:t>color</a:t>
            </a:r>
            <a:r>
              <a:rPr lang="en-IN" dirty="0"/>
              <a:t>: red;</a:t>
            </a:r>
            <a:br>
              <a:rPr lang="en-IN" dirty="0"/>
            </a:br>
            <a:r>
              <a:rPr lang="en-IN" dirty="0"/>
              <a:t>                       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724" y="944381"/>
            <a:ext cx="2249690" cy="3462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534"/>
            <a:ext cx="11353800" cy="67624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b="1" dirty="0"/>
              <a:t>&lt;html&gt;&lt;head&gt;</a:t>
            </a:r>
          </a:p>
          <a:p>
            <a:pPr marL="0" indent="0">
              <a:buNone/>
            </a:pPr>
            <a:r>
              <a:rPr lang="en-US" altLang="en-US" b="1" dirty="0"/>
              <a:t>       &lt;style&gt;</a:t>
            </a:r>
          </a:p>
          <a:p>
            <a:pPr marL="0" indent="0">
              <a:buNone/>
            </a:pPr>
            <a:r>
              <a:rPr lang="en-US" altLang="en-US" b="1" dirty="0"/>
              <a:t>          </a:t>
            </a:r>
            <a:r>
              <a:rPr lang="en-US" altLang="en-US" b="1" dirty="0" err="1"/>
              <a:t>p.center</a:t>
            </a:r>
            <a:r>
              <a:rPr lang="en-US" altLang="en-US" b="1" dirty="0"/>
              <a:t> {</a:t>
            </a:r>
          </a:p>
          <a:p>
            <a:pPr marL="0" indent="0">
              <a:buNone/>
            </a:pPr>
            <a:r>
              <a:rPr lang="en-US" altLang="en-US" b="1" dirty="0"/>
              <a:t>              text-align: center;</a:t>
            </a:r>
          </a:p>
          <a:p>
            <a:pPr marL="0" indent="0">
              <a:buNone/>
            </a:pPr>
            <a:r>
              <a:rPr lang="en-US" altLang="en-US" b="1" dirty="0"/>
              <a:t>              color:  red;</a:t>
            </a:r>
          </a:p>
          <a:p>
            <a:pPr marL="0" indent="0">
              <a:buNone/>
            </a:pPr>
            <a:r>
              <a:rPr lang="en-US" altLang="en-US" b="1" dirty="0"/>
              <a:t>            }</a:t>
            </a:r>
          </a:p>
          <a:p>
            <a:pPr marL="0" indent="0">
              <a:buNone/>
            </a:pPr>
            <a:r>
              <a:rPr lang="en-US" altLang="en-US" b="1" dirty="0"/>
              <a:t>           </a:t>
            </a:r>
            <a:r>
              <a:rPr lang="en-US" altLang="en-US" b="1" dirty="0" err="1"/>
              <a:t>p.centerlarge</a:t>
            </a:r>
            <a:r>
              <a:rPr lang="en-US" altLang="en-US" b="1" dirty="0"/>
              <a:t> {</a:t>
            </a:r>
          </a:p>
          <a:p>
            <a:pPr marL="0" indent="0">
              <a:buNone/>
            </a:pPr>
            <a:r>
              <a:rPr lang="en-US" altLang="en-US" b="1" dirty="0"/>
              <a:t>               font-size: 100%;</a:t>
            </a:r>
          </a:p>
          <a:p>
            <a:pPr marL="0" indent="0">
              <a:buNone/>
            </a:pPr>
            <a:r>
              <a:rPr lang="en-US" altLang="en-US" b="1" dirty="0"/>
              <a:t>           }</a:t>
            </a:r>
          </a:p>
          <a:p>
            <a:pPr marL="0" indent="0">
              <a:buNone/>
            </a:pPr>
            <a:r>
              <a:rPr lang="en-US" altLang="en-US" b="1" dirty="0"/>
              <a:t>           &lt;/style&gt;&lt;/head&gt;</a:t>
            </a:r>
          </a:p>
          <a:p>
            <a:pPr marL="0" indent="0">
              <a:buNone/>
            </a:pPr>
            <a:r>
              <a:rPr lang="en-US" altLang="en-US" b="1" dirty="0"/>
              <a:t>    &lt;body&gt;</a:t>
            </a:r>
          </a:p>
          <a:p>
            <a:pPr marL="0" indent="0">
              <a:buNone/>
            </a:pPr>
            <a:r>
              <a:rPr lang="en-US" altLang="en-US" b="1" dirty="0"/>
              <a:t>      &lt;h1 class="center"&gt;</a:t>
            </a:r>
            <a:r>
              <a:rPr lang="en-IN" b="1" dirty="0"/>
              <a:t>CSS</a:t>
            </a:r>
            <a:r>
              <a:rPr lang="en-IN" dirty="0"/>
              <a:t> </a:t>
            </a:r>
            <a:r>
              <a:rPr lang="en-IN" b="1" dirty="0"/>
              <a:t>stands for Cascading Style Sheets</a:t>
            </a:r>
            <a:r>
              <a:rPr lang="en-IN" dirty="0"/>
              <a:t>.</a:t>
            </a:r>
            <a:r>
              <a:rPr lang="en-US" altLang="en-US" b="1" dirty="0"/>
              <a:t>&lt;/h1&gt;</a:t>
            </a:r>
          </a:p>
          <a:p>
            <a:pPr marL="0" indent="0">
              <a:buNone/>
            </a:pPr>
            <a:r>
              <a:rPr lang="en-US" altLang="en-US" b="1" dirty="0"/>
              <a:t>      &lt;p class="center"&gt;</a:t>
            </a:r>
            <a:r>
              <a:rPr lang="en-IN" dirty="0"/>
              <a:t> </a:t>
            </a:r>
            <a:r>
              <a:rPr lang="en-IN" b="1" dirty="0"/>
              <a:t>CSS is a language that describes the style of an HTML document </a:t>
            </a:r>
            <a:r>
              <a:rPr lang="en-US" altLang="en-US" b="1" dirty="0"/>
              <a:t>&lt;/p&gt;</a:t>
            </a:r>
          </a:p>
          <a:p>
            <a:pPr marL="0" indent="0">
              <a:buNone/>
            </a:pPr>
            <a:r>
              <a:rPr lang="en-US" altLang="en-US" b="1" dirty="0"/>
              <a:t>      &lt;p class="</a:t>
            </a:r>
            <a:r>
              <a:rPr lang="en-US" altLang="en-US" b="1" dirty="0" err="1"/>
              <a:t>centerlarge</a:t>
            </a:r>
            <a:r>
              <a:rPr lang="en-US" altLang="en-US" b="1" dirty="0"/>
              <a:t>"&gt;</a:t>
            </a:r>
            <a:r>
              <a:rPr lang="en-IN" dirty="0"/>
              <a:t> </a:t>
            </a:r>
            <a:r>
              <a:rPr lang="en-IN" b="1" dirty="0"/>
              <a:t>The class selector selects elements with a specific class attribute</a:t>
            </a:r>
            <a:r>
              <a:rPr lang="en-IN" dirty="0"/>
              <a:t> </a:t>
            </a:r>
            <a:r>
              <a:rPr lang="en-US" altLang="en-US" b="1" dirty="0"/>
              <a:t>&lt;/p&gt;</a:t>
            </a:r>
          </a:p>
          <a:p>
            <a:pPr marL="0" indent="0">
              <a:buNone/>
            </a:pPr>
            <a:r>
              <a:rPr lang="en-US" altLang="en-US" b="1" dirty="0"/>
              <a:t>&lt;/body&gt;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20" y="3017529"/>
            <a:ext cx="8216265" cy="1762125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2.5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35" y="365125"/>
            <a:ext cx="11022965" cy="101310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>
                <a:solidFill>
                  <a:srgbClr val="FF0000"/>
                </a:solidFill>
              </a:rPr>
            </a:br>
            <a:r>
              <a:rPr lang="en-IN" b="1" u="sng" dirty="0">
                <a:solidFill>
                  <a:srgbClr val="FF0000"/>
                </a:solidFill>
              </a:rPr>
              <a:t>Grouping Selectors</a:t>
            </a:r>
            <a:br>
              <a:rPr lang="en-IN" dirty="0">
                <a:solidFill>
                  <a:srgbClr val="FF0000"/>
                </a:solidFill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520"/>
            <a:ext cx="11047413" cy="4678681"/>
          </a:xfrm>
        </p:spPr>
        <p:txBody>
          <a:bodyPr>
            <a:normAutofit/>
          </a:bodyPr>
          <a:lstStyle/>
          <a:p>
            <a:r>
              <a:rPr lang="en-IN" sz="2400" dirty="0"/>
              <a:t>If you have elements with the same style definitions, like this: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" y="1737360"/>
            <a:ext cx="4481195" cy="3730625"/>
          </a:xfrm>
          <a:prstGeom prst="rect">
            <a:avLst/>
          </a:prstGeom>
          <a:ln>
            <a:solidFill>
              <a:schemeClr val="accent4">
                <a:lumMod val="85000"/>
                <a:lumOff val="1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142865" y="2828836"/>
            <a:ext cx="6682789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will be better to group the selectors, to minimize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group selectors, separate each selector with a comma.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06" y="4574161"/>
            <a:ext cx="3761740" cy="2139950"/>
          </a:xfrm>
          <a:prstGeom prst="rect">
            <a:avLst/>
          </a:prstGeom>
          <a:ln>
            <a:solidFill>
              <a:schemeClr val="accent4">
                <a:lumMod val="85000"/>
                <a:lumOff val="1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2" y="177422"/>
            <a:ext cx="10869992" cy="1336586"/>
          </a:xfrm>
        </p:spPr>
        <p:txBody>
          <a:bodyPr>
            <a:normAutofit fontScale="90000"/>
          </a:bodyPr>
          <a:lstStyle/>
          <a:p>
            <a:br>
              <a:rPr lang="en-IN" b="1" u="sng" dirty="0">
                <a:solidFill>
                  <a:srgbClr val="FFFF00"/>
                </a:solidFill>
              </a:rPr>
            </a:br>
            <a:br>
              <a:rPr lang="en-IN" b="1" u="sng" dirty="0">
                <a:solidFill>
                  <a:srgbClr val="FFFF00"/>
                </a:solidFill>
              </a:rPr>
            </a:br>
            <a:r>
              <a:rPr lang="en-IN" b="1" u="sng" dirty="0">
                <a:solidFill>
                  <a:srgbClr val="FFFF00"/>
                </a:solidFill>
              </a:rPr>
              <a:t>Three Ways to Insert CSS</a:t>
            </a:r>
            <a:br>
              <a:rPr lang="en-IN" b="1" u="sng" dirty="0">
                <a:solidFill>
                  <a:srgbClr val="FFFF00"/>
                </a:solidFill>
              </a:rPr>
            </a:br>
            <a:br>
              <a:rPr lang="en-IN" b="1" u="sng" dirty="0">
                <a:solidFill>
                  <a:srgbClr val="FFFF00"/>
                </a:solidFill>
              </a:rPr>
            </a:br>
            <a:endParaRPr lang="en-IN" b="1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4" y="1394086"/>
            <a:ext cx="10760810" cy="4397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500" dirty="0"/>
              <a:t>There are three ways of inserting a style sheet:</a:t>
            </a:r>
          </a:p>
          <a:p>
            <a:endParaRPr lang="en-IN" sz="3500" dirty="0"/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57" y="2458387"/>
            <a:ext cx="6419850" cy="380016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" y="182880"/>
            <a:ext cx="10951879" cy="88392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b="1" u="sng" dirty="0">
                <a:solidFill>
                  <a:srgbClr val="FF0000"/>
                </a:solidFill>
              </a:rPr>
              <a:t>Internal Style Sheet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914400"/>
            <a:ext cx="11258266" cy="5943600"/>
          </a:xfrm>
        </p:spPr>
        <p:txBody>
          <a:bodyPr>
            <a:normAutofit/>
          </a:bodyPr>
          <a:lstStyle/>
          <a:p>
            <a:r>
              <a:rPr lang="en-IN" sz="2400" dirty="0"/>
              <a:t>In this CSS rules are defined with in the document itself using style tag.</a:t>
            </a:r>
          </a:p>
          <a:p>
            <a:r>
              <a:rPr lang="en-IN" sz="2400" dirty="0"/>
              <a:t>Internal styles are defined within the &lt;style&gt; element, inside the &lt;head&gt; section of an HTML page:</a:t>
            </a:r>
          </a:p>
          <a:p>
            <a:r>
              <a:rPr lang="en-IN" sz="2400" dirty="0"/>
              <a:t>An internal style sheet may be used if one single page has a unique style.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2" y="3124516"/>
            <a:ext cx="4985385" cy="3661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50" y="3235324"/>
            <a:ext cx="5544820" cy="3439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6 -0.02199 L -0.4806 -0.0219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 for Internal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033670"/>
            <a:ext cx="11244618" cy="5585791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&lt;head&gt;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&lt;title&gt;Cascading Style Sheet&lt;/title&gt;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&lt;style&gt;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h2 {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font-family : Tahoma;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color: blue;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text-align: center;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text-transform : uppercase;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}&lt;/style&gt;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&lt;/head&gt;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&lt;h2&gt; Hi guys how r u&lt;/h2&gt;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&lt;/body&gt;&lt;/html&gt;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08986"/>
            <a:ext cx="5791200" cy="828675"/>
          </a:xfrm>
          <a:prstGeom prst="rect">
            <a:avLst/>
          </a:prstGeom>
          <a:ln>
            <a:solidFill>
              <a:schemeClr val="accent4">
                <a:lumMod val="85000"/>
                <a:lumOff val="15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3 -0.28264 L 0.01003 -0.53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-is-CS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"/>
            <a:ext cx="12212955" cy="691515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922645" y="295910"/>
            <a:ext cx="5671820" cy="75755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18940" cy="95471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b="1" u="sng" dirty="0">
                <a:solidFill>
                  <a:srgbClr val="FF0000"/>
                </a:solidFill>
              </a:rPr>
              <a:t>Inline Styles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1319842"/>
            <a:ext cx="11084300" cy="4857121"/>
          </a:xfrm>
        </p:spPr>
        <p:txBody>
          <a:bodyPr/>
          <a:lstStyle/>
          <a:p>
            <a:r>
              <a:rPr lang="en-IN" sz="2400" dirty="0"/>
              <a:t>An inline style may be used to apply a unique style for a single element.</a:t>
            </a:r>
          </a:p>
          <a:p>
            <a:r>
              <a:rPr lang="en-IN" sz="2400" dirty="0"/>
              <a:t>To use inline styles, add the style attribute to the relevant element. The style attribute can contain any CSS property.</a:t>
            </a:r>
          </a:p>
          <a:p>
            <a:r>
              <a:rPr lang="en-IN" sz="2400" dirty="0"/>
              <a:t>The example below shows how to change the </a:t>
            </a:r>
            <a:r>
              <a:rPr lang="en-IN" sz="2400" dirty="0" err="1"/>
              <a:t>color</a:t>
            </a:r>
            <a:r>
              <a:rPr lang="en-IN" sz="2400" dirty="0"/>
              <a:t> and the left margin of a &lt;h1&gt; element: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" y="3453130"/>
            <a:ext cx="8271510" cy="3188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748" y="4673600"/>
            <a:ext cx="3947795" cy="196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01204 L -0.39323 0.0120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42" y="365125"/>
            <a:ext cx="10998958" cy="88057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b="1" u="sng" dirty="0">
                <a:solidFill>
                  <a:srgbClr val="FF0000"/>
                </a:solidFill>
              </a:rPr>
              <a:t>External Style Sheet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1" y="1049312"/>
            <a:ext cx="10938030" cy="5544672"/>
          </a:xfrm>
        </p:spPr>
        <p:txBody>
          <a:bodyPr/>
          <a:lstStyle/>
          <a:p>
            <a:r>
              <a:rPr lang="en-US" sz="2400" dirty="0"/>
              <a:t>An external style sheet is a separate text file with </a:t>
            </a:r>
            <a:r>
              <a:rPr lang="en-US" sz="2400" b="1" dirty="0"/>
              <a:t>.</a:t>
            </a:r>
            <a:r>
              <a:rPr lang="en-US" sz="2400" b="1" dirty="0" err="1"/>
              <a:t>css</a:t>
            </a:r>
            <a:r>
              <a:rPr lang="en-US" sz="2400" dirty="0"/>
              <a:t> extension.</a:t>
            </a:r>
          </a:p>
          <a:p>
            <a:r>
              <a:rPr lang="en-US" sz="2400" dirty="0"/>
              <a:t>You define all the Style rules within this text file and then you can include this file in any HTML document using &lt;link&gt; element.</a:t>
            </a:r>
          </a:p>
          <a:p>
            <a:r>
              <a:rPr lang="en-US" sz="2400" dirty="0"/>
              <a:t>The &lt;link&gt; element can be used to include an external </a:t>
            </a:r>
            <a:r>
              <a:rPr lang="en-US" sz="2400" dirty="0" err="1"/>
              <a:t>stylesheet</a:t>
            </a:r>
            <a:r>
              <a:rPr lang="en-US" sz="2400" dirty="0"/>
              <a:t> file in your HTML document.</a:t>
            </a:r>
          </a:p>
          <a:p>
            <a:r>
              <a:rPr lang="en-IN" sz="2400" dirty="0"/>
              <a:t>With an external style sheet, you can change the look of an entire website by changing just one file!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4990191"/>
            <a:ext cx="11214100" cy="1603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Cont</a:t>
            </a:r>
            <a:r>
              <a:rPr lang="en-IN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2" y="1245703"/>
            <a:ext cx="10446912" cy="4545497"/>
          </a:xfrm>
        </p:spPr>
        <p:txBody>
          <a:bodyPr/>
          <a:lstStyle/>
          <a:p>
            <a:r>
              <a:rPr lang="en-IN" dirty="0"/>
              <a:t>An external style sheet can be written in any text editor. The file should not contain any html tags. The style sheet file must be saved with a .</a:t>
            </a:r>
            <a:r>
              <a:rPr lang="en-IN" dirty="0" err="1"/>
              <a:t>css</a:t>
            </a:r>
            <a:r>
              <a:rPr lang="en-IN" dirty="0"/>
              <a:t> extension.</a:t>
            </a:r>
          </a:p>
          <a:p>
            <a:r>
              <a:rPr lang="en-IN" dirty="0"/>
              <a:t>Here is how the "mystyle.css" looks: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08" y="3171825"/>
            <a:ext cx="5314950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44" y="3730117"/>
            <a:ext cx="6137335" cy="267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21 2.59259E-6 L -0.35521 2.59259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523"/>
            <a:ext cx="5125278" cy="2984164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mystyle.css:</a:t>
            </a:r>
            <a:br>
              <a:rPr lang="en-US" sz="2000" dirty="0"/>
            </a:br>
            <a:r>
              <a:rPr lang="en-US" sz="2000" dirty="0"/>
              <a:t>body {</a:t>
            </a:r>
            <a:br>
              <a:rPr lang="en-US" sz="2000" dirty="0"/>
            </a:br>
            <a:r>
              <a:rPr lang="en-US" sz="2000" dirty="0"/>
              <a:t>    background-color: </a:t>
            </a:r>
            <a:r>
              <a:rPr lang="en-US" sz="2000" dirty="0" err="1"/>
              <a:t>lightblue</a:t>
            </a:r>
            <a:r>
              <a:rPr lang="en-US" sz="2000" dirty="0"/>
              <a:t>;                     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h1 {</a:t>
            </a:r>
            <a:br>
              <a:rPr lang="en-US" sz="2000" dirty="0"/>
            </a:br>
            <a:r>
              <a:rPr lang="en-US" sz="2000" dirty="0"/>
              <a:t>    color: navy;</a:t>
            </a:r>
            <a:br>
              <a:rPr lang="en-US" sz="2000" dirty="0"/>
            </a:br>
            <a:r>
              <a:rPr lang="en-US" sz="2000" dirty="0"/>
              <a:t>    margin-left: 20px;</a:t>
            </a:r>
            <a:br>
              <a:rPr lang="en-US" sz="2000" dirty="0"/>
            </a:br>
            <a:r>
              <a:rPr lang="en-US" sz="2000" dirty="0"/>
              <a:t>}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4" y="2879679"/>
            <a:ext cx="6449515" cy="37271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&lt;html&gt;&lt;head&gt;</a:t>
            </a:r>
          </a:p>
          <a:p>
            <a:pPr marL="0" indent="0">
              <a:buNone/>
            </a:pPr>
            <a:r>
              <a:rPr lang="en-US" altLang="en-US" dirty="0"/>
              <a:t>&lt;link </a:t>
            </a:r>
            <a:r>
              <a:rPr lang="en-US" altLang="en-US" dirty="0" err="1"/>
              <a:t>rel</a:t>
            </a:r>
            <a:r>
              <a:rPr lang="en-US" altLang="en-US" dirty="0"/>
              <a:t>="</a:t>
            </a:r>
            <a:r>
              <a:rPr lang="en-US" altLang="en-US" dirty="0" err="1"/>
              <a:t>stylesheet</a:t>
            </a:r>
            <a:r>
              <a:rPr lang="en-US" altLang="en-US" dirty="0"/>
              <a:t>" type="text/</a:t>
            </a:r>
            <a:r>
              <a:rPr lang="en-US" altLang="en-US" dirty="0" err="1"/>
              <a:t>css</a:t>
            </a:r>
            <a:r>
              <a:rPr lang="en-US" altLang="en-US" dirty="0"/>
              <a:t>" </a:t>
            </a:r>
            <a:r>
              <a:rPr lang="en-US" altLang="en-US" dirty="0" err="1"/>
              <a:t>href</a:t>
            </a:r>
            <a:r>
              <a:rPr lang="en-US" altLang="en-US" dirty="0"/>
              <a:t>="mystyle.css"&gt;</a:t>
            </a:r>
          </a:p>
          <a:p>
            <a:pPr marL="0" indent="0">
              <a:buNone/>
            </a:pPr>
            <a:r>
              <a:rPr lang="en-US" altLang="en-US" dirty="0"/>
              <a:t>&lt;/head&gt;</a:t>
            </a:r>
          </a:p>
          <a:p>
            <a:pPr marL="0" indent="0">
              <a:buNone/>
            </a:pPr>
            <a:r>
              <a:rPr lang="en-US" altLang="en-US" dirty="0"/>
              <a:t>&lt;body&gt;</a:t>
            </a:r>
          </a:p>
          <a:p>
            <a:pPr marL="0" indent="0">
              <a:buNone/>
            </a:pPr>
            <a:r>
              <a:rPr lang="en-US" altLang="en-US" dirty="0"/>
              <a:t>&lt;h1&gt;This is a heading&lt;/h1&gt;</a:t>
            </a:r>
          </a:p>
          <a:p>
            <a:pPr marL="0" indent="0">
              <a:buNone/>
            </a:pPr>
            <a:r>
              <a:rPr lang="en-US" altLang="en-US" dirty="0"/>
              <a:t>&lt;p&gt;This is a paragraph.&lt;/p&gt;</a:t>
            </a:r>
          </a:p>
          <a:p>
            <a:pPr marL="0" indent="0">
              <a:buNone/>
            </a:pPr>
            <a:r>
              <a:rPr lang="en-US" altLang="en-US" dirty="0"/>
              <a:t>&lt;/body&gt;&lt;/html&gt;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878" y="291548"/>
            <a:ext cx="5314121" cy="656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50125" y="2879679"/>
            <a:ext cx="54318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594995"/>
            <a:ext cx="10727690" cy="824230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419860"/>
            <a:ext cx="8434216" cy="5087620"/>
          </a:xfrm>
        </p:spPr>
        <p:txBody>
          <a:bodyPr/>
          <a:lstStyle/>
          <a:p>
            <a:r>
              <a:rPr lang="en-US" sz="2800" dirty="0"/>
              <a:t>A CSS rule consists of a CSS selector and a set of CSS properties. </a:t>
            </a:r>
          </a:p>
          <a:p>
            <a:r>
              <a:rPr lang="en-US" sz="2800" dirty="0"/>
              <a:t>The CSS selector determines what HTML elements to target with the CSS rule. </a:t>
            </a:r>
          </a:p>
          <a:p>
            <a:r>
              <a:rPr lang="en-US" sz="2800" dirty="0"/>
              <a:t>The CSS properties specifies what to style of the targeted HTML elements.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521" y="594995"/>
            <a:ext cx="3720996" cy="6158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3936"/>
            <a:ext cx="11633981" cy="579589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449" y="2604383"/>
            <a:ext cx="9905999" cy="1478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716280"/>
            <a:ext cx="9905999" cy="3776207"/>
          </a:xfrm>
        </p:spPr>
        <p:txBody>
          <a:bodyPr/>
          <a:lstStyle/>
          <a:p>
            <a:r>
              <a:rPr lang="en-US" sz="2800" dirty="0" err="1"/>
              <a:t>Note:The</a:t>
            </a:r>
            <a:r>
              <a:rPr lang="en-US" sz="2800" dirty="0"/>
              <a:t> color property is used to set the color of the text. The color is specified by:</a:t>
            </a:r>
          </a:p>
          <a:p>
            <a:r>
              <a:rPr lang="en-US" sz="2800" dirty="0"/>
              <a:t>a color name - like "red"</a:t>
            </a:r>
          </a:p>
          <a:p>
            <a:r>
              <a:rPr lang="en-US" sz="2800" dirty="0"/>
              <a:t>a HEX value - like "#ff0000"</a:t>
            </a:r>
          </a:p>
          <a:p>
            <a:r>
              <a:rPr lang="en-US" sz="2800" dirty="0"/>
              <a:t>an RGB value - like "</a:t>
            </a:r>
            <a:r>
              <a:rPr lang="en-US" sz="2800" dirty="0" err="1"/>
              <a:t>rgb</a:t>
            </a:r>
            <a:r>
              <a:rPr lang="en-US" sz="2800" dirty="0"/>
              <a:t>(255,0,0)"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838" y="1329517"/>
            <a:ext cx="2314575" cy="4461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Bhargav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4" y="259080"/>
            <a:ext cx="5088255" cy="6385560"/>
          </a:xfrm>
          <a:prstGeom prst="rect">
            <a:avLst/>
          </a:prstGeom>
          <a:noFill/>
        </p:spPr>
      </p:pic>
      <p:pic>
        <p:nvPicPr>
          <p:cNvPr id="1027" name="Picture 3" descr="C:\Users\Bhargavi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5323" y="1371600"/>
            <a:ext cx="4313582" cy="3079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915 0.00578 L -0.51915 0.005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219" y="735496"/>
            <a:ext cx="11535508" cy="584420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Bhargav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98" y="213361"/>
            <a:ext cx="5201602" cy="5989320"/>
          </a:xfrm>
          <a:prstGeom prst="rect">
            <a:avLst/>
          </a:prstGeom>
          <a:noFill/>
        </p:spPr>
      </p:pic>
      <p:pic>
        <p:nvPicPr>
          <p:cNvPr id="2051" name="Picture 3" descr="C:\Users\Bhargavi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3590" y="3074299"/>
            <a:ext cx="2518410" cy="2258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884E-7 3.7037E-6 L -0.65412 -0.07546 " pathEditMode="relative" ptsTypes="AA">
                                      <p:cBhvr>
                                        <p:cTn id="11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2" y="618518"/>
            <a:ext cx="10801752" cy="1478570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1" y="2264477"/>
            <a:ext cx="7774077" cy="4046382"/>
          </a:xfrm>
        </p:spPr>
        <p:txBody>
          <a:bodyPr/>
          <a:lstStyle/>
          <a:p>
            <a:r>
              <a:rPr lang="en-US" dirty="0"/>
              <a:t>CSS stands for “Cascading Style Sheets”</a:t>
            </a:r>
          </a:p>
          <a:p>
            <a:r>
              <a:rPr lang="en-US" dirty="0"/>
              <a:t>A style language that defines how an html document is displayed.</a:t>
            </a:r>
          </a:p>
          <a:p>
            <a:r>
              <a:rPr lang="en-US" dirty="0"/>
              <a:t>HTML defines the structure of the page, CSS defines how elements are displayed.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680" y="1194604"/>
            <a:ext cx="2314575" cy="4006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0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35280"/>
            <a:ext cx="10818813" cy="5455921"/>
          </a:xfrm>
        </p:spPr>
        <p:txBody>
          <a:bodyPr/>
          <a:lstStyle/>
          <a:p>
            <a:r>
              <a:rPr lang="en-US" b="1" dirty="0"/>
              <a:t>The border property is a shorthand property for the following individual border properties:</a:t>
            </a:r>
          </a:p>
          <a:p>
            <a:r>
              <a:rPr lang="en-US" b="1" dirty="0"/>
              <a:t>border-width</a:t>
            </a:r>
          </a:p>
          <a:p>
            <a:r>
              <a:rPr lang="en-US" b="1" dirty="0"/>
              <a:t>border-style (required)</a:t>
            </a:r>
          </a:p>
          <a:p>
            <a:r>
              <a:rPr lang="en-US" b="1" dirty="0"/>
              <a:t>border-color</a:t>
            </a:r>
          </a:p>
          <a:p>
            <a:endParaRPr lang="en-US" dirty="0"/>
          </a:p>
        </p:txBody>
      </p:sp>
      <p:pic>
        <p:nvPicPr>
          <p:cNvPr id="3074" name="Picture 2" descr="C:\Users\Bhargav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" y="3276600"/>
            <a:ext cx="7482840" cy="35814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956" y="1357803"/>
            <a:ext cx="2314575" cy="4461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98" y="149902"/>
            <a:ext cx="10490615" cy="59960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Border style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6798" y="749508"/>
            <a:ext cx="101633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border-style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 sets the style of an element's four borders.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property can have from one to four values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98" y="1457394"/>
            <a:ext cx="4153480" cy="4763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89" y="1557599"/>
            <a:ext cx="5725324" cy="51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04" y="104932"/>
            <a:ext cx="1074761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CSS Border Width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99804" y="788499"/>
            <a:ext cx="112389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border-width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 specifies the width of the four borders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7" y="1250164"/>
            <a:ext cx="3417757" cy="5045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93" y="1702900"/>
            <a:ext cx="5772956" cy="38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76" y="0"/>
            <a:ext cx="10702638" cy="118422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CSS Border Color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44775" y="984168"/>
            <a:ext cx="99597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border-color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 is used to set the color of the four borders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5" y="1768839"/>
            <a:ext cx="3028012" cy="4557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71" y="2368446"/>
            <a:ext cx="6459834" cy="292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1" y="618518"/>
            <a:ext cx="8300054" cy="5602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bg1"/>
                </a:solidFill>
              </a:rPr>
              <a:t>Here are some basic CSS properties to work with.</a:t>
            </a:r>
          </a:p>
          <a:p>
            <a:r>
              <a:rPr lang="en-US" b="1" dirty="0">
                <a:solidFill>
                  <a:schemeClr val="bg1"/>
                </a:solidFill>
                <a:hlinkClick r:id="rId2"/>
              </a:rPr>
              <a:t>Text Properties</a:t>
            </a:r>
            <a:r>
              <a:rPr lang="en-US" b="1" dirty="0">
                <a:solidFill>
                  <a:schemeClr val="bg1"/>
                </a:solidFill>
              </a:rPr>
              <a:t>(https://www.w3schools.com/css/css_text.asp)</a:t>
            </a:r>
          </a:p>
          <a:p>
            <a:r>
              <a:rPr lang="en-US" b="1" dirty="0">
                <a:solidFill>
                  <a:schemeClr val="bg1"/>
                </a:solidFill>
                <a:hlinkClick r:id="rId2"/>
              </a:rPr>
              <a:t>List Properties</a:t>
            </a:r>
            <a:r>
              <a:rPr lang="en-US" b="1" dirty="0">
                <a:solidFill>
                  <a:schemeClr val="bg1"/>
                </a:solidFill>
              </a:rPr>
              <a:t>(https://www.w3schools.com/css/css_list.asp)</a:t>
            </a:r>
          </a:p>
          <a:p>
            <a:r>
              <a:rPr lang="en-US" b="1" dirty="0">
                <a:solidFill>
                  <a:schemeClr val="bg1"/>
                </a:solidFill>
                <a:hlinkClick r:id="rId2"/>
              </a:rPr>
              <a:t>Border Properties</a:t>
            </a:r>
            <a:r>
              <a:rPr lang="en-US" b="1" dirty="0">
                <a:solidFill>
                  <a:schemeClr val="bg1"/>
                </a:solidFill>
              </a:rPr>
              <a:t>(https://www.w3schools.com/css/css_border.asp)</a:t>
            </a:r>
          </a:p>
          <a:p>
            <a:r>
              <a:rPr lang="en-US" b="1" dirty="0">
                <a:solidFill>
                  <a:schemeClr val="bg1"/>
                </a:solidFill>
                <a:hlinkClick r:id="rId2"/>
              </a:rPr>
              <a:t>Font Properties</a:t>
            </a:r>
            <a:r>
              <a:rPr lang="en-US" b="1" dirty="0">
                <a:solidFill>
                  <a:schemeClr val="bg1"/>
                </a:solidFill>
              </a:rPr>
              <a:t>(https://www.w3schools.com/css/css_font.asp)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Background properties </a:t>
            </a:r>
            <a:r>
              <a:rPr lang="en-US" b="1" dirty="0">
                <a:solidFill>
                  <a:schemeClr val="bg1"/>
                </a:solidFill>
              </a:rPr>
              <a:t>(https://www.w3schools.com/css/css_background.asp)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277" y="1113731"/>
            <a:ext cx="2952381" cy="2557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94" y="618518"/>
            <a:ext cx="10706219" cy="14785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can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do with CSS…..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4" y="2249487"/>
            <a:ext cx="8057100" cy="3541714"/>
          </a:xfrm>
        </p:spPr>
        <p:txBody>
          <a:bodyPr/>
          <a:lstStyle/>
          <a:p>
            <a:r>
              <a:rPr lang="en-US" dirty="0"/>
              <a:t>Change font color, size, family </a:t>
            </a:r>
          </a:p>
          <a:p>
            <a:r>
              <a:rPr lang="en-US" dirty="0"/>
              <a:t> Change background colors and images </a:t>
            </a:r>
          </a:p>
          <a:p>
            <a:r>
              <a:rPr lang="en-US" dirty="0"/>
              <a:t>Specify the width and height of a block element </a:t>
            </a:r>
          </a:p>
          <a:p>
            <a:r>
              <a:rPr lang="en-US" dirty="0"/>
              <a:t> Add margins, borders and padding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956" y="1357803"/>
            <a:ext cx="2314575" cy="4461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2" y="245660"/>
            <a:ext cx="10815401" cy="1851428"/>
          </a:xfrm>
        </p:spPr>
        <p:txBody>
          <a:bodyPr/>
          <a:lstStyle/>
          <a:p>
            <a:r>
              <a:rPr lang="en-US" b="1" u="sng" dirty="0">
                <a:solidFill>
                  <a:srgbClr val="FFFF00"/>
                </a:solidFill>
              </a:rPr>
              <a:t>History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678675"/>
            <a:ext cx="7806519" cy="48040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CSS1 (1996)</a:t>
            </a:r>
            <a:r>
              <a:rPr lang="en-US" dirty="0"/>
              <a:t> enabled users to set font size; align text center, left, or right; set body margins; and apply background and foreground colors to page elements.</a:t>
            </a:r>
          </a:p>
          <a:p>
            <a:r>
              <a:rPr lang="en-US" dirty="0">
                <a:solidFill>
                  <a:srgbClr val="FF0000"/>
                </a:solidFill>
              </a:rPr>
              <a:t>CSS2 (1998)</a:t>
            </a:r>
            <a:r>
              <a:rPr lang="en-US" dirty="0"/>
              <a:t> included features such as design styles for different output devices such as print media and aural devices, and controlling the appearance and behavior of browser features. </a:t>
            </a:r>
          </a:p>
          <a:p>
            <a:r>
              <a:rPr lang="en-US" dirty="0">
                <a:solidFill>
                  <a:srgbClr val="FF0000"/>
                </a:solidFill>
              </a:rPr>
              <a:t>CSS3 (2005)</a:t>
            </a:r>
            <a:r>
              <a:rPr lang="en-US" dirty="0"/>
              <a:t> includes text effects such as drop shadows and Web fonts, semitransparent colors, box outlines, and rotating page elements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55" y="1085140"/>
            <a:ext cx="3128107" cy="43712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8" y="618518"/>
            <a:ext cx="10939646" cy="82928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b="1" u="sng" dirty="0">
                <a:solidFill>
                  <a:srgbClr val="FFFF00"/>
                </a:solidFill>
              </a:rPr>
              <a:t>CSS Syntax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6676"/>
            <a:ext cx="11353800" cy="5165279"/>
          </a:xfrm>
        </p:spPr>
        <p:txBody>
          <a:bodyPr>
            <a:normAutofit/>
          </a:bodyPr>
          <a:lstStyle/>
          <a:p>
            <a:r>
              <a:rPr lang="en-US" sz="3000" dirty="0"/>
              <a:t>A CSS comprises of style rules that are interpreted by the browser and then applied to the corresponding elements in  document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</a:rPr>
              <a:t>selector { property: value }</a:t>
            </a:r>
          </a:p>
          <a:p>
            <a:pPr marL="0" indent="0">
              <a:buNone/>
            </a:pPr>
            <a:r>
              <a:rPr lang="en-IN" sz="3000" dirty="0">
                <a:solidFill>
                  <a:srgbClr val="FF0000"/>
                </a:solidFill>
              </a:rPr>
              <a:t>Ex:</a:t>
            </a:r>
          </a:p>
          <a:p>
            <a:endParaRPr lang="en-IN" sz="3000" dirty="0"/>
          </a:p>
          <a:p>
            <a:endParaRPr lang="en-IN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" y="4176215"/>
            <a:ext cx="7358332" cy="219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1468" cy="89433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CSS Selectors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6" y="1362974"/>
            <a:ext cx="4527030" cy="4813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CSS selectors are used to "find" (or select) HTML elements based on their element name, id, class, attribute, and more.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26" y="812292"/>
            <a:ext cx="4829175" cy="468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1468" cy="89433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b="1" u="sng" dirty="0">
                <a:solidFill>
                  <a:srgbClr val="FF0000"/>
                </a:solidFill>
              </a:rPr>
              <a:t>element selector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1362974"/>
            <a:ext cx="11013228" cy="4813989"/>
          </a:xfrm>
        </p:spPr>
        <p:txBody>
          <a:bodyPr/>
          <a:lstStyle/>
          <a:p>
            <a:r>
              <a:rPr lang="en-IN" sz="2800" dirty="0"/>
              <a:t>The </a:t>
            </a:r>
            <a:r>
              <a:rPr lang="en-IN" sz="2800" b="1" dirty="0"/>
              <a:t>element selector </a:t>
            </a:r>
            <a:r>
              <a:rPr lang="en-IN" sz="2800" dirty="0"/>
              <a:t>selects elements based on the element name.</a:t>
            </a:r>
          </a:p>
          <a:p>
            <a:r>
              <a:rPr lang="en-IN" sz="2800" dirty="0"/>
              <a:t>You can select all &lt;p&gt; elements on a page like this :</a:t>
            </a:r>
          </a:p>
          <a:p>
            <a:pPr marL="0" indent="0">
              <a:buNone/>
            </a:pPr>
            <a:r>
              <a:rPr lang="en-IN" sz="2800" dirty="0"/>
              <a:t>                      p {</a:t>
            </a:r>
            <a:br>
              <a:rPr lang="en-IN" sz="2800" dirty="0"/>
            </a:br>
            <a:r>
              <a:rPr lang="en-IN" sz="2800" dirty="0"/>
              <a:t>                              text-align: </a:t>
            </a:r>
            <a:r>
              <a:rPr lang="en-IN" sz="2800" dirty="0" err="1"/>
              <a:t>center</a:t>
            </a:r>
            <a:r>
              <a:rPr lang="en-IN" sz="2800" dirty="0"/>
              <a:t>;</a:t>
            </a:r>
            <a:br>
              <a:rPr lang="en-IN" sz="2800" dirty="0"/>
            </a:br>
            <a:r>
              <a:rPr lang="en-IN" sz="2800" dirty="0"/>
              <a:t>                              </a:t>
            </a:r>
            <a:r>
              <a:rPr lang="en-IN" sz="2800" dirty="0" err="1"/>
              <a:t>color</a:t>
            </a:r>
            <a:r>
              <a:rPr lang="en-IN" sz="2800" dirty="0"/>
              <a:t>: red;</a:t>
            </a:r>
            <a:br>
              <a:rPr lang="en-IN" sz="2800" dirty="0"/>
            </a:br>
            <a:r>
              <a:rPr lang="en-IN" sz="2800" dirty="0"/>
              <a:t>                       }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480" y="270510"/>
            <a:ext cx="10185400" cy="658749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&lt;style&gt;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err="1"/>
              <a:t>ul</a:t>
            </a:r>
            <a:r>
              <a:rPr lang="en-IN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color</a:t>
            </a:r>
            <a:r>
              <a:rPr lang="en-IN" sz="1800" dirty="0"/>
              <a:t>: #36C;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border: solid 3px #ccc;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&lt;/style&gt;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</a:t>
            </a:r>
            <a:r>
              <a:rPr lang="en-IN" sz="1800" dirty="0" err="1"/>
              <a:t>ul</a:t>
            </a:r>
            <a:r>
              <a:rPr lang="en-IN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&lt;li&gt;Fish&lt;/li&gt;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&lt;li&gt;Apples&lt;/li&gt;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&lt;li&gt;Cheese&lt;/li&gt;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&lt;/</a:t>
            </a:r>
            <a:r>
              <a:rPr lang="en-IN" sz="1800" dirty="0" err="1"/>
              <a:t>ul</a:t>
            </a:r>
            <a:r>
              <a:rPr lang="en-IN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&lt;p&gt;Example paragraph text.&lt;/p&gt;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</a:t>
            </a:r>
            <a:r>
              <a:rPr lang="en-IN" sz="1800" dirty="0" err="1"/>
              <a:t>ul</a:t>
            </a:r>
            <a:r>
              <a:rPr lang="en-IN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&lt;li&gt;Water&lt;/li&gt;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&lt;li&gt;Juice&lt;/li&gt;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&lt;li&gt;Maple Syrup&lt;/li&gt;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&lt;/</a:t>
            </a:r>
            <a:r>
              <a:rPr lang="en-IN" sz="1800" dirty="0" err="1"/>
              <a:t>ul</a:t>
            </a:r>
            <a:r>
              <a:rPr lang="en-IN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&lt;/html&gt;</a:t>
            </a:r>
          </a:p>
        </p:txBody>
      </p:sp>
      <p:pic>
        <p:nvPicPr>
          <p:cNvPr id="2" name="Picture 1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0" y="270510"/>
            <a:ext cx="5603240" cy="615823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2 0.0618 L -0.4112 0.06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table tag</Template>
  <TotalTime>292</TotalTime>
  <Words>1932</Words>
  <Application>Microsoft Office PowerPoint</Application>
  <PresentationFormat>Widescreen</PresentationFormat>
  <Paragraphs>189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Tw Cen MT</vt:lpstr>
      <vt:lpstr>Verdana</vt:lpstr>
      <vt:lpstr>Circuit</vt:lpstr>
      <vt:lpstr>PowerPoint Presentation</vt:lpstr>
      <vt:lpstr>PowerPoint Presentation</vt:lpstr>
      <vt:lpstr>CSS</vt:lpstr>
      <vt:lpstr>What can i do with CSS…..</vt:lpstr>
      <vt:lpstr>History of CSS</vt:lpstr>
      <vt:lpstr>  CSS Syntax  </vt:lpstr>
      <vt:lpstr>  CSS Selectors  </vt:lpstr>
      <vt:lpstr>  element selector  </vt:lpstr>
      <vt:lpstr>PowerPoint Presentation</vt:lpstr>
      <vt:lpstr>  The id Selector  </vt:lpstr>
      <vt:lpstr>PowerPoint Presentation</vt:lpstr>
      <vt:lpstr>The Universal Selectors</vt:lpstr>
      <vt:lpstr>PowerPoint Presentation</vt:lpstr>
      <vt:lpstr>  The class Selector  </vt:lpstr>
      <vt:lpstr>PowerPoint Presentation</vt:lpstr>
      <vt:lpstr>  Grouping Selectors  </vt:lpstr>
      <vt:lpstr>  Three Ways to Insert CSS  </vt:lpstr>
      <vt:lpstr>  Internal Style Sheet  </vt:lpstr>
      <vt:lpstr>Example for Internal Style sheet</vt:lpstr>
      <vt:lpstr>  Inline Styles  </vt:lpstr>
      <vt:lpstr>  External Style Sheet  </vt:lpstr>
      <vt:lpstr>Cont…</vt:lpstr>
      <vt:lpstr>mystyle.css: body {     background-color: lightblue;                      }  h1 {     color: navy;     margin-left: 20px; }</vt:lpstr>
      <vt:lpstr>CSS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Border style</vt:lpstr>
      <vt:lpstr>CSS Border Width </vt:lpstr>
      <vt:lpstr>CSS Border Color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Dr. Suneetha Bulla</cp:lastModifiedBy>
  <cp:revision>41</cp:revision>
  <dcterms:created xsi:type="dcterms:W3CDTF">2020-07-23T07:34:00Z</dcterms:created>
  <dcterms:modified xsi:type="dcterms:W3CDTF">2021-01-06T06:17:05Z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